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charts/chart1.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54"/>
  </p:handoutMasterIdLst>
  <p:sldIdLst>
    <p:sldId id="320" r:id="rId2"/>
    <p:sldId id="520" r:id="rId3"/>
    <p:sldId id="388" r:id="rId4"/>
    <p:sldId id="530" r:id="rId5"/>
    <p:sldId id="531" r:id="rId6"/>
    <p:sldId id="306" r:id="rId7"/>
    <p:sldId id="323" r:id="rId8"/>
    <p:sldId id="501" r:id="rId9"/>
    <p:sldId id="363" r:id="rId10"/>
    <p:sldId id="349" r:id="rId11"/>
    <p:sldId id="499" r:id="rId12"/>
    <p:sldId id="502" r:id="rId13"/>
    <p:sldId id="505" r:id="rId14"/>
    <p:sldId id="506" r:id="rId15"/>
    <p:sldId id="507" r:id="rId16"/>
    <p:sldId id="508" r:id="rId17"/>
    <p:sldId id="503" r:id="rId18"/>
    <p:sldId id="466" r:id="rId19"/>
    <p:sldId id="402" r:id="rId20"/>
    <p:sldId id="509" r:id="rId21"/>
    <p:sldId id="504" r:id="rId22"/>
    <p:sldId id="510" r:id="rId23"/>
    <p:sldId id="511" r:id="rId24"/>
    <p:sldId id="528" r:id="rId25"/>
    <p:sldId id="415" r:id="rId26"/>
    <p:sldId id="512" r:id="rId27"/>
    <p:sldId id="435" r:id="rId28"/>
    <p:sldId id="513" r:id="rId29"/>
    <p:sldId id="305" r:id="rId30"/>
    <p:sldId id="524" r:id="rId31"/>
    <p:sldId id="364" r:id="rId32"/>
    <p:sldId id="365" r:id="rId33"/>
    <p:sldId id="495" r:id="rId34"/>
    <p:sldId id="516" r:id="rId35"/>
    <p:sldId id="517" r:id="rId36"/>
    <p:sldId id="518" r:id="rId37"/>
    <p:sldId id="514" r:id="rId38"/>
    <p:sldId id="337" r:id="rId39"/>
    <p:sldId id="492" r:id="rId40"/>
    <p:sldId id="497" r:id="rId41"/>
    <p:sldId id="498" r:id="rId42"/>
    <p:sldId id="519" r:id="rId43"/>
    <p:sldId id="529" r:id="rId44"/>
    <p:sldId id="532" r:id="rId45"/>
    <p:sldId id="422" r:id="rId46"/>
    <p:sldId id="424" r:id="rId47"/>
    <p:sldId id="426" r:id="rId48"/>
    <p:sldId id="427" r:id="rId49"/>
    <p:sldId id="428" r:id="rId50"/>
    <p:sldId id="526" r:id="rId51"/>
    <p:sldId id="429" r:id="rId52"/>
    <p:sldId id="527" r:id="rId53"/>
  </p:sldIdLst>
  <p:sldSz cx="9144000" cy="6858000" type="screen4x3"/>
  <p:notesSz cx="7099300" cy="10234613"/>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CCFF99"/>
    <a:srgbClr val="FFCC99"/>
    <a:srgbClr val="99FFCC"/>
    <a:srgbClr val="006600"/>
    <a:srgbClr val="CCFFCC"/>
    <a:srgbClr val="FF99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34" autoAdjust="0"/>
    <p:restoredTop sz="94681" autoAdjust="0"/>
  </p:normalViewPr>
  <p:slideViewPr>
    <p:cSldViewPr>
      <p:cViewPr varScale="1">
        <p:scale>
          <a:sx n="79" d="100"/>
          <a:sy n="79" d="100"/>
        </p:scale>
        <p:origin x="-84" y="-12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452"/>
    </p:cViewPr>
  </p:sorterViewPr>
  <p:notesViewPr>
    <p:cSldViewPr>
      <p:cViewPr varScale="1">
        <p:scale>
          <a:sx n="84" d="100"/>
          <a:sy n="84" d="100"/>
        </p:scale>
        <p:origin x="-3798" y="-78"/>
      </p:cViewPr>
      <p:guideLst>
        <p:guide orient="horz" pos="3222"/>
        <p:guide pos="223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Paschalis%20Antwnis\Local%20Settings\Temporary%20Internet%20files\Content.Outlook\A0EPQBF0\&#922;&#945;&#964;&#945;&#957;&#959;&#956;&#942;%20&#972;&#955;&#969;&#957;%20&#964;&#969;&#957;%20&#945;&#960;&#959;&#966;&#959;&#943;&#964;&#969;&#957;%20&#964;&#959;&#965;%20&#932;&#956;&#942;&#956;&#945;&#964;&#959;&#962;%20&#969;&#962;%20&#960;&#961;&#959;&#962;%20&#964;&#945;%20&#941;&#964;&#951;%20&#966;&#959;&#943;&#964;&#951;&#963;&#951;&#962;.xls"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34"/>
    </mc:Choice>
    <mc:Fallback>
      <c:style val="34"/>
    </mc:Fallback>
  </mc:AlternateContent>
  <c:clrMapOvr bg1="lt1" tx1="dk1" bg2="lt2" tx2="dk2" accent1="accent1" accent2="accent2" accent3="accent3" accent4="accent4" accent5="accent5" accent6="accent6" hlink="hlink" folHlink="folHlink"/>
  <c:chart>
    <c:autoTitleDeleted val="0"/>
    <c:view3D>
      <c:rotX val="15"/>
      <c:rotY val="20"/>
      <c:rAngAx val="0"/>
      <c:perspective val="0"/>
    </c:view3D>
    <c:floor>
      <c:thickness val="0"/>
    </c:floor>
    <c:sideWall>
      <c:thickness val="0"/>
      <c:spPr>
        <a:solidFill>
          <a:srgbClr val="CCECFF"/>
        </a:solidFill>
      </c:spPr>
    </c:sideWall>
    <c:backWall>
      <c:thickness val="0"/>
      <c:spPr>
        <a:solidFill>
          <a:srgbClr val="CCECFF"/>
        </a:solidFill>
      </c:spPr>
    </c:backWall>
    <c:plotArea>
      <c:layout/>
      <c:bar3DChart>
        <c:barDir val="col"/>
        <c:grouping val="clustered"/>
        <c:varyColors val="0"/>
        <c:ser>
          <c:idx val="0"/>
          <c:order val="0"/>
          <c:invertIfNegative val="0"/>
          <c:cat>
            <c:numRef>
              <c:f>'q10'!$B$10:$L$10</c:f>
              <c:numCache>
                <c:formatCode>General</c:formatCode>
                <c:ptCount val="11"/>
                <c:pt idx="0">
                  <c:v>2</c:v>
                </c:pt>
                <c:pt idx="1">
                  <c:v>3</c:v>
                </c:pt>
                <c:pt idx="2">
                  <c:v>4</c:v>
                </c:pt>
                <c:pt idx="3">
                  <c:v>5</c:v>
                </c:pt>
                <c:pt idx="4">
                  <c:v>6</c:v>
                </c:pt>
                <c:pt idx="5">
                  <c:v>7</c:v>
                </c:pt>
                <c:pt idx="6">
                  <c:v>8</c:v>
                </c:pt>
                <c:pt idx="7">
                  <c:v>9</c:v>
                </c:pt>
                <c:pt idx="8">
                  <c:v>10</c:v>
                </c:pt>
                <c:pt idx="9">
                  <c:v>11</c:v>
                </c:pt>
                <c:pt idx="10">
                  <c:v>12</c:v>
                </c:pt>
              </c:numCache>
            </c:numRef>
          </c:cat>
          <c:val>
            <c:numRef>
              <c:f>'q10'!$B$11:$L$11</c:f>
              <c:numCache>
                <c:formatCode>General</c:formatCode>
                <c:ptCount val="11"/>
                <c:pt idx="0">
                  <c:v>2</c:v>
                </c:pt>
                <c:pt idx="1">
                  <c:v>10</c:v>
                </c:pt>
                <c:pt idx="2">
                  <c:v>376</c:v>
                </c:pt>
                <c:pt idx="3">
                  <c:v>687</c:v>
                </c:pt>
                <c:pt idx="4">
                  <c:v>370</c:v>
                </c:pt>
                <c:pt idx="5">
                  <c:v>145</c:v>
                </c:pt>
                <c:pt idx="6">
                  <c:v>79</c:v>
                </c:pt>
                <c:pt idx="7">
                  <c:v>47</c:v>
                </c:pt>
                <c:pt idx="8">
                  <c:v>19</c:v>
                </c:pt>
                <c:pt idx="9">
                  <c:v>15</c:v>
                </c:pt>
                <c:pt idx="10">
                  <c:v>14</c:v>
                </c:pt>
              </c:numCache>
            </c:numRef>
          </c:val>
        </c:ser>
        <c:dLbls>
          <c:showLegendKey val="0"/>
          <c:showVal val="0"/>
          <c:showCatName val="0"/>
          <c:showSerName val="0"/>
          <c:showPercent val="0"/>
          <c:showBubbleSize val="0"/>
        </c:dLbls>
        <c:gapWidth val="150"/>
        <c:shape val="box"/>
        <c:axId val="82947456"/>
        <c:axId val="83297408"/>
        <c:axId val="0"/>
      </c:bar3DChart>
      <c:catAx>
        <c:axId val="82947456"/>
        <c:scaling>
          <c:orientation val="minMax"/>
        </c:scaling>
        <c:delete val="0"/>
        <c:axPos val="b"/>
        <c:numFmt formatCode="General" sourceLinked="1"/>
        <c:majorTickMark val="out"/>
        <c:minorTickMark val="none"/>
        <c:tickLblPos val="nextTo"/>
        <c:txPr>
          <a:bodyPr/>
          <a:lstStyle/>
          <a:p>
            <a:pPr>
              <a:defRPr sz="1600" baseline="0"/>
            </a:pPr>
            <a:endParaRPr lang="el-GR"/>
          </a:p>
        </c:txPr>
        <c:crossAx val="83297408"/>
        <c:crosses val="autoZero"/>
        <c:auto val="1"/>
        <c:lblAlgn val="ctr"/>
        <c:lblOffset val="100"/>
        <c:noMultiLvlLbl val="0"/>
      </c:catAx>
      <c:valAx>
        <c:axId val="83297408"/>
        <c:scaling>
          <c:orientation val="minMax"/>
        </c:scaling>
        <c:delete val="0"/>
        <c:axPos val="l"/>
        <c:majorGridlines/>
        <c:minorGridlines/>
        <c:numFmt formatCode="General" sourceLinked="1"/>
        <c:majorTickMark val="out"/>
        <c:minorTickMark val="none"/>
        <c:tickLblPos val="nextTo"/>
        <c:txPr>
          <a:bodyPr/>
          <a:lstStyle/>
          <a:p>
            <a:pPr>
              <a:defRPr sz="1600" baseline="0"/>
            </a:pPr>
            <a:endParaRPr lang="el-GR"/>
          </a:p>
        </c:txPr>
        <c:crossAx val="82947456"/>
        <c:crossesAt val="1"/>
        <c:crossBetween val="between"/>
      </c:valAx>
    </c:plotArea>
    <c:plotVisOnly val="1"/>
    <c:dispBlanksAs val="gap"/>
    <c:showDLblsOverMax val="0"/>
  </c:chart>
  <c:spPr>
    <a:ln>
      <a:noFill/>
    </a:ln>
  </c:sp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2" y="3"/>
            <a:ext cx="4021297" cy="514682"/>
          </a:xfrm>
          <a:prstGeom prst="rect">
            <a:avLst/>
          </a:prstGeom>
          <a:noFill/>
          <a:ln w="9525">
            <a:noFill/>
            <a:miter lim="800000"/>
            <a:headEnd/>
            <a:tailEnd/>
          </a:ln>
        </p:spPr>
        <p:txBody>
          <a:bodyPr vert="horz" wrap="square" lIns="91410" tIns="45703" rIns="91410" bIns="45703" numCol="1" anchor="t" anchorCtr="0" compatLnSpc="1">
            <a:prstTxWarp prst="textNoShape">
              <a:avLst/>
            </a:prstTxWarp>
          </a:bodyPr>
          <a:lstStyle>
            <a:lvl1pPr>
              <a:defRPr sz="1200">
                <a:cs typeface="+mn-cs"/>
              </a:defRPr>
            </a:lvl1pPr>
          </a:lstStyle>
          <a:p>
            <a:pPr>
              <a:defRPr/>
            </a:pPr>
            <a:r>
              <a:rPr lang="el-GR" b="1" spc="161" dirty="0" smtClean="0">
                <a:ln w="11430"/>
              </a:rPr>
              <a:t>Νέο Πρόγραμμα Προπτυχιακών Σπουδών</a:t>
            </a:r>
          </a:p>
          <a:p>
            <a:pPr>
              <a:defRPr/>
            </a:pPr>
            <a:endParaRPr lang="el-GR" dirty="0"/>
          </a:p>
        </p:txBody>
      </p:sp>
      <p:sp>
        <p:nvSpPr>
          <p:cNvPr id="16387" name="Rectangle 3"/>
          <p:cNvSpPr>
            <a:spLocks noGrp="1" noChangeArrowheads="1"/>
          </p:cNvSpPr>
          <p:nvPr>
            <p:ph type="dt" sz="quarter" idx="1"/>
          </p:nvPr>
        </p:nvSpPr>
        <p:spPr bwMode="auto">
          <a:xfrm>
            <a:off x="4650164" y="3"/>
            <a:ext cx="2447926" cy="514682"/>
          </a:xfrm>
          <a:prstGeom prst="rect">
            <a:avLst/>
          </a:prstGeom>
          <a:noFill/>
          <a:ln w="9525">
            <a:noFill/>
            <a:miter lim="800000"/>
            <a:headEnd/>
            <a:tailEnd/>
          </a:ln>
        </p:spPr>
        <p:txBody>
          <a:bodyPr vert="horz" wrap="square" lIns="91410" tIns="45703" rIns="91410" bIns="45703" numCol="1" anchor="t" anchorCtr="0" compatLnSpc="1">
            <a:prstTxWarp prst="textNoShape">
              <a:avLst/>
            </a:prstTxWarp>
          </a:bodyPr>
          <a:lstStyle>
            <a:lvl1pPr algn="r">
              <a:defRPr sz="1200">
                <a:cs typeface="+mn-cs"/>
              </a:defRPr>
            </a:lvl1pPr>
          </a:lstStyle>
          <a:p>
            <a:pPr>
              <a:defRPr/>
            </a:pPr>
            <a:r>
              <a:rPr lang="el-GR" b="1" dirty="0" smtClean="0"/>
              <a:t>Έκδοση </a:t>
            </a:r>
            <a:r>
              <a:rPr lang="en-US" b="1" dirty="0" smtClean="0"/>
              <a:t>7</a:t>
            </a:r>
            <a:r>
              <a:rPr lang="el-GR" b="1" dirty="0" smtClean="0"/>
              <a:t>2</a:t>
            </a:r>
            <a:r>
              <a:rPr lang="en-US" b="1" dirty="0" smtClean="0"/>
              <a:t> (</a:t>
            </a:r>
            <a:r>
              <a:rPr lang="el-GR" b="1" dirty="0" smtClean="0"/>
              <a:t>Ιανουάριος 2014)</a:t>
            </a:r>
          </a:p>
          <a:p>
            <a:pPr>
              <a:defRPr/>
            </a:pPr>
            <a:endParaRPr lang="el-GR" dirty="0"/>
          </a:p>
        </p:txBody>
      </p:sp>
      <p:sp>
        <p:nvSpPr>
          <p:cNvPr id="16388" name="Rectangle 4"/>
          <p:cNvSpPr>
            <a:spLocks noGrp="1" noChangeArrowheads="1"/>
          </p:cNvSpPr>
          <p:nvPr>
            <p:ph type="ftr" sz="quarter" idx="2"/>
          </p:nvPr>
        </p:nvSpPr>
        <p:spPr bwMode="auto">
          <a:xfrm>
            <a:off x="2" y="9719934"/>
            <a:ext cx="4021297" cy="512320"/>
          </a:xfrm>
          <a:prstGeom prst="rect">
            <a:avLst/>
          </a:prstGeom>
          <a:noFill/>
          <a:ln w="9525">
            <a:noFill/>
            <a:miter lim="800000"/>
            <a:headEnd/>
            <a:tailEnd/>
          </a:ln>
        </p:spPr>
        <p:txBody>
          <a:bodyPr vert="horz" wrap="square" lIns="91410" tIns="45703" rIns="91410" bIns="45703" numCol="1" anchor="b" anchorCtr="0" compatLnSpc="1">
            <a:prstTxWarp prst="textNoShape">
              <a:avLst/>
            </a:prstTxWarp>
          </a:bodyPr>
          <a:lstStyle>
            <a:lvl1pPr>
              <a:defRPr sz="1200">
                <a:cs typeface="+mn-cs"/>
              </a:defRPr>
            </a:lvl1pPr>
          </a:lstStyle>
          <a:p>
            <a:pPr>
              <a:defRPr/>
            </a:pPr>
            <a:r>
              <a:rPr lang="el-GR" b="1" dirty="0" smtClean="0"/>
              <a:t>Τμήμα Πληροφορικής και Τηλεπικοινωνιών</a:t>
            </a:r>
            <a:endParaRPr lang="el-GR" b="1" dirty="0"/>
          </a:p>
        </p:txBody>
      </p:sp>
      <p:sp>
        <p:nvSpPr>
          <p:cNvPr id="16389" name="Rectangle 5"/>
          <p:cNvSpPr>
            <a:spLocks noGrp="1" noChangeArrowheads="1"/>
          </p:cNvSpPr>
          <p:nvPr>
            <p:ph type="sldNum" sz="quarter" idx="3"/>
          </p:nvPr>
        </p:nvSpPr>
        <p:spPr bwMode="auto">
          <a:xfrm>
            <a:off x="4021242" y="9719934"/>
            <a:ext cx="3076848" cy="512320"/>
          </a:xfrm>
          <a:prstGeom prst="rect">
            <a:avLst/>
          </a:prstGeom>
          <a:noFill/>
          <a:ln w="9525">
            <a:noFill/>
            <a:miter lim="800000"/>
            <a:headEnd/>
            <a:tailEnd/>
          </a:ln>
        </p:spPr>
        <p:txBody>
          <a:bodyPr vert="horz" wrap="square" lIns="91410" tIns="45703" rIns="91410" bIns="45703" numCol="1" anchor="b" anchorCtr="0" compatLnSpc="1">
            <a:prstTxWarp prst="textNoShape">
              <a:avLst/>
            </a:prstTxWarp>
          </a:bodyPr>
          <a:lstStyle>
            <a:lvl1pPr algn="r">
              <a:defRPr sz="1200">
                <a:cs typeface="+mn-cs"/>
              </a:defRPr>
            </a:lvl1pPr>
          </a:lstStyle>
          <a:p>
            <a:pPr>
              <a:defRPr/>
            </a:pPr>
            <a:fld id="{ACF7AAA1-AEC1-4842-AB3B-5BF7A6CC62AB}" type="slidenum">
              <a:rPr lang="el-GR" b="1"/>
              <a:pPr>
                <a:defRPr/>
              </a:pPr>
              <a:t>‹#›</a:t>
            </a:fld>
            <a:endParaRPr lang="el-GR" b="1" dirty="0"/>
          </a:p>
        </p:txBody>
      </p:sp>
    </p:spTree>
    <p:extLst>
      <p:ext uri="{BB962C8B-B14F-4D97-AF65-F5344CB8AC3E}">
        <p14:creationId xmlns:p14="http://schemas.microsoft.com/office/powerpoint/2010/main" val="373400526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prstGeom prst="rect">
            <a:avLst/>
          </a:prstGeo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l-GR"/>
          </a:p>
        </p:txBody>
      </p:sp>
      <p:sp>
        <p:nvSpPr>
          <p:cNvPr id="5" name="Footer Placeholder 18"/>
          <p:cNvSpPr>
            <a:spLocks noGrp="1"/>
          </p:cNvSpPr>
          <p:nvPr>
            <p:ph type="ftr" sz="quarter" idx="11"/>
          </p:nvPr>
        </p:nvSpPr>
        <p:spPr/>
        <p:txBody>
          <a:bodyPr/>
          <a:lstStyle>
            <a:lvl1pPr>
              <a:defRPr/>
            </a:lvl1pPr>
          </a:lstStyle>
          <a:p>
            <a:pPr>
              <a:defRPr/>
            </a:pPr>
            <a:endParaRPr lang="el-GR"/>
          </a:p>
        </p:txBody>
      </p:sp>
      <p:sp>
        <p:nvSpPr>
          <p:cNvPr id="6" name="Slide Number Placeholder 26"/>
          <p:cNvSpPr>
            <a:spLocks noGrp="1"/>
          </p:cNvSpPr>
          <p:nvPr>
            <p:ph type="sldNum" sz="quarter" idx="12"/>
          </p:nvPr>
        </p:nvSpPr>
        <p:spPr/>
        <p:txBody>
          <a:bodyPr/>
          <a:lstStyle>
            <a:lvl1pPr>
              <a:defRPr/>
            </a:lvl1pPr>
          </a:lstStyle>
          <a:p>
            <a:pPr>
              <a:defRPr/>
            </a:pPr>
            <a:fld id="{106FA535-70FF-4570-960D-60B43A8E2BFA}"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l-GR"/>
          </a:p>
        </p:txBody>
      </p:sp>
      <p:sp>
        <p:nvSpPr>
          <p:cNvPr id="5" name="Footer Placeholder 21"/>
          <p:cNvSpPr>
            <a:spLocks noGrp="1"/>
          </p:cNvSpPr>
          <p:nvPr>
            <p:ph type="ftr" sz="quarter" idx="11"/>
          </p:nvPr>
        </p:nvSpPr>
        <p:spPr/>
        <p:txBody>
          <a:bodyPr/>
          <a:lstStyle>
            <a:lvl1pPr>
              <a:defRPr/>
            </a:lvl1pPr>
          </a:lstStyle>
          <a:p>
            <a:pPr>
              <a:defRPr/>
            </a:pPr>
            <a:endParaRPr lang="el-GR"/>
          </a:p>
        </p:txBody>
      </p:sp>
      <p:sp>
        <p:nvSpPr>
          <p:cNvPr id="6" name="Slide Number Placeholder 17"/>
          <p:cNvSpPr>
            <a:spLocks noGrp="1"/>
          </p:cNvSpPr>
          <p:nvPr>
            <p:ph type="sldNum" sz="quarter" idx="12"/>
          </p:nvPr>
        </p:nvSpPr>
        <p:spPr/>
        <p:txBody>
          <a:bodyPr/>
          <a:lstStyle>
            <a:lvl1pPr>
              <a:defRPr/>
            </a:lvl1pPr>
          </a:lstStyle>
          <a:p>
            <a:pPr>
              <a:defRPr/>
            </a:pPr>
            <a:fld id="{48A3039B-C5F6-40FF-AF09-ED30BA123511}"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l-GR"/>
          </a:p>
        </p:txBody>
      </p:sp>
      <p:sp>
        <p:nvSpPr>
          <p:cNvPr id="5" name="Footer Placeholder 21"/>
          <p:cNvSpPr>
            <a:spLocks noGrp="1"/>
          </p:cNvSpPr>
          <p:nvPr>
            <p:ph type="ftr" sz="quarter" idx="11"/>
          </p:nvPr>
        </p:nvSpPr>
        <p:spPr/>
        <p:txBody>
          <a:bodyPr/>
          <a:lstStyle>
            <a:lvl1pPr>
              <a:defRPr/>
            </a:lvl1pPr>
          </a:lstStyle>
          <a:p>
            <a:pPr>
              <a:defRPr/>
            </a:pPr>
            <a:endParaRPr lang="el-GR"/>
          </a:p>
        </p:txBody>
      </p:sp>
      <p:sp>
        <p:nvSpPr>
          <p:cNvPr id="6" name="Slide Number Placeholder 17"/>
          <p:cNvSpPr>
            <a:spLocks noGrp="1"/>
          </p:cNvSpPr>
          <p:nvPr>
            <p:ph type="sldNum" sz="quarter" idx="12"/>
          </p:nvPr>
        </p:nvSpPr>
        <p:spPr/>
        <p:txBody>
          <a:bodyPr/>
          <a:lstStyle>
            <a:lvl1pPr>
              <a:defRPr/>
            </a:lvl1pPr>
          </a:lstStyle>
          <a:p>
            <a:pPr>
              <a:defRPr/>
            </a:pPr>
            <a:fld id="{9C13414F-6E8D-4718-850B-74CD3D0865C8}"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a:prstGeom prst="rect">
            <a:avLst/>
          </a:prstGeom>
        </p:spPr>
        <p:style>
          <a:lnRef idx="2">
            <a:schemeClr val="accent3"/>
          </a:lnRef>
          <a:fillRef idx="1">
            <a:schemeClr val="lt1"/>
          </a:fillRef>
          <a:effectRef idx="0">
            <a:schemeClr val="accent3"/>
          </a:effectRef>
          <a:fontRef idx="none"/>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defRPr b="1"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9"/>
          <p:cNvSpPr>
            <a:spLocks noGrp="1"/>
          </p:cNvSpPr>
          <p:nvPr>
            <p:ph type="dt" sz="half" idx="10"/>
          </p:nvPr>
        </p:nvSpPr>
        <p:spPr/>
        <p:txBody>
          <a:bodyPr/>
          <a:lstStyle>
            <a:lvl1pPr>
              <a:defRPr/>
            </a:lvl1pPr>
          </a:lstStyle>
          <a:p>
            <a:pPr>
              <a:defRPr/>
            </a:pPr>
            <a:endParaRPr lang="el-GR"/>
          </a:p>
        </p:txBody>
      </p:sp>
      <p:sp>
        <p:nvSpPr>
          <p:cNvPr id="5" name="Footer Placeholder 21"/>
          <p:cNvSpPr>
            <a:spLocks noGrp="1"/>
          </p:cNvSpPr>
          <p:nvPr>
            <p:ph type="ftr" sz="quarter" idx="11"/>
          </p:nvPr>
        </p:nvSpPr>
        <p:spPr/>
        <p:txBody>
          <a:bodyPr/>
          <a:lstStyle>
            <a:lvl1pPr>
              <a:defRPr/>
            </a:lvl1pPr>
          </a:lstStyle>
          <a:p>
            <a:pPr>
              <a:defRPr/>
            </a:pPr>
            <a:endParaRPr lang="el-GR"/>
          </a:p>
        </p:txBody>
      </p:sp>
      <p:sp>
        <p:nvSpPr>
          <p:cNvPr id="6" name="Slide Number Placeholder 17"/>
          <p:cNvSpPr>
            <a:spLocks noGrp="1"/>
          </p:cNvSpPr>
          <p:nvPr>
            <p:ph type="sldNum" sz="quarter" idx="12"/>
          </p:nvPr>
        </p:nvSpPr>
        <p:spPr/>
        <p:txBody>
          <a:bodyPr/>
          <a:lstStyle>
            <a:lvl1pPr>
              <a:defRPr/>
            </a:lvl1pPr>
          </a:lstStyle>
          <a:p>
            <a:pPr>
              <a:defRPr/>
            </a:pPr>
            <a:fld id="{6593BCEB-2218-43E2-8399-91DA11C47F1A}"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prstGeom prst="rect">
            <a:avLst/>
          </a:prstGeo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5"/>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60FABEBA-87F7-4FBC-AFFA-61EC2D59F229}"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l-GR"/>
          </a:p>
        </p:txBody>
      </p:sp>
      <p:sp>
        <p:nvSpPr>
          <p:cNvPr id="6" name="Footer Placeholder 21"/>
          <p:cNvSpPr>
            <a:spLocks noGrp="1"/>
          </p:cNvSpPr>
          <p:nvPr>
            <p:ph type="ftr" sz="quarter" idx="11"/>
          </p:nvPr>
        </p:nvSpPr>
        <p:spPr/>
        <p:txBody>
          <a:bodyPr/>
          <a:lstStyle>
            <a:lvl1pPr>
              <a:defRPr/>
            </a:lvl1pPr>
          </a:lstStyle>
          <a:p>
            <a:pPr>
              <a:defRPr/>
            </a:pPr>
            <a:endParaRPr lang="el-GR"/>
          </a:p>
        </p:txBody>
      </p:sp>
      <p:sp>
        <p:nvSpPr>
          <p:cNvPr id="7" name="Slide Number Placeholder 17"/>
          <p:cNvSpPr>
            <a:spLocks noGrp="1"/>
          </p:cNvSpPr>
          <p:nvPr>
            <p:ph type="sldNum" sz="quarter" idx="12"/>
          </p:nvPr>
        </p:nvSpPr>
        <p:spPr/>
        <p:txBody>
          <a:bodyPr/>
          <a:lstStyle>
            <a:lvl1pPr>
              <a:defRPr/>
            </a:lvl1pPr>
          </a:lstStyle>
          <a:p>
            <a:pPr>
              <a:defRPr/>
            </a:pPr>
            <a:fld id="{9FFBF438-2739-4C6F-B48A-7DFE422BC321}"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7"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2" y="2514601"/>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7" y="2514601"/>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l-GR"/>
          </a:p>
        </p:txBody>
      </p:sp>
      <p:sp>
        <p:nvSpPr>
          <p:cNvPr id="8" name="Footer Placeholder 21"/>
          <p:cNvSpPr>
            <a:spLocks noGrp="1"/>
          </p:cNvSpPr>
          <p:nvPr>
            <p:ph type="ftr" sz="quarter" idx="11"/>
          </p:nvPr>
        </p:nvSpPr>
        <p:spPr/>
        <p:txBody>
          <a:bodyPr/>
          <a:lstStyle>
            <a:lvl1pPr>
              <a:defRPr/>
            </a:lvl1pPr>
          </a:lstStyle>
          <a:p>
            <a:pPr>
              <a:defRPr/>
            </a:pPr>
            <a:endParaRPr lang="el-GR"/>
          </a:p>
        </p:txBody>
      </p:sp>
      <p:sp>
        <p:nvSpPr>
          <p:cNvPr id="9" name="Slide Number Placeholder 17"/>
          <p:cNvSpPr>
            <a:spLocks noGrp="1"/>
          </p:cNvSpPr>
          <p:nvPr>
            <p:ph type="sldNum" sz="quarter" idx="12"/>
          </p:nvPr>
        </p:nvSpPr>
        <p:spPr/>
        <p:txBody>
          <a:bodyPr/>
          <a:lstStyle>
            <a:lvl1pPr>
              <a:defRPr/>
            </a:lvl1pPr>
          </a:lstStyle>
          <a:p>
            <a:pPr>
              <a:defRPr/>
            </a:pPr>
            <a:fld id="{AD7F2E8B-4749-4E86-93E8-C7FD3EC9BAA6}"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a:prstGeom prst="rect">
            <a:avLst/>
          </a:prstGeo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l-GR"/>
          </a:p>
        </p:txBody>
      </p:sp>
      <p:sp>
        <p:nvSpPr>
          <p:cNvPr id="4" name="Footer Placeholder 21"/>
          <p:cNvSpPr>
            <a:spLocks noGrp="1"/>
          </p:cNvSpPr>
          <p:nvPr>
            <p:ph type="ftr" sz="quarter" idx="11"/>
          </p:nvPr>
        </p:nvSpPr>
        <p:spPr/>
        <p:txBody>
          <a:bodyPr/>
          <a:lstStyle>
            <a:lvl1pPr>
              <a:defRPr/>
            </a:lvl1pPr>
          </a:lstStyle>
          <a:p>
            <a:pPr>
              <a:defRPr/>
            </a:pPr>
            <a:endParaRPr lang="el-GR"/>
          </a:p>
        </p:txBody>
      </p:sp>
      <p:sp>
        <p:nvSpPr>
          <p:cNvPr id="5" name="Slide Number Placeholder 17"/>
          <p:cNvSpPr>
            <a:spLocks noGrp="1"/>
          </p:cNvSpPr>
          <p:nvPr>
            <p:ph type="sldNum" sz="quarter" idx="12"/>
          </p:nvPr>
        </p:nvSpPr>
        <p:spPr/>
        <p:txBody>
          <a:bodyPr/>
          <a:lstStyle>
            <a:lvl1pPr>
              <a:defRPr/>
            </a:lvl1pPr>
          </a:lstStyle>
          <a:p>
            <a:pPr>
              <a:defRPr/>
            </a:pPr>
            <a:fld id="{D48BAE41-9D81-4B1F-9CC7-B97FFA14B35C}"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l-GR"/>
          </a:p>
        </p:txBody>
      </p:sp>
      <p:sp>
        <p:nvSpPr>
          <p:cNvPr id="3" name="Footer Placeholder 21"/>
          <p:cNvSpPr>
            <a:spLocks noGrp="1"/>
          </p:cNvSpPr>
          <p:nvPr>
            <p:ph type="ftr" sz="quarter" idx="11"/>
          </p:nvPr>
        </p:nvSpPr>
        <p:spPr/>
        <p:txBody>
          <a:bodyPr/>
          <a:lstStyle>
            <a:lvl1pPr>
              <a:defRPr/>
            </a:lvl1pPr>
          </a:lstStyle>
          <a:p>
            <a:pPr>
              <a:defRPr/>
            </a:pPr>
            <a:endParaRPr lang="el-GR"/>
          </a:p>
        </p:txBody>
      </p:sp>
      <p:sp>
        <p:nvSpPr>
          <p:cNvPr id="4" name="Slide Number Placeholder 17"/>
          <p:cNvSpPr>
            <a:spLocks noGrp="1"/>
          </p:cNvSpPr>
          <p:nvPr>
            <p:ph type="sldNum" sz="quarter" idx="12"/>
          </p:nvPr>
        </p:nvSpPr>
        <p:spPr/>
        <p:txBody>
          <a:bodyPr/>
          <a:lstStyle>
            <a:lvl1pPr>
              <a:defRPr/>
            </a:lvl1pPr>
          </a:lstStyle>
          <a:p>
            <a:pPr>
              <a:defRPr/>
            </a:pPr>
            <a:fld id="{20A68144-1BC5-420C-9E52-D0B66054D159}"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a:prstGeom prst="rect">
            <a:avLst/>
          </a:prstGeo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1" y="1676400"/>
            <a:ext cx="5111751"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l-GR"/>
          </a:p>
        </p:txBody>
      </p:sp>
      <p:sp>
        <p:nvSpPr>
          <p:cNvPr id="6" name="Footer Placeholder 21"/>
          <p:cNvSpPr>
            <a:spLocks noGrp="1"/>
          </p:cNvSpPr>
          <p:nvPr>
            <p:ph type="ftr" sz="quarter" idx="11"/>
          </p:nvPr>
        </p:nvSpPr>
        <p:spPr/>
        <p:txBody>
          <a:bodyPr/>
          <a:lstStyle>
            <a:lvl1pPr>
              <a:defRPr/>
            </a:lvl1pPr>
          </a:lstStyle>
          <a:p>
            <a:pPr>
              <a:defRPr/>
            </a:pPr>
            <a:endParaRPr lang="el-GR"/>
          </a:p>
        </p:txBody>
      </p:sp>
      <p:sp>
        <p:nvSpPr>
          <p:cNvPr id="7" name="Slide Number Placeholder 17"/>
          <p:cNvSpPr>
            <a:spLocks noGrp="1"/>
          </p:cNvSpPr>
          <p:nvPr>
            <p:ph type="sldNum" sz="quarter" idx="12"/>
          </p:nvPr>
        </p:nvSpPr>
        <p:spPr/>
        <p:txBody>
          <a:bodyPr/>
          <a:lstStyle>
            <a:lvl1pPr>
              <a:defRPr/>
            </a:lvl1pPr>
          </a:lstStyle>
          <a:p>
            <a:pPr>
              <a:defRPr/>
            </a:pPr>
            <a:fld id="{A0EDAEA5-BD71-4FD9-B0CC-6B734B865FED}"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8"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2"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8"/>
            <a:ext cx="2212848" cy="1582621"/>
          </a:xfrm>
          <a:prstGeom prst="rect">
            <a:avLst/>
          </a:prstGeo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l-GR"/>
          </a:p>
        </p:txBody>
      </p:sp>
      <p:sp>
        <p:nvSpPr>
          <p:cNvPr id="10" name="Footer Placeholder 5"/>
          <p:cNvSpPr>
            <a:spLocks noGrp="1"/>
          </p:cNvSpPr>
          <p:nvPr>
            <p:ph type="ftr" sz="quarter" idx="11"/>
          </p:nvPr>
        </p:nvSpPr>
        <p:spPr/>
        <p:txBody>
          <a:bodyPr/>
          <a:lstStyle>
            <a:lvl1pPr>
              <a:defRPr/>
            </a:lvl1pPr>
          </a:lstStyle>
          <a:p>
            <a:pPr>
              <a:defRPr/>
            </a:pPr>
            <a:endParaRPr lang="el-GR"/>
          </a:p>
        </p:txBody>
      </p:sp>
      <p:sp>
        <p:nvSpPr>
          <p:cNvPr id="11" name="Slide Number Placeholder 6"/>
          <p:cNvSpPr>
            <a:spLocks noGrp="1"/>
          </p:cNvSpPr>
          <p:nvPr>
            <p:ph type="sldNum" sz="quarter" idx="12"/>
          </p:nvPr>
        </p:nvSpPr>
        <p:spPr>
          <a:xfrm>
            <a:off x="8077200" y="6356352"/>
            <a:ext cx="609600" cy="365125"/>
          </a:xfrm>
        </p:spPr>
        <p:txBody>
          <a:bodyPr/>
          <a:lstStyle>
            <a:lvl1pPr>
              <a:defRPr/>
            </a:lvl1pPr>
          </a:lstStyle>
          <a:p>
            <a:pPr>
              <a:defRPr/>
            </a:pPr>
            <a:fld id="{47533379-3BAB-4212-8508-B27C5FBF9E5A}"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936"/>
            <a:ext cx="9163051"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2"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053" name="Text Placeholder 29"/>
          <p:cNvSpPr>
            <a:spLocks noGrp="1"/>
          </p:cNvSpPr>
          <p:nvPr>
            <p:ph type="body" idx="1"/>
          </p:nvPr>
        </p:nvSpPr>
        <p:spPr bwMode="auto">
          <a:xfrm>
            <a:off x="457200" y="1143001"/>
            <a:ext cx="82296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 name="Date Placeholder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l-GR"/>
          </a:p>
        </p:txBody>
      </p:sp>
      <p:sp>
        <p:nvSpPr>
          <p:cNvPr id="22" name="Footer Placeholder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l-GR"/>
          </a:p>
        </p:txBody>
      </p:sp>
      <p:sp>
        <p:nvSpPr>
          <p:cNvPr id="18" name="Slide Number Placeholder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73A87135-587A-46EB-AAFC-F51D23F779BF}" type="slidenum">
              <a:rPr lang="el-GR"/>
              <a:pPr>
                <a:defRPr/>
              </a:pPr>
              <a:t>‹#›</a:t>
            </a:fld>
            <a:endParaRPr lang="el-GR"/>
          </a:p>
        </p:txBody>
      </p:sp>
      <p:grpSp>
        <p:nvGrpSpPr>
          <p:cNvPr id="2057" name="Group 1"/>
          <p:cNvGrpSpPr>
            <a:grpSpLocks/>
          </p:cNvGrpSpPr>
          <p:nvPr/>
        </p:nvGrpSpPr>
        <p:grpSpPr bwMode="auto">
          <a:xfrm>
            <a:off x="-19049"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83" r:id="rId1"/>
    <p:sldLayoutId id="2147483675" r:id="rId2"/>
    <p:sldLayoutId id="2147483684" r:id="rId3"/>
    <p:sldLayoutId id="2147483676" r:id="rId4"/>
    <p:sldLayoutId id="2147483677" r:id="rId5"/>
    <p:sldLayoutId id="2147483678" r:id="rId6"/>
    <p:sldLayoutId id="2147483679" r:id="rId7"/>
    <p:sldLayoutId id="2147483680" r:id="rId8"/>
    <p:sldLayoutId id="2147483685" r:id="rId9"/>
    <p:sldLayoutId id="2147483681" r:id="rId10"/>
    <p:sldLayoutId id="2147483682"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800" b="1"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800" b="1"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400" b="1"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400" b="1"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400" b="1"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 Τίτλος"/>
          <p:cNvSpPr>
            <a:spLocks noGrp="1"/>
          </p:cNvSpPr>
          <p:nvPr>
            <p:ph type="ctrTitle"/>
          </p:nvPr>
        </p:nvSpPr>
        <p:spPr>
          <a:xfrm>
            <a:off x="1524000" y="381000"/>
            <a:ext cx="7239000" cy="1524000"/>
          </a:xfrm>
        </p:spPr>
        <p:txBody>
          <a:bodyPr>
            <a:noAutofit/>
          </a:bodyPr>
          <a:lstStyle/>
          <a:p>
            <a:pPr fontAlgn="auto">
              <a:spcAft>
                <a:spcPts val="0"/>
              </a:spcAft>
              <a:defRPr/>
            </a:pPr>
            <a:r>
              <a:rPr lang="el-GR" sz="2400" dirty="0" err="1" smtClean="0">
                <a:solidFill>
                  <a:schemeClr val="tx1"/>
                </a:solidFill>
              </a:rPr>
              <a:t>Εθνικόν</a:t>
            </a:r>
            <a:r>
              <a:rPr lang="el-GR" sz="2400" dirty="0" smtClean="0">
                <a:solidFill>
                  <a:schemeClr val="tx1"/>
                </a:solidFill>
              </a:rPr>
              <a:t> και </a:t>
            </a:r>
            <a:r>
              <a:rPr lang="el-GR" sz="2400" dirty="0" err="1" smtClean="0">
                <a:solidFill>
                  <a:schemeClr val="tx1"/>
                </a:solidFill>
              </a:rPr>
              <a:t>Καποδιστριακόν</a:t>
            </a:r>
            <a:r>
              <a:rPr lang="el-GR" sz="2400" dirty="0" smtClean="0">
                <a:solidFill>
                  <a:schemeClr val="tx1"/>
                </a:solidFill>
              </a:rPr>
              <a:t> Πανεπιστήμιον Αθηνών</a:t>
            </a:r>
            <a:br>
              <a:rPr lang="el-GR" sz="2400" dirty="0" smtClean="0">
                <a:solidFill>
                  <a:schemeClr val="tx1"/>
                </a:solidFill>
              </a:rPr>
            </a:br>
            <a:r>
              <a:rPr lang="el-GR" sz="2400" dirty="0" smtClean="0">
                <a:solidFill>
                  <a:schemeClr val="tx1"/>
                </a:solidFill>
              </a:rPr>
              <a:t>Σχολή Θετικών Επιστημών </a:t>
            </a:r>
            <a:br>
              <a:rPr lang="el-GR" sz="2400" dirty="0" smtClean="0">
                <a:solidFill>
                  <a:schemeClr val="tx1"/>
                </a:solidFill>
              </a:rPr>
            </a:br>
            <a:r>
              <a:rPr lang="el-GR" sz="2400" dirty="0" smtClean="0">
                <a:solidFill>
                  <a:schemeClr val="tx1"/>
                </a:solidFill>
              </a:rPr>
              <a:t>Τμήμα Πληροφορικής και Τηλεπικοινωνιών</a:t>
            </a:r>
            <a:endParaRPr lang="el-GR" sz="2000" dirty="0" smtClean="0">
              <a:solidFill>
                <a:schemeClr val="tx1"/>
              </a:solidFill>
            </a:endParaRPr>
          </a:p>
        </p:txBody>
      </p:sp>
      <p:sp>
        <p:nvSpPr>
          <p:cNvPr id="6147" name="2 - Υπότιτλος"/>
          <p:cNvSpPr>
            <a:spLocks noGrp="1"/>
          </p:cNvSpPr>
          <p:nvPr>
            <p:ph type="subTitle" idx="1"/>
          </p:nvPr>
        </p:nvSpPr>
        <p:spPr>
          <a:xfrm>
            <a:off x="609600" y="2819400"/>
            <a:ext cx="8001000" cy="4038600"/>
          </a:xfrm>
        </p:spPr>
        <p:txBody>
          <a:bodyPr/>
          <a:lstStyle/>
          <a:p>
            <a:pPr marR="0" algn="ctr"/>
            <a:endParaRPr lang="el-GR" sz="2400" b="1" dirty="0" smtClean="0"/>
          </a:p>
          <a:p>
            <a:pPr marR="0" algn="ctr"/>
            <a:r>
              <a:rPr lang="el-GR" sz="2400" b="1" dirty="0" smtClean="0"/>
              <a:t>(με απόφαση της Γενικής Συνέλευσης της 1/7/2013)</a:t>
            </a:r>
            <a:endParaRPr lang="el-GR" sz="2400" dirty="0" smtClean="0"/>
          </a:p>
          <a:p>
            <a:pPr marR="0" algn="ctr"/>
            <a:endParaRPr lang="el-GR" sz="3600" b="1" dirty="0" smtClean="0">
              <a:latin typeface="Georgia" pitchFamily="18" charset="0"/>
            </a:endParaRPr>
          </a:p>
          <a:p>
            <a:pPr marR="0" algn="ctr">
              <a:spcBef>
                <a:spcPct val="0"/>
              </a:spcBef>
              <a:spcAft>
                <a:spcPts val="600"/>
              </a:spcAft>
            </a:pPr>
            <a:r>
              <a:rPr lang="el-GR" sz="2800" b="1" dirty="0" smtClean="0">
                <a:latin typeface="Georgia" pitchFamily="18" charset="0"/>
              </a:rPr>
              <a:t>Καθ. Αντώνης Πασχάλης</a:t>
            </a:r>
          </a:p>
          <a:p>
            <a:pPr marR="0" algn="ctr">
              <a:spcBef>
                <a:spcPct val="0"/>
              </a:spcBef>
              <a:spcAft>
                <a:spcPts val="600"/>
              </a:spcAft>
            </a:pPr>
            <a:r>
              <a:rPr lang="el-GR" sz="2000" b="1" dirty="0" smtClean="0"/>
              <a:t>Πρόεδρος Επιτροπής Νέου ΠΠΣ</a:t>
            </a:r>
          </a:p>
          <a:p>
            <a:pPr marR="0" algn="ctr"/>
            <a:endParaRPr lang="el-GR" sz="2000" b="1" dirty="0" smtClean="0"/>
          </a:p>
          <a:p>
            <a:pPr marR="0" algn="ctr"/>
            <a:endParaRPr lang="el-GR" sz="2000" b="1" dirty="0" smtClean="0"/>
          </a:p>
          <a:p>
            <a:pPr marR="0" algn="ctr"/>
            <a:endParaRPr lang="el-GR" sz="2000" b="1" dirty="0" smtClean="0"/>
          </a:p>
          <a:p>
            <a:pPr marR="0" algn="ctr"/>
            <a:r>
              <a:rPr lang="el-GR" sz="2000" b="1" dirty="0" smtClean="0"/>
              <a:t>Έκδοση </a:t>
            </a:r>
            <a:r>
              <a:rPr lang="en-US" sz="2000" b="1" dirty="0" smtClean="0"/>
              <a:t>74 (</a:t>
            </a:r>
            <a:r>
              <a:rPr lang="el-GR" sz="2000" b="1" dirty="0" smtClean="0"/>
              <a:t>Δεκέμβριος </a:t>
            </a:r>
            <a:r>
              <a:rPr lang="el-GR" sz="2000" b="1" dirty="0" smtClean="0"/>
              <a:t>2014)</a:t>
            </a:r>
          </a:p>
        </p:txBody>
      </p:sp>
      <p:pic>
        <p:nvPicPr>
          <p:cNvPr id="2052" name="Picture 4"/>
          <p:cNvPicPr>
            <a:picLocks noChangeAspect="1" noChangeArrowheads="1"/>
          </p:cNvPicPr>
          <p:nvPr/>
        </p:nvPicPr>
        <p:blipFill>
          <a:blip r:embed="rId2" cstate="print"/>
          <a:srcRect/>
          <a:stretch>
            <a:fillRect/>
          </a:stretch>
        </p:blipFill>
        <p:spPr bwMode="auto">
          <a:xfrm>
            <a:off x="428627" y="428627"/>
            <a:ext cx="1323975" cy="170497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 name="Rectangle 4"/>
          <p:cNvSpPr/>
          <p:nvPr/>
        </p:nvSpPr>
        <p:spPr>
          <a:xfrm>
            <a:off x="224208" y="2661049"/>
            <a:ext cx="8695586" cy="584775"/>
          </a:xfrm>
          <a:prstGeom prst="rect">
            <a:avLst/>
          </a:prstGeom>
        </p:spPr>
        <p:style>
          <a:lnRef idx="3">
            <a:schemeClr val="lt1"/>
          </a:lnRef>
          <a:fillRef idx="1">
            <a:schemeClr val="accent1"/>
          </a:fillRef>
          <a:effectRef idx="1">
            <a:schemeClr val="accent1"/>
          </a:effectRef>
          <a:fontRef idx="minor">
            <a:schemeClr val="lt1"/>
          </a:fontRef>
        </p:style>
        <p:txBody>
          <a:bodyPr wrap="none">
            <a:spAutoFit/>
            <a:scene3d>
              <a:camera prst="orthographicFront"/>
              <a:lightRig rig="soft" dir="t">
                <a:rot lat="0" lon="0" rev="10800000"/>
              </a:lightRig>
            </a:scene3d>
            <a:sp3d>
              <a:bevelT w="27940" h="12700"/>
              <a:contourClr>
                <a:srgbClr val="DDDDDD"/>
              </a:contourClr>
            </a:sp3d>
          </a:bodyPr>
          <a:lstStyle/>
          <a:p>
            <a:pPr algn="ctr">
              <a:defRPr/>
            </a:pPr>
            <a:r>
              <a:rPr lang="el-GR" sz="3200" b="1" spc="150" dirty="0">
                <a:ln w="11430"/>
                <a:solidFill>
                  <a:srgbClr val="F8F8F8"/>
                </a:solidFill>
                <a:effectLst>
                  <a:outerShdw blurRad="25400" algn="tl" rotWithShape="0">
                    <a:srgbClr val="000000">
                      <a:alpha val="43000"/>
                    </a:srgbClr>
                  </a:outerShdw>
                </a:effectLst>
              </a:rPr>
              <a:t>Νέο Πρόγραμμα Προπτυχιακών Σπουδών</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2400" y="3962400"/>
            <a:ext cx="8763000" cy="2743200"/>
          </a:xfrm>
          <a:prstGeom prst="roundRect">
            <a:avLst/>
          </a:prstGeom>
          <a:solidFill>
            <a:srgbClr val="C0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 name="Rounded Rectangle 4"/>
          <p:cNvSpPr/>
          <p:nvPr/>
        </p:nvSpPr>
        <p:spPr>
          <a:xfrm>
            <a:off x="152400" y="1828800"/>
            <a:ext cx="8763000" cy="1752600"/>
          </a:xfrm>
          <a:prstGeom prst="roundRect">
            <a:avLst/>
          </a:prstGeom>
          <a:solidFill>
            <a:srgbClr val="00B05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200"/>
              </a:spcBef>
              <a:defRPr/>
            </a:pPr>
            <a:endParaRPr lang="el-GR" dirty="0"/>
          </a:p>
        </p:txBody>
      </p:sp>
      <p:sp>
        <p:nvSpPr>
          <p:cNvPr id="8194" name="Title 1"/>
          <p:cNvSpPr>
            <a:spLocks noGrp="1"/>
          </p:cNvSpPr>
          <p:nvPr>
            <p:ph type="title"/>
          </p:nvPr>
        </p:nvSpPr>
        <p:spPr>
          <a:xfrm>
            <a:off x="304800" y="76200"/>
            <a:ext cx="6019800" cy="609600"/>
          </a:xfrm>
        </p:spPr>
        <p:txBody>
          <a:bodyPr>
            <a:noAutofit/>
          </a:bodyPr>
          <a:lstStyle/>
          <a:p>
            <a:pPr fontAlgn="auto">
              <a:spcAft>
                <a:spcPts val="0"/>
              </a:spcAft>
              <a:defRPr/>
            </a:pPr>
            <a:r>
              <a:rPr lang="el-GR" sz="3600" dirty="0" smtClean="0">
                <a:latin typeface="+mn-lt"/>
                <a:ea typeface="+mn-ea"/>
                <a:cs typeface="+mn-cs"/>
              </a:rPr>
              <a:t>Διάρθρωση του Νέου ΠΠΣ</a:t>
            </a:r>
          </a:p>
        </p:txBody>
      </p:sp>
      <p:sp>
        <p:nvSpPr>
          <p:cNvPr id="7171" name="Content Placeholder 2"/>
          <p:cNvSpPr>
            <a:spLocks noGrp="1"/>
          </p:cNvSpPr>
          <p:nvPr>
            <p:ph idx="1"/>
          </p:nvPr>
        </p:nvSpPr>
        <p:spPr>
          <a:xfrm>
            <a:off x="304800" y="762000"/>
            <a:ext cx="8763000" cy="5867400"/>
          </a:xfrm>
        </p:spPr>
        <p:txBody>
          <a:bodyPr>
            <a:noAutofit/>
          </a:bodyPr>
          <a:lstStyle/>
          <a:p>
            <a:pPr marL="0" indent="0" fontAlgn="auto">
              <a:spcBef>
                <a:spcPts val="0"/>
              </a:spcBef>
              <a:spcAft>
                <a:spcPts val="600"/>
              </a:spcAft>
              <a:buClr>
                <a:schemeClr val="accent3"/>
              </a:buClr>
              <a:buFont typeface="Wingdings 2" pitchFamily="18" charset="2"/>
              <a:buNone/>
              <a:defRPr/>
            </a:pPr>
            <a:r>
              <a:rPr lang="el-GR" sz="2000" dirty="0" smtClean="0"/>
              <a:t>Το νέο ΠΠΣ αντιστοιχεί σε </a:t>
            </a:r>
            <a:r>
              <a:rPr lang="el-GR" sz="2000" b="1" dirty="0" smtClean="0">
                <a:solidFill>
                  <a:srgbClr val="C00000"/>
                </a:solidFill>
              </a:rPr>
              <a:t>240 πιστωτικές μονάδες (</a:t>
            </a:r>
            <a:r>
              <a:rPr lang="en-US" sz="2000" b="1" dirty="0" smtClean="0">
                <a:solidFill>
                  <a:srgbClr val="C00000"/>
                </a:solidFill>
              </a:rPr>
              <a:t>ECTS)</a:t>
            </a:r>
            <a:r>
              <a:rPr lang="el-GR" sz="2000" dirty="0" smtClean="0"/>
              <a:t>, </a:t>
            </a:r>
            <a:br>
              <a:rPr lang="el-GR" sz="2000" dirty="0" smtClean="0"/>
            </a:br>
            <a:r>
              <a:rPr lang="el-GR" sz="2000" dirty="0" smtClean="0"/>
              <a:t>υλοποιείται σε </a:t>
            </a:r>
            <a:r>
              <a:rPr lang="el-GR" sz="2000" b="1" dirty="0" smtClean="0">
                <a:solidFill>
                  <a:srgbClr val="C00000"/>
                </a:solidFill>
              </a:rPr>
              <a:t>8 εξάμηνα </a:t>
            </a:r>
            <a:r>
              <a:rPr lang="el-GR" sz="2000" dirty="0" smtClean="0"/>
              <a:t>και</a:t>
            </a:r>
            <a:r>
              <a:rPr lang="el-GR" sz="2000" b="1" dirty="0" smtClean="0"/>
              <a:t> </a:t>
            </a:r>
            <a:r>
              <a:rPr lang="el-GR" sz="2000" dirty="0" smtClean="0"/>
              <a:t>απαρτίζεται από </a:t>
            </a:r>
            <a:r>
              <a:rPr lang="el-GR" sz="2000" b="1" dirty="0" smtClean="0">
                <a:solidFill>
                  <a:srgbClr val="C00000"/>
                </a:solidFill>
              </a:rPr>
              <a:t>2 διετείς κύκλους σπουδών</a:t>
            </a:r>
            <a:r>
              <a:rPr lang="el-GR" sz="2000" b="1" dirty="0" smtClean="0"/>
              <a:t>:</a:t>
            </a:r>
          </a:p>
          <a:p>
            <a:pPr marL="274320" indent="-274320" fontAlgn="auto">
              <a:spcBef>
                <a:spcPts val="0"/>
              </a:spcBef>
              <a:spcAft>
                <a:spcPts val="600"/>
              </a:spcAft>
              <a:buClr>
                <a:schemeClr val="accent3"/>
              </a:buClr>
              <a:buFont typeface="Wingdings 2"/>
              <a:buChar char=""/>
              <a:defRPr/>
            </a:pPr>
            <a:r>
              <a:rPr lang="el-GR" sz="2000" dirty="0" smtClean="0"/>
              <a:t>Το </a:t>
            </a:r>
            <a:r>
              <a:rPr lang="el-GR" sz="2000" dirty="0" smtClean="0">
                <a:solidFill>
                  <a:srgbClr val="00B050"/>
                </a:solidFill>
              </a:rPr>
              <a:t>Βασικό Κύκλο Σπουδών</a:t>
            </a:r>
            <a:r>
              <a:rPr lang="el-GR" sz="2000" dirty="0" smtClean="0"/>
              <a:t>,  ο οποίος απαρτίζεται από: </a:t>
            </a:r>
          </a:p>
          <a:p>
            <a:pPr lvl="1">
              <a:spcBef>
                <a:spcPts val="0"/>
              </a:spcBef>
              <a:spcAft>
                <a:spcPts val="600"/>
              </a:spcAft>
              <a:defRPr/>
            </a:pPr>
            <a:r>
              <a:rPr lang="el-GR" sz="2000" dirty="0" smtClean="0"/>
              <a:t>1 εισαγωγικό μάθημα στην Πληροφορική και τις Τηλεπικοινωνίες</a:t>
            </a:r>
          </a:p>
          <a:p>
            <a:pPr lvl="1">
              <a:spcBef>
                <a:spcPts val="0"/>
              </a:spcBef>
              <a:spcAft>
                <a:spcPts val="600"/>
              </a:spcAft>
              <a:defRPr/>
            </a:pPr>
            <a:r>
              <a:rPr lang="el-GR" sz="2000" dirty="0" smtClean="0"/>
              <a:t>16 υποχρεωτικά μαθήματα (ΥΜ)</a:t>
            </a:r>
          </a:p>
          <a:p>
            <a:pPr lvl="1">
              <a:spcBef>
                <a:spcPts val="0"/>
              </a:spcBef>
              <a:spcAft>
                <a:spcPts val="600"/>
              </a:spcAft>
              <a:defRPr/>
            </a:pPr>
            <a:r>
              <a:rPr lang="el-GR" sz="2000" dirty="0" smtClean="0"/>
              <a:t>3 προαιρετικά αυτοτελή εργαστήρια </a:t>
            </a:r>
            <a:r>
              <a:rPr lang="en-US" sz="2000" dirty="0" smtClean="0"/>
              <a:t>(</a:t>
            </a:r>
            <a:r>
              <a:rPr lang="el-GR" sz="2000" dirty="0" smtClean="0"/>
              <a:t>ΕΡ)</a:t>
            </a:r>
          </a:p>
          <a:p>
            <a:pPr lvl="2">
              <a:spcBef>
                <a:spcPts val="0"/>
              </a:spcBef>
              <a:spcAft>
                <a:spcPts val="600"/>
              </a:spcAft>
              <a:defRPr/>
            </a:pPr>
            <a:r>
              <a:rPr lang="el-GR" sz="1600" dirty="0" smtClean="0"/>
              <a:t>Δύναται να αντικατασταθούν από μάθημα επιλογής (ΕΥΜ ή ΠΜ) </a:t>
            </a:r>
            <a:br>
              <a:rPr lang="el-GR" sz="1600" dirty="0" smtClean="0"/>
            </a:br>
            <a:r>
              <a:rPr lang="el-GR" sz="1600" dirty="0" smtClean="0"/>
              <a:t>του εστιασμένου κύκλου σπουδών με αντίστοιχα </a:t>
            </a:r>
            <a:r>
              <a:rPr lang="en-US" sz="1600" dirty="0" smtClean="0"/>
              <a:t>ECTS</a:t>
            </a:r>
            <a:r>
              <a:rPr lang="el-GR" sz="1600" dirty="0" smtClean="0"/>
              <a:t>.</a:t>
            </a:r>
          </a:p>
          <a:p>
            <a:pPr marL="274320" indent="-274320" fontAlgn="auto">
              <a:spcBef>
                <a:spcPts val="0"/>
              </a:spcBef>
              <a:spcAft>
                <a:spcPts val="600"/>
              </a:spcAft>
              <a:buClr>
                <a:schemeClr val="accent3"/>
              </a:buClr>
              <a:buFont typeface="Wingdings 2"/>
              <a:buChar char=""/>
              <a:defRPr/>
            </a:pPr>
            <a:r>
              <a:rPr lang="el-GR" sz="2000" dirty="0" smtClean="0"/>
              <a:t>Τον </a:t>
            </a:r>
            <a:r>
              <a:rPr lang="el-GR" sz="2000" dirty="0" smtClean="0">
                <a:solidFill>
                  <a:srgbClr val="C00000"/>
                </a:solidFill>
              </a:rPr>
              <a:t>Εστιασμένο Κύκλο Σπουδών</a:t>
            </a:r>
            <a:r>
              <a:rPr lang="el-GR" sz="2000" dirty="0" smtClean="0"/>
              <a:t>,  </a:t>
            </a:r>
            <a:r>
              <a:rPr lang="el-GR" sz="2000" dirty="0"/>
              <a:t>ο οποίος απαρτίζεται </a:t>
            </a:r>
            <a:r>
              <a:rPr lang="el-GR" sz="2000" dirty="0" smtClean="0"/>
              <a:t>από: </a:t>
            </a:r>
          </a:p>
          <a:p>
            <a:pPr lvl="1">
              <a:spcBef>
                <a:spcPts val="0"/>
              </a:spcBef>
              <a:spcAft>
                <a:spcPts val="600"/>
              </a:spcAft>
              <a:defRPr/>
            </a:pPr>
            <a:r>
              <a:rPr lang="el-GR" sz="2000" dirty="0" smtClean="0"/>
              <a:t>2 υποχρεωτικά μαθήματα (ΥΜ),</a:t>
            </a:r>
          </a:p>
          <a:p>
            <a:pPr lvl="1">
              <a:spcBef>
                <a:spcPts val="0"/>
              </a:spcBef>
              <a:spcAft>
                <a:spcPts val="600"/>
              </a:spcAft>
              <a:defRPr/>
            </a:pPr>
            <a:r>
              <a:rPr lang="el-GR" sz="2000" dirty="0" smtClean="0">
                <a:solidFill>
                  <a:srgbClr val="C00000"/>
                </a:solidFill>
              </a:rPr>
              <a:t>μαθήματα επιλογής </a:t>
            </a:r>
            <a:r>
              <a:rPr lang="el-GR" sz="2000" dirty="0" smtClean="0"/>
              <a:t>(κατ’ επιλογή υποχρεωτικά μαθήματα και προαιρετικά μαθήματα) διαρθρωμένα σε 6 </a:t>
            </a:r>
            <a:r>
              <a:rPr lang="el-GR" sz="2000" dirty="0" smtClean="0">
                <a:solidFill>
                  <a:srgbClr val="C00000"/>
                </a:solidFill>
              </a:rPr>
              <a:t>ειδικεύσεις</a:t>
            </a:r>
            <a:r>
              <a:rPr lang="el-GR" sz="2000" dirty="0" smtClean="0"/>
              <a:t>, στις οποίες το Τμήμα έχει πολύ υψηλής στάθμης ερευνητική δραστηριότητα</a:t>
            </a:r>
            <a:endParaRPr lang="en-US" sz="2000" dirty="0" smtClean="0"/>
          </a:p>
          <a:p>
            <a:pPr lvl="1">
              <a:spcBef>
                <a:spcPts val="0"/>
              </a:spcBef>
              <a:spcAft>
                <a:spcPts val="600"/>
              </a:spcAft>
              <a:defRPr/>
            </a:pPr>
            <a:r>
              <a:rPr lang="en-US" sz="2000" dirty="0" smtClean="0"/>
              <a:t>2</a:t>
            </a:r>
            <a:r>
              <a:rPr lang="el-GR" sz="2000" dirty="0" smtClean="0"/>
              <a:t> μαθήματα γενικής παιδείας (ΓΠ)</a:t>
            </a:r>
          </a:p>
          <a:p>
            <a:pPr lvl="2">
              <a:spcBef>
                <a:spcPts val="0"/>
              </a:spcBef>
              <a:spcAft>
                <a:spcPts val="600"/>
              </a:spcAft>
              <a:defRPr/>
            </a:pPr>
            <a:r>
              <a:rPr lang="el-GR" sz="1600" dirty="0"/>
              <a:t>Δομή και Θεσμοί της Ευρωπαϊκής </a:t>
            </a:r>
            <a:r>
              <a:rPr lang="el-GR" sz="1600" dirty="0" smtClean="0"/>
              <a:t>Ένωσης</a:t>
            </a:r>
          </a:p>
          <a:p>
            <a:pPr lvl="2">
              <a:spcBef>
                <a:spcPts val="0"/>
              </a:spcBef>
              <a:spcAft>
                <a:spcPts val="600"/>
              </a:spcAft>
              <a:defRPr/>
            </a:pPr>
            <a:r>
              <a:rPr lang="el-GR" sz="1600" dirty="0"/>
              <a:t>Διοίκηση Έργων και Τεχν. Παρουσίασης και </a:t>
            </a:r>
            <a:r>
              <a:rPr lang="el-GR" sz="1600" dirty="0" err="1"/>
              <a:t>Συγγρ</a:t>
            </a:r>
            <a:r>
              <a:rPr lang="el-GR" sz="1600" dirty="0"/>
              <a:t>. Επιστημονικών Εκθέσεων</a:t>
            </a:r>
            <a:endParaRPr lang="el-GR" sz="1600" dirty="0" smtClean="0"/>
          </a:p>
          <a:p>
            <a:pPr lvl="1">
              <a:spcBef>
                <a:spcPts val="0"/>
              </a:spcBef>
              <a:spcAft>
                <a:spcPts val="600"/>
              </a:spcAft>
              <a:defRPr/>
            </a:pPr>
            <a:r>
              <a:rPr lang="el-GR" sz="2000" dirty="0" smtClean="0"/>
              <a:t>πτυχιακή εργασία /πρακτική άσκηση (αντίστοιχη 2 μαθημάτων)</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4800" y="152400"/>
            <a:ext cx="7086600" cy="609600"/>
          </a:xfr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el-GR" sz="3600" dirty="0" smtClean="0">
                <a:latin typeface="+mn-lt"/>
                <a:ea typeface="+mn-ea"/>
                <a:cs typeface="+mn-cs"/>
              </a:rPr>
              <a:t>Πλεονεκτήματα του Νέου ΠΠΣ</a:t>
            </a:r>
          </a:p>
        </p:txBody>
      </p:sp>
      <p:sp>
        <p:nvSpPr>
          <p:cNvPr id="7171" name="Content Placeholder 2"/>
          <p:cNvSpPr>
            <a:spLocks noGrp="1"/>
          </p:cNvSpPr>
          <p:nvPr>
            <p:ph idx="1"/>
          </p:nvPr>
        </p:nvSpPr>
        <p:spPr>
          <a:xfrm>
            <a:off x="152400" y="762000"/>
            <a:ext cx="8915400" cy="6019800"/>
          </a:xfrm>
        </p:spPr>
        <p:txBody>
          <a:bodyPr>
            <a:noAutofit/>
          </a:bodyPr>
          <a:lstStyle/>
          <a:p>
            <a:pPr marL="274320" indent="-274320" fontAlgn="auto">
              <a:spcBef>
                <a:spcPts val="0"/>
              </a:spcBef>
              <a:spcAft>
                <a:spcPts val="600"/>
              </a:spcAft>
              <a:buClr>
                <a:schemeClr val="accent3"/>
              </a:buClr>
              <a:buFont typeface="Wingdings 2"/>
              <a:buChar char=""/>
              <a:defRPr/>
            </a:pPr>
            <a:r>
              <a:rPr lang="el-GR" sz="2000" dirty="0" smtClean="0"/>
              <a:t>Πτυχίο που πιστοποιεί, εκτός από </a:t>
            </a:r>
            <a:r>
              <a:rPr lang="el-GR" sz="2000" dirty="0" smtClean="0">
                <a:solidFill>
                  <a:srgbClr val="C00000"/>
                </a:solidFill>
              </a:rPr>
              <a:t>βασικές γνώσεις </a:t>
            </a:r>
            <a:r>
              <a:rPr lang="el-GR" sz="2000" dirty="0" smtClean="0"/>
              <a:t>στην Πληροφορική και τις Τηλεπικοινωνίες, </a:t>
            </a:r>
            <a:r>
              <a:rPr lang="el-GR" sz="2000" dirty="0" smtClean="0">
                <a:solidFill>
                  <a:srgbClr val="C00000"/>
                </a:solidFill>
              </a:rPr>
              <a:t>εστιασμένες γνώσεις </a:t>
            </a:r>
            <a:r>
              <a:rPr lang="el-GR" sz="2000" dirty="0" smtClean="0"/>
              <a:t>σε </a:t>
            </a:r>
            <a:r>
              <a:rPr lang="el-GR" sz="2000" dirty="0" smtClean="0">
                <a:solidFill>
                  <a:srgbClr val="C00000"/>
                </a:solidFill>
              </a:rPr>
              <a:t>ειδικεύσεις </a:t>
            </a:r>
          </a:p>
          <a:p>
            <a:pPr marL="274320" indent="-274320" fontAlgn="auto">
              <a:spcBef>
                <a:spcPts val="0"/>
              </a:spcBef>
              <a:spcAft>
                <a:spcPts val="600"/>
              </a:spcAft>
              <a:buClr>
                <a:schemeClr val="accent3"/>
              </a:buClr>
              <a:buFont typeface="Wingdings 2"/>
              <a:buChar char=""/>
              <a:defRPr/>
            </a:pPr>
            <a:r>
              <a:rPr lang="el-GR" sz="2000" dirty="0" smtClean="0"/>
              <a:t>Ευελιξία στις επιλογές με την </a:t>
            </a:r>
            <a:r>
              <a:rPr lang="el-GR" sz="2000" dirty="0" smtClean="0">
                <a:solidFill>
                  <a:srgbClr val="C00000"/>
                </a:solidFill>
              </a:rPr>
              <a:t>αύξηση</a:t>
            </a:r>
            <a:r>
              <a:rPr lang="el-GR" sz="2000" dirty="0" smtClean="0"/>
              <a:t> των προσφερόμενων </a:t>
            </a:r>
            <a:r>
              <a:rPr lang="el-GR" sz="2000" dirty="0" smtClean="0">
                <a:solidFill>
                  <a:srgbClr val="C00000"/>
                </a:solidFill>
              </a:rPr>
              <a:t>κατ’ επιλογή υποχρεωτικών μαθημάτων</a:t>
            </a:r>
            <a:r>
              <a:rPr lang="el-GR" sz="2000" dirty="0" smtClean="0"/>
              <a:t> (διαρθρωμένων σε δύο κατευθύνσεις).</a:t>
            </a:r>
          </a:p>
          <a:p>
            <a:pPr marL="274320" indent="-274320" fontAlgn="auto">
              <a:spcBef>
                <a:spcPts val="0"/>
              </a:spcBef>
              <a:spcAft>
                <a:spcPts val="600"/>
              </a:spcAft>
              <a:buClr>
                <a:schemeClr val="accent3"/>
              </a:buClr>
              <a:buFont typeface="Wingdings 2"/>
              <a:buChar char=""/>
              <a:defRPr/>
            </a:pPr>
            <a:r>
              <a:rPr lang="el-GR" sz="2000" dirty="0" smtClean="0"/>
              <a:t>Διάρθρωση του προγράμματος σε </a:t>
            </a:r>
            <a:r>
              <a:rPr lang="el-GR" sz="2000" dirty="0" smtClean="0">
                <a:solidFill>
                  <a:srgbClr val="C00000"/>
                </a:solidFill>
              </a:rPr>
              <a:t>6 δια-τομεακές ειδικεύσεις </a:t>
            </a:r>
            <a:r>
              <a:rPr lang="el-GR" sz="2000" dirty="0" smtClean="0"/>
              <a:t/>
            </a:r>
            <a:br>
              <a:rPr lang="el-GR" sz="2000" dirty="0" smtClean="0"/>
            </a:br>
            <a:r>
              <a:rPr lang="el-GR" sz="2000" dirty="0" smtClean="0"/>
              <a:t>και όχι σε μονό-τομεακές κατευθύνσεις.</a:t>
            </a:r>
          </a:p>
          <a:p>
            <a:pPr marL="274320" indent="-274320" fontAlgn="auto">
              <a:spcBef>
                <a:spcPts val="0"/>
              </a:spcBef>
              <a:spcAft>
                <a:spcPts val="600"/>
              </a:spcAft>
              <a:buClr>
                <a:schemeClr val="accent3"/>
              </a:buClr>
              <a:buFont typeface="Wingdings 2"/>
              <a:buChar char=""/>
              <a:defRPr/>
            </a:pPr>
            <a:r>
              <a:rPr lang="el-GR" sz="2000" dirty="0" smtClean="0"/>
              <a:t>Διάρθρωση του προγράμματος σπουδών σύμφωνα με το </a:t>
            </a:r>
            <a:r>
              <a:rPr lang="el-GR" sz="2000" dirty="0" smtClean="0">
                <a:solidFill>
                  <a:srgbClr val="C00000"/>
                </a:solidFill>
              </a:rPr>
              <a:t>Ευρωπαϊκό Σύστημα Μεταφοράς και Συσσώρευσης Πιστωτικών Μονάδων  (ECTS) </a:t>
            </a:r>
          </a:p>
          <a:p>
            <a:pPr lvl="1">
              <a:spcBef>
                <a:spcPts val="0"/>
              </a:spcBef>
              <a:spcAft>
                <a:spcPts val="600"/>
              </a:spcAft>
              <a:defRPr/>
            </a:pPr>
            <a:r>
              <a:rPr lang="el-GR" sz="1800" dirty="0" err="1" smtClean="0"/>
              <a:t>Εξορθολογισμός</a:t>
            </a:r>
            <a:r>
              <a:rPr lang="el-GR" sz="1800" dirty="0" smtClean="0"/>
              <a:t> </a:t>
            </a:r>
            <a:r>
              <a:rPr lang="el-GR" sz="1800" dirty="0" smtClean="0">
                <a:solidFill>
                  <a:srgbClr val="C00000"/>
                </a:solidFill>
              </a:rPr>
              <a:t>του φόρτου </a:t>
            </a:r>
            <a:r>
              <a:rPr lang="el-GR" sz="1800" dirty="0" smtClean="0"/>
              <a:t>των μαθημάτων, ώστε να αποδίδονται </a:t>
            </a:r>
            <a:br>
              <a:rPr lang="el-GR" sz="1800" dirty="0" smtClean="0"/>
            </a:br>
            <a:r>
              <a:rPr lang="el-GR" sz="1800" dirty="0" smtClean="0"/>
              <a:t>οι ορθές πιστωτικές μονάδες (ECTS) ανά μάθημα.</a:t>
            </a:r>
          </a:p>
          <a:p>
            <a:pPr lvl="1">
              <a:spcBef>
                <a:spcPts val="0"/>
              </a:spcBef>
              <a:spcAft>
                <a:spcPts val="600"/>
              </a:spcAft>
              <a:defRPr/>
            </a:pPr>
            <a:r>
              <a:rPr lang="el-GR" sz="1800" dirty="0" err="1" smtClean="0"/>
              <a:t>Εξορθορθολογισμός</a:t>
            </a:r>
            <a:r>
              <a:rPr lang="el-GR" sz="1800" dirty="0" smtClean="0"/>
              <a:t> </a:t>
            </a:r>
            <a:r>
              <a:rPr lang="el-GR" sz="1800" dirty="0" smtClean="0">
                <a:solidFill>
                  <a:srgbClr val="C00000"/>
                </a:solidFill>
              </a:rPr>
              <a:t>στις δηλώσεις </a:t>
            </a:r>
            <a:r>
              <a:rPr lang="el-GR" sz="1800" dirty="0" smtClean="0"/>
              <a:t>μαθημάτων. </a:t>
            </a:r>
            <a:r>
              <a:rPr lang="el-GR" sz="1800" dirty="0"/>
              <a:t>Από το 2ο έτος και μετά, </a:t>
            </a:r>
            <a:r>
              <a:rPr lang="el-GR" sz="1800" dirty="0" smtClean="0"/>
              <a:t/>
            </a:r>
            <a:br>
              <a:rPr lang="el-GR" sz="1800" dirty="0" smtClean="0"/>
            </a:br>
            <a:r>
              <a:rPr lang="el-GR" sz="1800" dirty="0" smtClean="0"/>
              <a:t>οι </a:t>
            </a:r>
            <a:r>
              <a:rPr lang="el-GR" sz="1800" dirty="0"/>
              <a:t>φοιτητές δηλώνουν μέχρι 9 μαθήματα με τα οποία δύνανται να </a:t>
            </a:r>
            <a:r>
              <a:rPr lang="el-GR" sz="1800" dirty="0" err="1" smtClean="0"/>
              <a:t>συσσωρεύ</a:t>
            </a:r>
            <a:r>
              <a:rPr lang="el-GR" sz="1800" dirty="0" smtClean="0"/>
              <a:t>-σουν </a:t>
            </a:r>
            <a:r>
              <a:rPr lang="el-GR" sz="1800" dirty="0"/>
              <a:t>μέχρι 46 ECTS ανά εξάμηνο, εκτός των ECTS της πτυχιακής εργασίας </a:t>
            </a:r>
            <a:r>
              <a:rPr lang="el-GR" sz="1800" dirty="0" smtClean="0"/>
              <a:t/>
            </a:r>
            <a:br>
              <a:rPr lang="el-GR" sz="1800" dirty="0" smtClean="0"/>
            </a:br>
            <a:r>
              <a:rPr lang="el-GR" sz="1800" dirty="0" smtClean="0"/>
              <a:t>(</a:t>
            </a:r>
            <a:r>
              <a:rPr lang="el-GR" sz="1800" dirty="0"/>
              <a:t>ή πρακτικής άσκησης).</a:t>
            </a:r>
            <a:endParaRPr lang="en-US" sz="1800" dirty="0" smtClean="0"/>
          </a:p>
          <a:p>
            <a:pPr lvl="2">
              <a:spcBef>
                <a:spcPts val="0"/>
              </a:spcBef>
              <a:spcAft>
                <a:spcPts val="600"/>
              </a:spcAft>
              <a:defRPr/>
            </a:pPr>
            <a:r>
              <a:rPr lang="el-GR" sz="1600" dirty="0"/>
              <a:t>Ειδικά, για το ακαδημαϊκό έτος 2014-2015, οι επί πτυχίο φοιτητές δηλώνουν μέχρι </a:t>
            </a:r>
            <a:r>
              <a:rPr lang="el-GR" sz="1600" dirty="0" smtClean="0"/>
              <a:t/>
            </a:r>
            <a:br>
              <a:rPr lang="el-GR" sz="1600" dirty="0" smtClean="0"/>
            </a:br>
            <a:r>
              <a:rPr lang="el-GR" sz="1600" dirty="0" smtClean="0"/>
              <a:t>11 </a:t>
            </a:r>
            <a:r>
              <a:rPr lang="el-GR" sz="1600" dirty="0"/>
              <a:t>μαθήματα με τα οποία δύνανται να συσσωρεύσουν μέχρι </a:t>
            </a:r>
            <a:r>
              <a:rPr lang="el-GR" sz="1600" dirty="0" smtClean="0"/>
              <a:t>60 αντί 46 ECTS.</a:t>
            </a:r>
          </a:p>
          <a:p>
            <a:pPr lvl="1">
              <a:spcBef>
                <a:spcPts val="0"/>
              </a:spcBef>
              <a:spcAft>
                <a:spcPts val="600"/>
              </a:spcAft>
              <a:defRPr/>
            </a:pPr>
            <a:r>
              <a:rPr lang="el-GR" sz="1800" dirty="0" smtClean="0"/>
              <a:t>Μεγαλύτερες δυνατότητες κινητικότητας φοιτητών και μεταφοράς μέχρι </a:t>
            </a:r>
            <a:r>
              <a:rPr lang="el-GR" sz="1800" dirty="0" smtClean="0">
                <a:solidFill>
                  <a:srgbClr val="C00000"/>
                </a:solidFill>
              </a:rPr>
              <a:t>30</a:t>
            </a:r>
            <a:r>
              <a:rPr lang="el-GR" sz="1800" dirty="0" smtClean="0"/>
              <a:t> πιστωτικών μονάδων (ECTS</a:t>
            </a:r>
            <a:r>
              <a:rPr lang="el-GR" sz="1800" dirty="0"/>
              <a:t>) σε μαθήματα συναφή με την Πληροφορική και τις Τηλεπικοινωνίες</a:t>
            </a:r>
            <a:endParaRPr lang="el-GR"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04800" y="152400"/>
            <a:ext cx="70866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defTabSz="914400" eaLnBrk="1" fontAlgn="auto" latinLnBrk="0" hangingPunct="1">
              <a:lnSpc>
                <a:spcPct val="100000"/>
              </a:lnSpc>
              <a:spcAft>
                <a:spcPts val="0"/>
              </a:spcAft>
              <a:buClrTx/>
              <a:buSzTx/>
              <a:buFontTx/>
              <a:buNone/>
              <a:tabLst/>
              <a:defRPr/>
            </a:pPr>
            <a:r>
              <a:rPr lang="el-G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Πλεονεκτήματα του Νέου ΠΠΣ</a:t>
            </a:r>
          </a:p>
        </p:txBody>
      </p:sp>
      <p:sp>
        <p:nvSpPr>
          <p:cNvPr id="6" name="Content Placeholder 2"/>
          <p:cNvSpPr txBox="1">
            <a:spLocks/>
          </p:cNvSpPr>
          <p:nvPr/>
        </p:nvSpPr>
        <p:spPr>
          <a:xfrm>
            <a:off x="381000" y="914400"/>
            <a:ext cx="8382000" cy="5562600"/>
          </a:xfrm>
          <a:prstGeom prst="rect">
            <a:avLst/>
          </a:prstGeom>
        </p:spPr>
        <p:txBody>
          <a:bodyPr>
            <a:noAutofit/>
          </a:bodyPr>
          <a:lstStyle/>
          <a:p>
            <a:pPr marL="274320" marR="0" lvl="0" indent="-274320" algn="l" defTabSz="914400" rtl="0" eaLnBrk="1" fontAlgn="auto" latinLnBrk="0" hangingPunct="1">
              <a:lnSpc>
                <a:spcPct val="100000"/>
              </a:lnSpc>
              <a:spcBef>
                <a:spcPts val="600"/>
              </a:spcBef>
              <a:spcAft>
                <a:spcPts val="600"/>
              </a:spcAft>
              <a:buClr>
                <a:schemeClr val="accent3"/>
              </a:buClr>
              <a:buSzPct val="95000"/>
              <a:buFont typeface="Wingdings 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Πιο στέρεα θεμέλια γνώσης:</a:t>
            </a:r>
          </a:p>
          <a:p>
            <a:pPr marL="639763" lvl="1" indent="-246063">
              <a:spcBef>
                <a:spcPts val="600"/>
              </a:spcBef>
              <a:spcAft>
                <a:spcPts val="600"/>
              </a:spcAft>
              <a:buClr>
                <a:schemeClr val="accent1"/>
              </a:buClr>
              <a:buSzPct val="85000"/>
              <a:buFont typeface="Wingdings 2" pitchFamily="18" charset="2"/>
              <a:buChar char=""/>
              <a:defRPr/>
            </a:pPr>
            <a:r>
              <a:rPr lang="el-GR" sz="2000" b="1" dirty="0" smtClean="0">
                <a:latin typeface="+mn-lt"/>
                <a:cs typeface="+mn-cs"/>
              </a:rPr>
              <a:t>Με τη </a:t>
            </a:r>
            <a:r>
              <a:rPr lang="el-GR" sz="2000" b="1" dirty="0" smtClean="0">
                <a:solidFill>
                  <a:srgbClr val="C00000"/>
                </a:solidFill>
                <a:latin typeface="+mn-lt"/>
                <a:cs typeface="+mn-cs"/>
              </a:rPr>
              <a:t>μείωση του πλήθους των γνωστικών αντικειμένων </a:t>
            </a:r>
            <a:r>
              <a:rPr lang="el-GR" sz="2000" b="1" dirty="0" smtClean="0">
                <a:latin typeface="+mn-lt"/>
                <a:cs typeface="+mn-cs"/>
              </a:rPr>
              <a:t>των μαθημάτων, που απαιτούνται για τη λήψη πτυχίου.</a:t>
            </a:r>
          </a:p>
          <a:p>
            <a:pPr marL="639763" lvl="1" indent="-246063">
              <a:spcBef>
                <a:spcPts val="600"/>
              </a:spcBef>
              <a:spcAft>
                <a:spcPts val="600"/>
              </a:spcAft>
              <a:buClr>
                <a:schemeClr val="accent1"/>
              </a:buClr>
              <a:buSzPct val="85000"/>
              <a:buFont typeface="Wingdings 2" pitchFamily="18" charset="2"/>
              <a:buChar char=""/>
              <a:defRPr/>
            </a:pPr>
            <a:r>
              <a:rPr lang="el-GR" sz="2000" b="1" dirty="0" smtClean="0">
                <a:latin typeface="+mn-lt"/>
                <a:cs typeface="+mn-cs"/>
              </a:rPr>
              <a:t>Με την </a:t>
            </a:r>
            <a:r>
              <a:rPr lang="el-GR" sz="2000" b="1" dirty="0" smtClean="0">
                <a:solidFill>
                  <a:srgbClr val="C00000"/>
                </a:solidFill>
                <a:latin typeface="+mn-lt"/>
                <a:cs typeface="+mn-cs"/>
              </a:rPr>
              <a:t>αύξηση των εργαστηριακών ωρών </a:t>
            </a:r>
            <a:r>
              <a:rPr lang="el-GR" sz="2000" b="1" dirty="0" smtClean="0">
                <a:latin typeface="+mn-lt"/>
                <a:cs typeface="+mn-cs"/>
              </a:rPr>
              <a:t>και με τη δημιουργία </a:t>
            </a:r>
            <a:r>
              <a:rPr lang="el-GR" sz="2000" b="1" dirty="0" smtClean="0">
                <a:solidFill>
                  <a:srgbClr val="C00000"/>
                </a:solidFill>
                <a:latin typeface="+mn-lt"/>
                <a:cs typeface="+mn-cs"/>
              </a:rPr>
              <a:t>αυτοτελών προαιρετικών εργαστηρίων</a:t>
            </a:r>
            <a:r>
              <a:rPr lang="el-GR" sz="2000" b="1" dirty="0" smtClean="0">
                <a:latin typeface="+mn-lt"/>
                <a:cs typeface="+mn-cs"/>
              </a:rPr>
              <a:t>.</a:t>
            </a:r>
          </a:p>
          <a:p>
            <a:pPr marL="274320" marR="0" lvl="0" indent="-274320" algn="l" defTabSz="914400" rtl="0" eaLnBrk="1" fontAlgn="auto" latinLnBrk="0" hangingPunct="1">
              <a:lnSpc>
                <a:spcPct val="100000"/>
              </a:lnSpc>
              <a:spcBef>
                <a:spcPts val="600"/>
              </a:spcBef>
              <a:spcAft>
                <a:spcPts val="600"/>
              </a:spcAft>
              <a:buClr>
                <a:schemeClr val="accent3"/>
              </a:buClr>
              <a:buSzPct val="95000"/>
              <a:buFont typeface="Wingdings 2"/>
              <a:buChar char=""/>
              <a:tabLst/>
              <a:defRPr/>
            </a:pPr>
            <a:r>
              <a:rPr kumimoji="0" lang="el-GR" sz="2000" b="1" i="0" u="none" strike="noStrike" kern="1200" cap="none" spc="0" normalizeH="0" baseline="0" noProof="0" dirty="0" smtClean="0">
                <a:ln>
                  <a:noFill/>
                </a:ln>
                <a:solidFill>
                  <a:srgbClr val="C00000"/>
                </a:solidFill>
                <a:effectLst/>
                <a:uLnTx/>
                <a:uFillTx/>
                <a:latin typeface="+mn-lt"/>
                <a:ea typeface="+mn-ea"/>
                <a:cs typeface="+mn-cs"/>
              </a:rPr>
              <a:t>Μείωση των ωρών διδασκαλίας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ανά εβδομάδα με τη θέσπιση μιας </a:t>
            </a:r>
            <a:r>
              <a:rPr kumimoji="0" lang="el-GR" sz="2000" b="1" i="0" u="none" strike="noStrike" kern="1200" cap="none" spc="0" normalizeH="0" baseline="0" noProof="0" dirty="0" smtClean="0">
                <a:ln>
                  <a:noFill/>
                </a:ln>
                <a:solidFill>
                  <a:srgbClr val="C00000"/>
                </a:solidFill>
                <a:effectLst/>
                <a:uLnTx/>
                <a:uFillTx/>
                <a:latin typeface="+mn-lt"/>
                <a:ea typeface="+mn-ea"/>
                <a:cs typeface="+mn-cs"/>
              </a:rPr>
              <a:t>ελεύθερης ημέρας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για τα δύο πρώτα έτη σπουδών.</a:t>
            </a:r>
          </a:p>
          <a:p>
            <a:pPr marL="274320" marR="0" lvl="0" indent="-274320" algn="l" defTabSz="914400" rtl="0" eaLnBrk="1" fontAlgn="auto" latinLnBrk="0" hangingPunct="1">
              <a:lnSpc>
                <a:spcPct val="100000"/>
              </a:lnSpc>
              <a:spcBef>
                <a:spcPts val="600"/>
              </a:spcBef>
              <a:spcAft>
                <a:spcPts val="600"/>
              </a:spcAft>
              <a:buClr>
                <a:schemeClr val="accent3"/>
              </a:buClr>
              <a:buSzPct val="95000"/>
              <a:buFont typeface="Wingdings 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Καθοδήγηση στις επιλογές μαθημάτων των φοιτητών</a:t>
            </a:r>
          </a:p>
          <a:p>
            <a:pPr marL="639763" lvl="1" indent="-246063">
              <a:spcBef>
                <a:spcPts val="600"/>
              </a:spcBef>
              <a:spcAft>
                <a:spcPts val="600"/>
              </a:spcAft>
              <a:buClr>
                <a:schemeClr val="accent1"/>
              </a:buClr>
              <a:buSzPct val="85000"/>
              <a:buFont typeface="Wingdings 2" pitchFamily="18" charset="2"/>
              <a:buChar char=""/>
              <a:defRPr/>
            </a:pPr>
            <a:r>
              <a:rPr lang="el-GR" sz="2000" b="1" dirty="0" smtClean="0">
                <a:solidFill>
                  <a:srgbClr val="C00000"/>
                </a:solidFill>
                <a:latin typeface="+mn-lt"/>
                <a:cs typeface="+mn-cs"/>
              </a:rPr>
              <a:t>Προαπαιτούμενα μαθήματα </a:t>
            </a:r>
            <a:r>
              <a:rPr lang="el-GR" sz="2000" b="1" dirty="0" smtClean="0">
                <a:latin typeface="+mn-lt"/>
                <a:cs typeface="+mn-cs"/>
              </a:rPr>
              <a:t>στον εστιασμένο κύκλο σπουδών.</a:t>
            </a:r>
          </a:p>
          <a:p>
            <a:pPr marL="274320" marR="0" lvl="0" indent="-274320" algn="l" defTabSz="914400" rtl="0" eaLnBrk="1" fontAlgn="auto" latinLnBrk="0" hangingPunct="1">
              <a:lnSpc>
                <a:spcPct val="100000"/>
              </a:lnSpc>
              <a:spcBef>
                <a:spcPts val="600"/>
              </a:spcBef>
              <a:spcAft>
                <a:spcPts val="600"/>
              </a:spcAft>
              <a:buClr>
                <a:schemeClr val="accent3"/>
              </a:buClr>
              <a:buSzPct val="95000"/>
              <a:buFont typeface="Wingdings 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Επίλυση αδυναμιών που έχουν εντοπισθεί στις εσωτερικές εκθέσεις αξιολόγησης του Τμήματος.</a:t>
            </a:r>
          </a:p>
          <a:p>
            <a:pPr marL="639763" lvl="1" indent="-246063">
              <a:spcBef>
                <a:spcPts val="600"/>
              </a:spcBef>
              <a:spcAft>
                <a:spcPts val="600"/>
              </a:spcAft>
              <a:buClr>
                <a:schemeClr val="accent1"/>
              </a:buClr>
              <a:buSzPct val="85000"/>
              <a:buFont typeface="Wingdings 2" pitchFamily="18" charset="2"/>
              <a:buChar char=""/>
              <a:defRPr/>
            </a:pPr>
            <a:r>
              <a:rPr lang="el-GR" sz="2000" b="1" dirty="0" smtClean="0">
                <a:latin typeface="+mn-lt"/>
                <a:cs typeface="+mn-cs"/>
              </a:rPr>
              <a:t>Για παράδειγμα ο φόρτος του 4</a:t>
            </a:r>
            <a:r>
              <a:rPr lang="el-GR" sz="2000" b="1" baseline="30000" dirty="0" smtClean="0">
                <a:latin typeface="+mn-lt"/>
                <a:cs typeface="+mn-cs"/>
              </a:rPr>
              <a:t>ου</a:t>
            </a:r>
            <a:r>
              <a:rPr lang="el-GR" sz="2000" b="1" dirty="0" smtClean="0">
                <a:latin typeface="+mn-lt"/>
                <a:cs typeface="+mn-cs"/>
              </a:rPr>
              <a:t> εξαμήνου του παλαιού ΠΠΣ</a:t>
            </a:r>
          </a:p>
          <a:p>
            <a:pPr marL="274320" marR="0" lvl="0" indent="-274320" algn="l" defTabSz="914400" rtl="0" eaLnBrk="1" fontAlgn="auto" latinLnBrk="0" hangingPunct="1">
              <a:lnSpc>
                <a:spcPct val="100000"/>
              </a:lnSpc>
              <a:spcBef>
                <a:spcPts val="600"/>
              </a:spcBef>
              <a:spcAft>
                <a:spcPts val="600"/>
              </a:spcAft>
              <a:buClr>
                <a:schemeClr val="accent3"/>
              </a:buClr>
              <a:buSzPct val="95000"/>
              <a:buFont typeface="Wingdings 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Αποδοχή των προτάσεων που αναφέρονται </a:t>
            </a:r>
            <a:r>
              <a:rPr lang="el-GR" sz="2000" b="1" dirty="0" smtClean="0">
                <a:latin typeface="+mn-lt"/>
                <a:cs typeface="+mn-cs"/>
              </a:rPr>
              <a:t>στο πόρισμα της</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 εξωτερικής αξιολόγησης του Τμήματος.</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Βασικός Κύκλος Σπουδών του Νέου ΠΠΣ</a:t>
            </a:r>
            <a:endParaRPr lang="el-GR" sz="3600" dirty="0"/>
          </a:p>
        </p:txBody>
      </p:sp>
      <p:sp>
        <p:nvSpPr>
          <p:cNvPr id="4" name="Rectangle 4"/>
          <p:cNvSpPr>
            <a:spLocks noChangeArrowheads="1"/>
          </p:cNvSpPr>
          <p:nvPr/>
        </p:nvSpPr>
        <p:spPr bwMode="auto">
          <a:xfrm>
            <a:off x="152400" y="838201"/>
            <a:ext cx="8686800" cy="798512"/>
          </a:xfrm>
          <a:prstGeom prst="rect">
            <a:avLst/>
          </a:prstGeom>
          <a:noFill/>
          <a:ln w="9525">
            <a:noFill/>
            <a:miter lim="800000"/>
            <a:headEnd/>
            <a:tailEnd/>
          </a:ln>
        </p:spPr>
        <p:txBody>
          <a:bodyPr anchor="ctr"/>
          <a:lstStyle/>
          <a:p>
            <a:pPr algn="ctr"/>
            <a:r>
              <a:rPr lang="el-GR" sz="2400" b="1" dirty="0" smtClean="0">
                <a:solidFill>
                  <a:srgbClr val="00B050"/>
                </a:solidFill>
              </a:rPr>
              <a:t>Υποχρεωτικά </a:t>
            </a:r>
            <a:r>
              <a:rPr lang="el-GR" sz="2400" b="1" dirty="0">
                <a:solidFill>
                  <a:srgbClr val="00B050"/>
                </a:solidFill>
              </a:rPr>
              <a:t>Μαθήματα 1</a:t>
            </a:r>
            <a:r>
              <a:rPr lang="el-GR" sz="2400" b="1" baseline="30000" dirty="0">
                <a:solidFill>
                  <a:srgbClr val="00B050"/>
                </a:solidFill>
              </a:rPr>
              <a:t>ου</a:t>
            </a:r>
            <a:r>
              <a:rPr lang="el-GR" sz="2400" b="1" dirty="0">
                <a:solidFill>
                  <a:srgbClr val="00B050"/>
                </a:solidFill>
              </a:rPr>
              <a:t> Εξαμήνου </a:t>
            </a:r>
            <a:br>
              <a:rPr lang="el-GR" sz="2400" b="1" dirty="0">
                <a:solidFill>
                  <a:srgbClr val="00B050"/>
                </a:solidFill>
              </a:rPr>
            </a:br>
            <a:r>
              <a:rPr lang="el-GR" sz="2400" b="1" dirty="0">
                <a:solidFill>
                  <a:srgbClr val="00B050"/>
                </a:solidFill>
              </a:rPr>
              <a:t>(25 αντί 28 διδακτικές ώρες)</a:t>
            </a:r>
          </a:p>
        </p:txBody>
      </p:sp>
      <p:graphicFrame>
        <p:nvGraphicFramePr>
          <p:cNvPr id="5" name="Table 4"/>
          <p:cNvGraphicFramePr>
            <a:graphicFrameLocks noGrp="1"/>
          </p:cNvGraphicFramePr>
          <p:nvPr/>
        </p:nvGraphicFramePr>
        <p:xfrm>
          <a:off x="152400" y="1752600"/>
          <a:ext cx="8915400" cy="4978608"/>
        </p:xfrm>
        <a:graphic>
          <a:graphicData uri="http://schemas.openxmlformats.org/drawingml/2006/table">
            <a:tbl>
              <a:tblPr firstRow="1" bandRow="1">
                <a:tableStyleId>{C4B1156A-380E-4F78-BDF5-A606A8083BF9}</a:tableStyleId>
              </a:tblPr>
              <a:tblGrid>
                <a:gridCol w="762004"/>
                <a:gridCol w="4876797"/>
                <a:gridCol w="457200"/>
                <a:gridCol w="457200"/>
                <a:gridCol w="457200"/>
                <a:gridCol w="838200"/>
                <a:gridCol w="1066799"/>
              </a:tblGrid>
              <a:tr h="432000">
                <a:tc>
                  <a:txBody>
                    <a:bodyPr/>
                    <a:lstStyle/>
                    <a:p>
                      <a:r>
                        <a:rPr lang="el-GR" sz="1800" dirty="0" smtClean="0"/>
                        <a:t>Κωδ.</a:t>
                      </a:r>
                      <a:endParaRPr lang="el-GR" sz="1800" b="1" dirty="0"/>
                    </a:p>
                  </a:txBody>
                  <a:tcPr marT="45704" marB="45704"/>
                </a:tc>
                <a:tc>
                  <a:txBody>
                    <a:bodyPr/>
                    <a:lstStyle/>
                    <a:p>
                      <a:r>
                        <a:rPr lang="el-GR" sz="1800" dirty="0" smtClean="0"/>
                        <a:t>Μάθημα</a:t>
                      </a:r>
                      <a:endParaRPr lang="el-GR" sz="1800" b="1" dirty="0"/>
                    </a:p>
                  </a:txBody>
                  <a:tcPr marT="45704" marB="45704"/>
                </a:tc>
                <a:tc>
                  <a:txBody>
                    <a:bodyPr/>
                    <a:lstStyle/>
                    <a:p>
                      <a:pPr algn="ctr"/>
                      <a:r>
                        <a:rPr lang="el-GR" sz="1800" dirty="0" smtClean="0"/>
                        <a:t>Θ</a:t>
                      </a:r>
                      <a:endParaRPr lang="el-GR" sz="1800" b="1" dirty="0"/>
                    </a:p>
                  </a:txBody>
                  <a:tcPr marT="45704" marB="45704"/>
                </a:tc>
                <a:tc>
                  <a:txBody>
                    <a:bodyPr/>
                    <a:lstStyle/>
                    <a:p>
                      <a:pPr algn="ctr"/>
                      <a:r>
                        <a:rPr lang="el-GR" sz="1800" dirty="0" smtClean="0"/>
                        <a:t>Φ</a:t>
                      </a:r>
                      <a:endParaRPr lang="el-GR" sz="1800" b="1" dirty="0"/>
                    </a:p>
                  </a:txBody>
                  <a:tcPr marT="45704" marB="45704"/>
                </a:tc>
                <a:tc>
                  <a:txBody>
                    <a:bodyPr/>
                    <a:lstStyle/>
                    <a:p>
                      <a:pPr algn="ctr"/>
                      <a:r>
                        <a:rPr lang="el-GR" sz="1800" dirty="0" smtClean="0"/>
                        <a:t>Ε</a:t>
                      </a:r>
                      <a:endParaRPr lang="el-GR" sz="1800" b="1" dirty="0"/>
                    </a:p>
                  </a:txBody>
                  <a:tcPr marT="45704" marB="45704"/>
                </a:tc>
                <a:tc>
                  <a:txBody>
                    <a:bodyPr/>
                    <a:lstStyle/>
                    <a:p>
                      <a:pPr algn="ctr"/>
                      <a:r>
                        <a:rPr lang="en-US" sz="1800" dirty="0" smtClean="0"/>
                        <a:t>ECTS</a:t>
                      </a:r>
                      <a:endParaRPr lang="el-GR" sz="1800" b="1" dirty="0"/>
                    </a:p>
                  </a:txBody>
                  <a:tcPr marT="45704" marB="45704"/>
                </a:tc>
                <a:tc>
                  <a:txBody>
                    <a:bodyPr/>
                    <a:lstStyle/>
                    <a:p>
                      <a:r>
                        <a:rPr lang="el-GR" sz="1100" dirty="0" smtClean="0"/>
                        <a:t>Συνιστώμενα </a:t>
                      </a:r>
                      <a:r>
                        <a:rPr lang="el-GR" sz="1100" dirty="0" err="1" smtClean="0"/>
                        <a:t>Προαπ</a:t>
                      </a:r>
                      <a:r>
                        <a:rPr lang="el-GR" sz="1100" dirty="0" smtClean="0"/>
                        <a:t>/</a:t>
                      </a:r>
                      <a:r>
                        <a:rPr lang="el-GR" sz="1100" dirty="0" err="1" smtClean="0"/>
                        <a:t>μενα</a:t>
                      </a:r>
                      <a:endParaRPr lang="el-GR" sz="1100" b="1" dirty="0"/>
                    </a:p>
                  </a:txBody>
                  <a:tcPr marT="45704" marB="45704"/>
                </a:tc>
              </a:tr>
              <a:tr h="432000">
                <a:tc>
                  <a:txBody>
                    <a:bodyPr/>
                    <a:lstStyle/>
                    <a:p>
                      <a:r>
                        <a:rPr lang="el-GR" sz="1800" dirty="0" smtClean="0"/>
                        <a:t>Κ03</a:t>
                      </a:r>
                      <a:endParaRPr lang="el-GR" sz="1800" b="1" dirty="0"/>
                    </a:p>
                  </a:txBody>
                  <a:tcPr marT="45704" marB="45704"/>
                </a:tc>
                <a:tc>
                  <a:txBody>
                    <a:bodyPr/>
                    <a:lstStyle/>
                    <a:p>
                      <a:r>
                        <a:rPr lang="el-GR" sz="1800" b="1" dirty="0" smtClean="0"/>
                        <a:t>Γραμμική Άλγεβρα </a:t>
                      </a:r>
                    </a:p>
                    <a:p>
                      <a:r>
                        <a:rPr lang="el-GR" sz="1800" dirty="0" smtClean="0"/>
                        <a:t>(2</a:t>
                      </a:r>
                      <a:r>
                        <a:rPr lang="el-GR" sz="1800" baseline="30000" dirty="0" smtClean="0"/>
                        <a:t>ο</a:t>
                      </a:r>
                      <a:r>
                        <a:rPr lang="el-GR" sz="1800" baseline="0" dirty="0" smtClean="0"/>
                        <a:t> </a:t>
                      </a:r>
                      <a:r>
                        <a:rPr lang="el-GR" sz="1800" baseline="0" dirty="0" smtClean="0">
                          <a:latin typeface="Times New Roman"/>
                          <a:cs typeface="Times New Roman"/>
                        </a:rPr>
                        <a:t>→</a:t>
                      </a:r>
                      <a:r>
                        <a:rPr lang="el-GR" sz="1800" baseline="0" dirty="0" smtClean="0"/>
                        <a:t> 1</a:t>
                      </a:r>
                      <a:r>
                        <a:rPr lang="el-GR" sz="1800" baseline="30000" dirty="0" smtClean="0"/>
                        <a:t>ο</a:t>
                      </a:r>
                      <a:r>
                        <a:rPr lang="el-GR" sz="1800" baseline="0" dirty="0" smtClean="0"/>
                        <a:t> εξάμηνο)</a:t>
                      </a:r>
                      <a:endParaRPr lang="el-GR" sz="1800" b="1" dirty="0">
                        <a:solidFill>
                          <a:srgbClr val="002060"/>
                        </a:solidFill>
                      </a:endParaRPr>
                    </a:p>
                  </a:txBody>
                  <a:tcPr marT="45704" marB="45704"/>
                </a:tc>
                <a:tc>
                  <a:txBody>
                    <a:bodyPr/>
                    <a:lstStyle/>
                    <a:p>
                      <a:pPr algn="ctr"/>
                      <a:r>
                        <a:rPr lang="el-GR" sz="1800" dirty="0" smtClean="0"/>
                        <a:t>3</a:t>
                      </a:r>
                      <a:endParaRPr lang="el-GR" sz="1800" b="1" dirty="0"/>
                    </a:p>
                  </a:txBody>
                  <a:tcPr marT="45704" marB="45704"/>
                </a:tc>
                <a:tc>
                  <a:txBody>
                    <a:bodyPr/>
                    <a:lstStyle/>
                    <a:p>
                      <a:pPr algn="ctr"/>
                      <a:r>
                        <a:rPr lang="el-GR" sz="1800" dirty="0" smtClean="0"/>
                        <a:t>2</a:t>
                      </a:r>
                      <a:endParaRPr lang="el-GR" sz="1800" b="1" dirty="0"/>
                    </a:p>
                  </a:txBody>
                  <a:tcPr marT="45704" marB="45704"/>
                </a:tc>
                <a:tc>
                  <a:txBody>
                    <a:bodyPr/>
                    <a:lstStyle/>
                    <a:p>
                      <a:pPr algn="ctr"/>
                      <a:endParaRPr lang="el-GR" sz="1800" b="1" dirty="0"/>
                    </a:p>
                  </a:txBody>
                  <a:tcPr marT="45704" marB="45704"/>
                </a:tc>
                <a:tc>
                  <a:txBody>
                    <a:bodyPr/>
                    <a:lstStyle/>
                    <a:p>
                      <a:pPr algn="ctr"/>
                      <a:r>
                        <a:rPr lang="en-US" sz="1800" dirty="0" smtClean="0"/>
                        <a:t>6</a:t>
                      </a:r>
                      <a:endParaRPr lang="el-GR" sz="1800" b="1" dirty="0"/>
                    </a:p>
                  </a:txBody>
                  <a:tcPr marT="45704" marB="45704"/>
                </a:tc>
                <a:tc>
                  <a:txBody>
                    <a:bodyPr/>
                    <a:lstStyle/>
                    <a:p>
                      <a:endParaRPr lang="el-GR" sz="1800" b="1" dirty="0"/>
                    </a:p>
                  </a:txBody>
                  <a:tcPr marT="45704" marB="45704"/>
                </a:tc>
              </a:tr>
              <a:tr h="432000">
                <a:tc>
                  <a:txBody>
                    <a:bodyPr/>
                    <a:lstStyle/>
                    <a:p>
                      <a:r>
                        <a:rPr lang="el-GR" sz="1800" dirty="0" smtClean="0"/>
                        <a:t>Κ09</a:t>
                      </a:r>
                      <a:endParaRPr lang="el-GR" sz="1800" b="1" dirty="0"/>
                    </a:p>
                  </a:txBody>
                  <a:tcPr marT="45704" marB="45704"/>
                </a:tc>
                <a:tc>
                  <a:txBody>
                    <a:bodyPr/>
                    <a:lstStyle/>
                    <a:p>
                      <a:r>
                        <a:rPr lang="el-GR" sz="1800" b="1" dirty="0" smtClean="0"/>
                        <a:t>Διακριτά Μαθηματικά</a:t>
                      </a:r>
                    </a:p>
                    <a:p>
                      <a:r>
                        <a:rPr lang="el-GR" sz="1800" dirty="0" smtClean="0"/>
                        <a:t>(7</a:t>
                      </a:r>
                      <a:r>
                        <a:rPr lang="el-GR" sz="1800" baseline="0" dirty="0" smtClean="0"/>
                        <a:t> </a:t>
                      </a:r>
                      <a:r>
                        <a:rPr lang="en-US" sz="1800" baseline="0" dirty="0" smtClean="0"/>
                        <a:t>ECTS </a:t>
                      </a:r>
                      <a:r>
                        <a:rPr lang="el-GR" sz="1800" baseline="0" dirty="0" smtClean="0"/>
                        <a:t>αντί για 6 </a:t>
                      </a:r>
                      <a:r>
                        <a:rPr lang="en-US" sz="1800" baseline="0" dirty="0" smtClean="0"/>
                        <a:t>ECTS)</a:t>
                      </a:r>
                      <a:endParaRPr lang="el-GR" sz="1800" b="1" dirty="0">
                        <a:solidFill>
                          <a:srgbClr val="002060"/>
                        </a:solidFill>
                      </a:endParaRPr>
                    </a:p>
                  </a:txBody>
                  <a:tcPr marT="45704" marB="45704"/>
                </a:tc>
                <a:tc>
                  <a:txBody>
                    <a:bodyPr/>
                    <a:lstStyle/>
                    <a:p>
                      <a:pPr algn="ctr"/>
                      <a:r>
                        <a:rPr lang="en-US" sz="1800" dirty="0" smtClean="0"/>
                        <a:t>4</a:t>
                      </a:r>
                      <a:endParaRPr lang="el-GR" sz="1800" b="1" dirty="0"/>
                    </a:p>
                  </a:txBody>
                  <a:tcPr marT="45704" marB="45704"/>
                </a:tc>
                <a:tc>
                  <a:txBody>
                    <a:bodyPr/>
                    <a:lstStyle/>
                    <a:p>
                      <a:pPr algn="ctr"/>
                      <a:r>
                        <a:rPr lang="en-US" sz="1800" dirty="0" smtClean="0"/>
                        <a:t>2</a:t>
                      </a:r>
                      <a:endParaRPr lang="el-GR" sz="1800" b="1" dirty="0"/>
                    </a:p>
                  </a:txBody>
                  <a:tcPr marT="45704" marB="45704"/>
                </a:tc>
                <a:tc>
                  <a:txBody>
                    <a:bodyPr/>
                    <a:lstStyle/>
                    <a:p>
                      <a:pPr algn="ctr"/>
                      <a:endParaRPr lang="el-GR" sz="1800" b="1" dirty="0"/>
                    </a:p>
                  </a:txBody>
                  <a:tcPr marT="45704" marB="45704"/>
                </a:tc>
                <a:tc>
                  <a:txBody>
                    <a:bodyPr/>
                    <a:lstStyle/>
                    <a:p>
                      <a:pPr algn="ctr"/>
                      <a:r>
                        <a:rPr lang="en-US" sz="1800" dirty="0" smtClean="0"/>
                        <a:t>7</a:t>
                      </a:r>
                      <a:endParaRPr lang="el-GR" sz="1800" b="1" dirty="0"/>
                    </a:p>
                  </a:txBody>
                  <a:tcPr marT="45704" marB="45704"/>
                </a:tc>
                <a:tc>
                  <a:txBody>
                    <a:bodyPr/>
                    <a:lstStyle/>
                    <a:p>
                      <a:endParaRPr lang="el-GR" sz="1800" b="1" dirty="0"/>
                    </a:p>
                  </a:txBody>
                  <a:tcPr marT="45704" marB="45704"/>
                </a:tc>
              </a:tr>
              <a:tr h="432000">
                <a:tc>
                  <a:txBody>
                    <a:bodyPr/>
                    <a:lstStyle/>
                    <a:p>
                      <a:r>
                        <a:rPr lang="el-GR" sz="1800" dirty="0" smtClean="0"/>
                        <a:t>Κ04</a:t>
                      </a:r>
                      <a:endParaRPr lang="el-GR" sz="1800" b="1" dirty="0"/>
                    </a:p>
                  </a:txBody>
                  <a:tcPr marT="45704" marB="45704"/>
                </a:tc>
                <a:tc>
                  <a:txBody>
                    <a:bodyPr/>
                    <a:lstStyle/>
                    <a:p>
                      <a:r>
                        <a:rPr lang="el-GR" sz="1800" b="1" dirty="0" smtClean="0"/>
                        <a:t>Εισαγωγή στον Προγραμματισμό</a:t>
                      </a:r>
                    </a:p>
                    <a:p>
                      <a:r>
                        <a:rPr lang="el-GR" sz="1800" dirty="0" smtClean="0"/>
                        <a:t>(7</a:t>
                      </a:r>
                      <a:r>
                        <a:rPr lang="el-GR" sz="1800" baseline="0" dirty="0" smtClean="0"/>
                        <a:t> </a:t>
                      </a:r>
                      <a:r>
                        <a:rPr lang="en-US" sz="1800" baseline="0" dirty="0" smtClean="0"/>
                        <a:t>ECTS </a:t>
                      </a:r>
                      <a:r>
                        <a:rPr lang="el-GR" sz="1800" baseline="0" dirty="0" smtClean="0"/>
                        <a:t>αντί για 6 </a:t>
                      </a:r>
                      <a:r>
                        <a:rPr lang="en-US" sz="1800" baseline="0" dirty="0" smtClean="0"/>
                        <a:t>ECTS)</a:t>
                      </a:r>
                      <a:endParaRPr lang="el-GR" sz="1800" b="1" dirty="0">
                        <a:solidFill>
                          <a:srgbClr val="002060"/>
                        </a:solidFill>
                      </a:endParaRPr>
                    </a:p>
                  </a:txBody>
                  <a:tcPr marT="45704" marB="45704"/>
                </a:tc>
                <a:tc>
                  <a:txBody>
                    <a:bodyPr/>
                    <a:lstStyle/>
                    <a:p>
                      <a:pPr algn="ctr"/>
                      <a:r>
                        <a:rPr lang="el-GR" sz="1800" dirty="0" smtClean="0"/>
                        <a:t>3</a:t>
                      </a:r>
                      <a:endParaRPr lang="el-GR" sz="1800" b="1" dirty="0"/>
                    </a:p>
                  </a:txBody>
                  <a:tcPr marT="45704" marB="45704"/>
                </a:tc>
                <a:tc>
                  <a:txBody>
                    <a:bodyPr/>
                    <a:lstStyle/>
                    <a:p>
                      <a:pPr algn="ctr"/>
                      <a:r>
                        <a:rPr lang="el-GR" sz="1800" dirty="0" smtClean="0"/>
                        <a:t>1</a:t>
                      </a:r>
                      <a:endParaRPr lang="el-GR" sz="1800" b="1" dirty="0"/>
                    </a:p>
                  </a:txBody>
                  <a:tcPr marT="45704" marB="45704"/>
                </a:tc>
                <a:tc>
                  <a:txBody>
                    <a:bodyPr/>
                    <a:lstStyle/>
                    <a:p>
                      <a:pPr algn="ctr"/>
                      <a:r>
                        <a:rPr lang="en-US" sz="1800" dirty="0" smtClean="0"/>
                        <a:t>2</a:t>
                      </a:r>
                      <a:endParaRPr lang="el-GR" sz="1800" b="1" dirty="0"/>
                    </a:p>
                  </a:txBody>
                  <a:tcPr marT="45704" marB="45704"/>
                </a:tc>
                <a:tc>
                  <a:txBody>
                    <a:bodyPr/>
                    <a:lstStyle/>
                    <a:p>
                      <a:pPr algn="ctr"/>
                      <a:r>
                        <a:rPr lang="en-US" sz="1800" dirty="0" smtClean="0"/>
                        <a:t>7</a:t>
                      </a:r>
                      <a:endParaRPr lang="el-GR" sz="1800" b="1" dirty="0"/>
                    </a:p>
                  </a:txBody>
                  <a:tcPr marT="45704" marB="45704"/>
                </a:tc>
                <a:tc>
                  <a:txBody>
                    <a:bodyPr/>
                    <a:lstStyle/>
                    <a:p>
                      <a:endParaRPr lang="el-GR" sz="1800" b="1"/>
                    </a:p>
                  </a:txBody>
                  <a:tcPr marT="45704" marB="45704"/>
                </a:tc>
              </a:tr>
              <a:tr h="432000">
                <a:tc>
                  <a:txBody>
                    <a:bodyPr/>
                    <a:lstStyle/>
                    <a:p>
                      <a:r>
                        <a:rPr lang="el-GR" sz="1800" dirty="0" smtClean="0"/>
                        <a:t>Κ02</a:t>
                      </a:r>
                      <a:endParaRPr lang="el-GR" sz="1800" b="1" dirty="0"/>
                    </a:p>
                  </a:txBody>
                  <a:tcPr marT="45704" marB="45704"/>
                </a:tc>
                <a:tc>
                  <a:txBody>
                    <a:bodyPr/>
                    <a:lstStyle/>
                    <a:p>
                      <a:r>
                        <a:rPr lang="el-GR" sz="1800" b="1" dirty="0" smtClean="0"/>
                        <a:t>Λογική Σχεδίαση</a:t>
                      </a:r>
                    </a:p>
                    <a:p>
                      <a:r>
                        <a:rPr lang="en-US" sz="1800" dirty="0" smtClean="0"/>
                        <a:t>(</a:t>
                      </a:r>
                      <a:r>
                        <a:rPr lang="el-GR" sz="1800" dirty="0" smtClean="0"/>
                        <a:t>Καταργείται</a:t>
                      </a:r>
                      <a:r>
                        <a:rPr lang="el-GR" sz="1800" baseline="0" dirty="0" smtClean="0"/>
                        <a:t> το εργαστήριο με τα Ο.Κ.)</a:t>
                      </a:r>
                      <a:endParaRPr lang="el-GR" sz="1800" b="1" dirty="0">
                        <a:solidFill>
                          <a:srgbClr val="002060"/>
                        </a:solidFill>
                      </a:endParaRPr>
                    </a:p>
                  </a:txBody>
                  <a:tcPr marT="45704" marB="45704"/>
                </a:tc>
                <a:tc>
                  <a:txBody>
                    <a:bodyPr/>
                    <a:lstStyle/>
                    <a:p>
                      <a:pPr algn="ctr"/>
                      <a:r>
                        <a:rPr lang="el-GR" sz="1800" dirty="0" smtClean="0"/>
                        <a:t>3</a:t>
                      </a:r>
                      <a:endParaRPr lang="el-GR" sz="1800" b="1" dirty="0"/>
                    </a:p>
                  </a:txBody>
                  <a:tcPr marT="45704" marB="45704"/>
                </a:tc>
                <a:tc>
                  <a:txBody>
                    <a:bodyPr/>
                    <a:lstStyle/>
                    <a:p>
                      <a:pPr algn="ctr"/>
                      <a:r>
                        <a:rPr lang="el-GR" sz="1800" dirty="0" smtClean="0"/>
                        <a:t>1</a:t>
                      </a:r>
                      <a:endParaRPr lang="el-GR" sz="1800" b="1" dirty="0"/>
                    </a:p>
                  </a:txBody>
                  <a:tcPr marT="45704" marB="45704"/>
                </a:tc>
                <a:tc>
                  <a:txBody>
                    <a:bodyPr/>
                    <a:lstStyle/>
                    <a:p>
                      <a:pPr algn="ctr"/>
                      <a:endParaRPr lang="el-GR" sz="1800" b="1"/>
                    </a:p>
                  </a:txBody>
                  <a:tcPr marT="45704" marB="45704"/>
                </a:tc>
                <a:tc>
                  <a:txBody>
                    <a:bodyPr/>
                    <a:lstStyle/>
                    <a:p>
                      <a:pPr algn="ctr"/>
                      <a:r>
                        <a:rPr lang="en-US" sz="1800" dirty="0" smtClean="0"/>
                        <a:t>6</a:t>
                      </a:r>
                      <a:endParaRPr lang="el-GR" sz="1800" b="1" dirty="0"/>
                    </a:p>
                  </a:txBody>
                  <a:tcPr marT="45704" marB="45704"/>
                </a:tc>
                <a:tc>
                  <a:txBody>
                    <a:bodyPr/>
                    <a:lstStyle/>
                    <a:p>
                      <a:endParaRPr lang="el-GR" sz="1800" b="1"/>
                    </a:p>
                  </a:txBody>
                  <a:tcPr marT="45704" marB="45704"/>
                </a:tc>
              </a:tr>
              <a:tr h="432000">
                <a:tc>
                  <a:txBody>
                    <a:bodyPr/>
                    <a:lstStyle/>
                    <a:p>
                      <a:r>
                        <a:rPr lang="el-GR" sz="1800" dirty="0" smtClean="0">
                          <a:solidFill>
                            <a:srgbClr val="0066FF"/>
                          </a:solidFill>
                        </a:rPr>
                        <a:t>Κ02ε</a:t>
                      </a:r>
                      <a:endParaRPr lang="el-GR" sz="1800" b="1" dirty="0">
                        <a:solidFill>
                          <a:srgbClr val="0066FF"/>
                        </a:solidFill>
                      </a:endParaRPr>
                    </a:p>
                  </a:txBody>
                  <a:tcPr marT="45704" marB="45704"/>
                </a:tc>
                <a:tc>
                  <a:txBody>
                    <a:bodyPr/>
                    <a:lstStyle/>
                    <a:p>
                      <a:r>
                        <a:rPr lang="el-GR" sz="1800" b="1" dirty="0" smtClean="0">
                          <a:solidFill>
                            <a:srgbClr val="0066FF"/>
                          </a:solidFill>
                        </a:rPr>
                        <a:t>Εργαστήριο Λογικής Σχεδίασης</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solidFill>
                            <a:srgbClr val="0066FF"/>
                          </a:solidFill>
                        </a:rPr>
                        <a:t>(Νέο προαιρετικό εργαστήριο με </a:t>
                      </a:r>
                      <a:r>
                        <a:rPr lang="en-US" sz="1800" dirty="0" smtClean="0">
                          <a:solidFill>
                            <a:srgbClr val="0066FF"/>
                          </a:solidFill>
                        </a:rPr>
                        <a:t>FPGAs</a:t>
                      </a:r>
                      <a:r>
                        <a:rPr lang="el-GR" sz="1800" dirty="0" smtClean="0">
                          <a:solidFill>
                            <a:srgbClr val="0066FF"/>
                          </a:solidFill>
                        </a:rPr>
                        <a:t>)</a:t>
                      </a:r>
                      <a:endParaRPr lang="el-GR" sz="1800" b="1" dirty="0" smtClean="0">
                        <a:solidFill>
                          <a:srgbClr val="0066FF"/>
                        </a:solidFill>
                      </a:endParaRPr>
                    </a:p>
                  </a:txBody>
                  <a:tcPr marT="45704" marB="45704"/>
                </a:tc>
                <a:tc>
                  <a:txBody>
                    <a:bodyPr/>
                    <a:lstStyle/>
                    <a:p>
                      <a:pPr algn="ctr"/>
                      <a:endParaRPr lang="el-GR" sz="1800" b="1" dirty="0"/>
                    </a:p>
                  </a:txBody>
                  <a:tcPr marT="45704" marB="45704"/>
                </a:tc>
                <a:tc>
                  <a:txBody>
                    <a:bodyPr/>
                    <a:lstStyle/>
                    <a:p>
                      <a:pPr algn="ctr"/>
                      <a:endParaRPr lang="el-GR" sz="1800" b="1" dirty="0"/>
                    </a:p>
                  </a:txBody>
                  <a:tcPr marT="45704" marB="45704"/>
                </a:tc>
                <a:tc>
                  <a:txBody>
                    <a:bodyPr/>
                    <a:lstStyle/>
                    <a:p>
                      <a:pPr algn="ctr"/>
                      <a:r>
                        <a:rPr lang="el-GR" sz="1800" dirty="0" smtClean="0"/>
                        <a:t>2</a:t>
                      </a:r>
                      <a:endParaRPr lang="el-GR" sz="1800" b="1" dirty="0"/>
                    </a:p>
                  </a:txBody>
                  <a:tcPr marT="45704" marB="45704"/>
                </a:tc>
                <a:tc>
                  <a:txBody>
                    <a:bodyPr/>
                    <a:lstStyle/>
                    <a:p>
                      <a:pPr algn="ctr"/>
                      <a:r>
                        <a:rPr lang="en-US" sz="1800" dirty="0" smtClean="0"/>
                        <a:t>2</a:t>
                      </a:r>
                      <a:endParaRPr lang="el-GR" sz="1800" b="1" dirty="0"/>
                    </a:p>
                  </a:txBody>
                  <a:tcPr marT="45704" marB="45704"/>
                </a:tc>
                <a:tc>
                  <a:txBody>
                    <a:bodyPr/>
                    <a:lstStyle/>
                    <a:p>
                      <a:endParaRPr lang="el-GR" sz="1800" b="1" dirty="0"/>
                    </a:p>
                  </a:txBody>
                  <a:tcPr marT="45704" marB="45704"/>
                </a:tc>
              </a:tr>
              <a:tr h="432000">
                <a:tc>
                  <a:txBody>
                    <a:bodyPr/>
                    <a:lstStyle/>
                    <a:p>
                      <a:r>
                        <a:rPr lang="el-GR" sz="1800" dirty="0" smtClean="0">
                          <a:solidFill>
                            <a:srgbClr val="0066FF"/>
                          </a:solidFill>
                        </a:rPr>
                        <a:t>ΓΠ7</a:t>
                      </a:r>
                      <a:endParaRPr lang="el-GR" sz="1800" b="1" dirty="0">
                        <a:solidFill>
                          <a:srgbClr val="0066FF"/>
                        </a:solidFill>
                      </a:endParaRPr>
                    </a:p>
                  </a:txBody>
                  <a:tcPr marT="45704" marB="45704"/>
                </a:tc>
                <a:tc>
                  <a:txBody>
                    <a:bodyPr/>
                    <a:lstStyle/>
                    <a:p>
                      <a:r>
                        <a:rPr lang="el-GR" sz="1800" b="1" dirty="0" smtClean="0">
                          <a:solidFill>
                            <a:srgbClr val="0066FF"/>
                          </a:solidFill>
                        </a:rPr>
                        <a:t>Εισαγωγή στην Πληροφορική </a:t>
                      </a:r>
                      <a:br>
                        <a:rPr lang="el-GR" sz="1800" b="1" dirty="0" smtClean="0">
                          <a:solidFill>
                            <a:srgbClr val="0066FF"/>
                          </a:solidFill>
                        </a:rPr>
                      </a:br>
                      <a:r>
                        <a:rPr lang="el-GR" sz="1800" b="1" dirty="0" smtClean="0">
                          <a:solidFill>
                            <a:srgbClr val="0066FF"/>
                          </a:solidFill>
                        </a:rPr>
                        <a:t>και στις Τηλεπικοινωνίες</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solidFill>
                            <a:srgbClr val="0066FF"/>
                          </a:solidFill>
                        </a:rPr>
                        <a:t>(2</a:t>
                      </a:r>
                      <a:r>
                        <a:rPr lang="el-GR" sz="1800" baseline="0" dirty="0" smtClean="0">
                          <a:solidFill>
                            <a:srgbClr val="0066FF"/>
                          </a:solidFill>
                        </a:rPr>
                        <a:t> </a:t>
                      </a:r>
                      <a:r>
                        <a:rPr lang="en-US" sz="1800" baseline="0" dirty="0" smtClean="0">
                          <a:solidFill>
                            <a:srgbClr val="0066FF"/>
                          </a:solidFill>
                        </a:rPr>
                        <a:t>ECTS </a:t>
                      </a:r>
                      <a:r>
                        <a:rPr lang="el-GR" sz="1800" baseline="0" dirty="0" smtClean="0">
                          <a:solidFill>
                            <a:srgbClr val="0066FF"/>
                          </a:solidFill>
                        </a:rPr>
                        <a:t>αντί για 6 </a:t>
                      </a:r>
                      <a:r>
                        <a:rPr lang="en-US" sz="1800" baseline="0" dirty="0" smtClean="0">
                          <a:solidFill>
                            <a:srgbClr val="0066FF"/>
                          </a:solidFill>
                        </a:rPr>
                        <a:t>ECTS)</a:t>
                      </a:r>
                      <a:endParaRPr lang="el-GR" sz="1800" b="1" dirty="0" smtClean="0">
                        <a:solidFill>
                          <a:srgbClr val="0066FF"/>
                        </a:solidFill>
                      </a:endParaRPr>
                    </a:p>
                  </a:txBody>
                  <a:tcPr marT="45704" marB="45704"/>
                </a:tc>
                <a:tc>
                  <a:txBody>
                    <a:bodyPr/>
                    <a:lstStyle/>
                    <a:p>
                      <a:pPr algn="ctr"/>
                      <a:r>
                        <a:rPr lang="el-GR" sz="1800" dirty="0" smtClean="0"/>
                        <a:t>2</a:t>
                      </a:r>
                      <a:endParaRPr lang="el-GR" sz="1800" b="1" dirty="0"/>
                    </a:p>
                  </a:txBody>
                  <a:tcPr marT="45704" marB="45704"/>
                </a:tc>
                <a:tc>
                  <a:txBody>
                    <a:bodyPr/>
                    <a:lstStyle/>
                    <a:p>
                      <a:pPr algn="ctr"/>
                      <a:endParaRPr lang="el-GR" sz="1800" b="1" dirty="0"/>
                    </a:p>
                  </a:txBody>
                  <a:tcPr marT="45704" marB="45704"/>
                </a:tc>
                <a:tc>
                  <a:txBody>
                    <a:bodyPr/>
                    <a:lstStyle/>
                    <a:p>
                      <a:pPr algn="ctr"/>
                      <a:endParaRPr lang="el-GR" sz="1800" b="1" dirty="0"/>
                    </a:p>
                  </a:txBody>
                  <a:tcPr marT="45704" marB="45704"/>
                </a:tc>
                <a:tc>
                  <a:txBody>
                    <a:bodyPr/>
                    <a:lstStyle/>
                    <a:p>
                      <a:pPr algn="ctr"/>
                      <a:r>
                        <a:rPr lang="en-US" sz="1800" dirty="0" smtClean="0"/>
                        <a:t>2</a:t>
                      </a:r>
                      <a:endParaRPr lang="el-GR" sz="1800" b="1" dirty="0"/>
                    </a:p>
                  </a:txBody>
                  <a:tcPr marT="45704" marB="45704"/>
                </a:tc>
                <a:tc>
                  <a:txBody>
                    <a:bodyPr/>
                    <a:lstStyle/>
                    <a:p>
                      <a:endParaRPr lang="el-GR" sz="1800" b="1" dirty="0"/>
                    </a:p>
                  </a:txBody>
                  <a:tcPr marT="45704" marB="45704"/>
                </a:tc>
              </a:tr>
              <a:tr h="432000">
                <a:tc>
                  <a:txBody>
                    <a:bodyPr/>
                    <a:lstStyle/>
                    <a:p>
                      <a:endParaRPr lang="el-GR" sz="1800" b="1"/>
                    </a:p>
                  </a:txBody>
                  <a:tcPr marT="45704" marB="45704"/>
                </a:tc>
                <a:tc>
                  <a:txBody>
                    <a:bodyPr/>
                    <a:lstStyle/>
                    <a:p>
                      <a:endParaRPr lang="el-GR" sz="1800" b="1" dirty="0"/>
                    </a:p>
                  </a:txBody>
                  <a:tcPr marT="45704" marB="45704"/>
                </a:tc>
                <a:tc>
                  <a:txBody>
                    <a:bodyPr/>
                    <a:lstStyle/>
                    <a:p>
                      <a:pPr algn="ctr"/>
                      <a:r>
                        <a:rPr lang="el-GR" sz="1800" dirty="0" smtClean="0"/>
                        <a:t>1</a:t>
                      </a:r>
                      <a:r>
                        <a:rPr lang="en-US" sz="1800" dirty="0" smtClean="0"/>
                        <a:t>5</a:t>
                      </a:r>
                      <a:endParaRPr lang="el-GR" sz="1800" b="1" dirty="0"/>
                    </a:p>
                  </a:txBody>
                  <a:tcPr marT="45704" marB="45704"/>
                </a:tc>
                <a:tc>
                  <a:txBody>
                    <a:bodyPr/>
                    <a:lstStyle/>
                    <a:p>
                      <a:pPr algn="ctr"/>
                      <a:r>
                        <a:rPr lang="el-GR" sz="1800" dirty="0" smtClean="0"/>
                        <a:t>6</a:t>
                      </a:r>
                      <a:endParaRPr lang="el-GR" sz="1800" b="1" dirty="0"/>
                    </a:p>
                  </a:txBody>
                  <a:tcPr marT="45704" marB="45704"/>
                </a:tc>
                <a:tc>
                  <a:txBody>
                    <a:bodyPr/>
                    <a:lstStyle/>
                    <a:p>
                      <a:pPr algn="ctr"/>
                      <a:r>
                        <a:rPr lang="el-GR" sz="1800" dirty="0" smtClean="0"/>
                        <a:t>4</a:t>
                      </a:r>
                      <a:endParaRPr lang="el-GR" sz="1800" b="1" dirty="0"/>
                    </a:p>
                  </a:txBody>
                  <a:tcPr marT="45704" marB="45704"/>
                </a:tc>
                <a:tc>
                  <a:txBody>
                    <a:bodyPr/>
                    <a:lstStyle/>
                    <a:p>
                      <a:pPr algn="ctr"/>
                      <a:r>
                        <a:rPr lang="el-GR" sz="1800" dirty="0" smtClean="0"/>
                        <a:t>30</a:t>
                      </a:r>
                      <a:endParaRPr lang="el-GR" sz="1800" b="1" dirty="0"/>
                    </a:p>
                  </a:txBody>
                  <a:tcPr marT="45704" marB="45704"/>
                </a:tc>
                <a:tc>
                  <a:txBody>
                    <a:bodyPr/>
                    <a:lstStyle/>
                    <a:p>
                      <a:endParaRPr lang="el-GR" sz="1800" b="1" dirty="0"/>
                    </a:p>
                  </a:txBody>
                  <a:tcPr marT="45704" marB="45704"/>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762001"/>
            <a:ext cx="8686800" cy="798512"/>
          </a:xfrm>
          <a:prstGeom prst="rect">
            <a:avLst/>
          </a:prstGeom>
          <a:noFill/>
          <a:ln w="9525">
            <a:noFill/>
            <a:miter lim="800000"/>
            <a:headEnd/>
            <a:tailEnd/>
          </a:ln>
        </p:spPr>
        <p:txBody>
          <a:bodyPr anchor="ctr"/>
          <a:lstStyle/>
          <a:p>
            <a:pPr algn="ctr"/>
            <a:r>
              <a:rPr lang="el-GR" sz="2400" b="1" dirty="0" smtClean="0">
                <a:solidFill>
                  <a:srgbClr val="00B050"/>
                </a:solidFill>
              </a:rPr>
              <a:t>Υποχρεωτικά </a:t>
            </a:r>
            <a:r>
              <a:rPr lang="el-GR" sz="2400" b="1" dirty="0">
                <a:solidFill>
                  <a:srgbClr val="00B050"/>
                </a:solidFill>
              </a:rPr>
              <a:t>Μαθήματα </a:t>
            </a:r>
            <a:r>
              <a:rPr lang="el-GR" sz="2400" b="1" dirty="0" smtClean="0">
                <a:solidFill>
                  <a:srgbClr val="00B050"/>
                </a:solidFill>
              </a:rPr>
              <a:t>2</a:t>
            </a:r>
            <a:r>
              <a:rPr lang="el-GR" sz="2400" b="1" baseline="30000" dirty="0" smtClean="0">
                <a:solidFill>
                  <a:srgbClr val="00B050"/>
                </a:solidFill>
              </a:rPr>
              <a:t>ου</a:t>
            </a:r>
            <a:r>
              <a:rPr lang="el-GR" sz="2400" b="1" dirty="0" smtClean="0">
                <a:solidFill>
                  <a:srgbClr val="00B050"/>
                </a:solidFill>
              </a:rPr>
              <a:t> </a:t>
            </a:r>
            <a:r>
              <a:rPr lang="el-GR" sz="2400" b="1" dirty="0">
                <a:solidFill>
                  <a:srgbClr val="00B050"/>
                </a:solidFill>
              </a:rPr>
              <a:t>Εξαμήνου </a:t>
            </a:r>
            <a:br>
              <a:rPr lang="el-GR" sz="2400" b="1" dirty="0">
                <a:solidFill>
                  <a:srgbClr val="00B050"/>
                </a:solidFill>
              </a:rPr>
            </a:br>
            <a:r>
              <a:rPr lang="el-GR" sz="2400" b="1" dirty="0">
                <a:solidFill>
                  <a:srgbClr val="00B050"/>
                </a:solidFill>
              </a:rPr>
              <a:t>(</a:t>
            </a:r>
            <a:r>
              <a:rPr lang="el-GR" sz="2400" b="1" dirty="0" smtClean="0">
                <a:solidFill>
                  <a:srgbClr val="00B050"/>
                </a:solidFill>
              </a:rPr>
              <a:t>22 </a:t>
            </a:r>
            <a:r>
              <a:rPr lang="el-GR" sz="2400" b="1" dirty="0">
                <a:solidFill>
                  <a:srgbClr val="00B050"/>
                </a:solidFill>
              </a:rPr>
              <a:t>διδακτικές ώρες)</a:t>
            </a:r>
          </a:p>
        </p:txBody>
      </p:sp>
      <p:graphicFrame>
        <p:nvGraphicFramePr>
          <p:cNvPr id="7" name="Table 6"/>
          <p:cNvGraphicFramePr>
            <a:graphicFrameLocks noGrp="1"/>
          </p:cNvGraphicFramePr>
          <p:nvPr/>
        </p:nvGraphicFramePr>
        <p:xfrm>
          <a:off x="152400" y="1604960"/>
          <a:ext cx="8915400" cy="5253040"/>
        </p:xfrm>
        <a:graphic>
          <a:graphicData uri="http://schemas.openxmlformats.org/drawingml/2006/table">
            <a:tbl>
              <a:tblPr firstRow="1" bandRow="1">
                <a:tableStyleId>{C4B1156A-380E-4F78-BDF5-A606A8083BF9}</a:tableStyleId>
              </a:tblPr>
              <a:tblGrid>
                <a:gridCol w="762004"/>
                <a:gridCol w="4876797"/>
                <a:gridCol w="457200"/>
                <a:gridCol w="457200"/>
                <a:gridCol w="457200"/>
                <a:gridCol w="838200"/>
                <a:gridCol w="1066799"/>
              </a:tblGrid>
              <a:tr h="432000">
                <a:tc>
                  <a:txBody>
                    <a:bodyPr/>
                    <a:lstStyle/>
                    <a:p>
                      <a:r>
                        <a:rPr lang="el-GR" sz="1800" dirty="0" smtClean="0"/>
                        <a:t>Κωδ.</a:t>
                      </a:r>
                      <a:endParaRPr lang="el-GR" sz="1800" dirty="0"/>
                    </a:p>
                  </a:txBody>
                  <a:tcPr marT="45717" marB="45717"/>
                </a:tc>
                <a:tc>
                  <a:txBody>
                    <a:bodyPr/>
                    <a:lstStyle/>
                    <a:p>
                      <a:r>
                        <a:rPr lang="el-GR" sz="1800" dirty="0" smtClean="0"/>
                        <a:t>Μάθημα</a:t>
                      </a:r>
                      <a:endParaRPr lang="el-GR" sz="1800" dirty="0"/>
                    </a:p>
                  </a:txBody>
                  <a:tcPr marT="45717" marB="45717"/>
                </a:tc>
                <a:tc>
                  <a:txBody>
                    <a:bodyPr/>
                    <a:lstStyle/>
                    <a:p>
                      <a:pPr algn="ctr"/>
                      <a:r>
                        <a:rPr lang="el-GR" sz="1800" dirty="0" smtClean="0"/>
                        <a:t>Θ</a:t>
                      </a:r>
                      <a:endParaRPr lang="el-GR" sz="1800" dirty="0"/>
                    </a:p>
                  </a:txBody>
                  <a:tcPr marT="45717" marB="45717"/>
                </a:tc>
                <a:tc>
                  <a:txBody>
                    <a:bodyPr/>
                    <a:lstStyle/>
                    <a:p>
                      <a:pPr algn="ctr"/>
                      <a:r>
                        <a:rPr lang="el-GR" sz="1800" dirty="0" smtClean="0"/>
                        <a:t>Φ</a:t>
                      </a:r>
                      <a:endParaRPr lang="el-GR" sz="1800" dirty="0"/>
                    </a:p>
                  </a:txBody>
                  <a:tcPr marT="45717" marB="45717"/>
                </a:tc>
                <a:tc>
                  <a:txBody>
                    <a:bodyPr/>
                    <a:lstStyle/>
                    <a:p>
                      <a:pPr algn="ctr"/>
                      <a:r>
                        <a:rPr lang="el-GR" sz="1800" dirty="0" smtClean="0"/>
                        <a:t>Ε</a:t>
                      </a:r>
                      <a:endParaRPr lang="el-GR" sz="1800" dirty="0"/>
                    </a:p>
                  </a:txBody>
                  <a:tcPr marT="45717" marB="45717"/>
                </a:tc>
                <a:tc>
                  <a:txBody>
                    <a:bodyPr/>
                    <a:lstStyle/>
                    <a:p>
                      <a:pPr algn="ctr"/>
                      <a:r>
                        <a:rPr lang="en-US" sz="1800" dirty="0" smtClean="0"/>
                        <a:t>ECTS</a:t>
                      </a:r>
                      <a:endParaRPr lang="el-GR" sz="1800" dirty="0"/>
                    </a:p>
                  </a:txBody>
                  <a:tcPr marT="45717" marB="45717"/>
                </a:tc>
                <a:tc>
                  <a:txBody>
                    <a:bodyPr/>
                    <a:lstStyle/>
                    <a:p>
                      <a:r>
                        <a:rPr lang="el-GR" sz="1100" dirty="0" smtClean="0"/>
                        <a:t>Συνιστώμενα </a:t>
                      </a:r>
                      <a:r>
                        <a:rPr lang="el-GR" sz="1100" dirty="0" err="1" smtClean="0"/>
                        <a:t>Προαπ</a:t>
                      </a:r>
                      <a:r>
                        <a:rPr lang="el-GR" sz="1100" dirty="0" smtClean="0"/>
                        <a:t>/</a:t>
                      </a:r>
                      <a:r>
                        <a:rPr lang="el-GR" sz="1100" dirty="0" err="1" smtClean="0"/>
                        <a:t>μενα</a:t>
                      </a:r>
                      <a:endParaRPr lang="el-GR" sz="1100" dirty="0"/>
                    </a:p>
                  </a:txBody>
                  <a:tcPr marT="45717" marB="45717"/>
                </a:tc>
              </a:tr>
              <a:tr h="432000">
                <a:tc>
                  <a:txBody>
                    <a:bodyPr/>
                    <a:lstStyle/>
                    <a:p>
                      <a:r>
                        <a:rPr lang="el-GR" sz="1800" dirty="0" smtClean="0"/>
                        <a:t>Κ01</a:t>
                      </a:r>
                      <a:endParaRPr lang="el-GR" sz="1800" dirty="0"/>
                    </a:p>
                  </a:txBody>
                  <a:tcPr marT="45717" marB="45717"/>
                </a:tc>
                <a:tc>
                  <a:txBody>
                    <a:bodyPr/>
                    <a:lstStyle/>
                    <a:p>
                      <a:r>
                        <a:rPr lang="el-GR" sz="1800" b="1" dirty="0" smtClean="0"/>
                        <a:t>Ανάλυση Ι</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(1</a:t>
                      </a:r>
                      <a:r>
                        <a:rPr lang="el-GR" sz="1800" baseline="30000" dirty="0" smtClean="0"/>
                        <a:t>ο</a:t>
                      </a:r>
                      <a:r>
                        <a:rPr lang="el-GR" sz="1800" baseline="0" dirty="0" smtClean="0"/>
                        <a:t> </a:t>
                      </a:r>
                      <a:r>
                        <a:rPr lang="el-GR" sz="1800" baseline="0" dirty="0" smtClean="0">
                          <a:latin typeface="Times New Roman"/>
                          <a:cs typeface="Times New Roman"/>
                        </a:rPr>
                        <a:t>→</a:t>
                      </a:r>
                      <a:r>
                        <a:rPr lang="el-GR" sz="1800" baseline="0" dirty="0" smtClean="0"/>
                        <a:t> 2</a:t>
                      </a:r>
                      <a:r>
                        <a:rPr lang="el-GR" sz="1800" baseline="30000" dirty="0" smtClean="0"/>
                        <a:t>ο</a:t>
                      </a:r>
                      <a:r>
                        <a:rPr lang="el-GR" sz="1800" baseline="0" dirty="0" smtClean="0"/>
                        <a:t> εξάμηνο, </a:t>
                      </a:r>
                      <a:r>
                        <a:rPr lang="el-GR" sz="1800" dirty="0" smtClean="0"/>
                        <a:t>8</a:t>
                      </a:r>
                      <a:r>
                        <a:rPr lang="el-GR" sz="1800" baseline="0" dirty="0" smtClean="0"/>
                        <a:t> </a:t>
                      </a:r>
                      <a:r>
                        <a:rPr lang="en-US" sz="1800" baseline="0" dirty="0" smtClean="0"/>
                        <a:t>ECTS </a:t>
                      </a:r>
                      <a:r>
                        <a:rPr lang="el-GR" sz="1800" baseline="0" dirty="0" smtClean="0"/>
                        <a:t>αντί για 6 </a:t>
                      </a:r>
                      <a:r>
                        <a:rPr lang="en-US" sz="1800" baseline="0" dirty="0" smtClean="0"/>
                        <a:t>ECTS)</a:t>
                      </a:r>
                      <a:endParaRPr lang="el-GR" sz="1800" b="1" dirty="0" smtClean="0">
                        <a:solidFill>
                          <a:srgbClr val="002060"/>
                        </a:solidFill>
                      </a:endParaRPr>
                    </a:p>
                  </a:txBody>
                  <a:tcPr marT="45717" marB="45717"/>
                </a:tc>
                <a:tc>
                  <a:txBody>
                    <a:bodyPr/>
                    <a:lstStyle/>
                    <a:p>
                      <a:pPr algn="ctr"/>
                      <a:r>
                        <a:rPr lang="el-GR" sz="1800" dirty="0" smtClean="0"/>
                        <a:t>4</a:t>
                      </a:r>
                      <a:endParaRPr lang="el-GR" sz="1800" dirty="0"/>
                    </a:p>
                  </a:txBody>
                  <a:tcPr marT="45717" marB="45717"/>
                </a:tc>
                <a:tc>
                  <a:txBody>
                    <a:bodyPr/>
                    <a:lstStyle/>
                    <a:p>
                      <a:pPr algn="ctr"/>
                      <a:r>
                        <a:rPr lang="el-GR" sz="1800" dirty="0" smtClean="0"/>
                        <a:t>2</a:t>
                      </a:r>
                      <a:endParaRPr lang="el-GR" sz="1800" dirty="0"/>
                    </a:p>
                  </a:txBody>
                  <a:tcPr marT="45717" marB="45717"/>
                </a:tc>
                <a:tc>
                  <a:txBody>
                    <a:bodyPr/>
                    <a:lstStyle/>
                    <a:p>
                      <a:pPr algn="ctr"/>
                      <a:endParaRPr lang="el-GR" sz="1800" dirty="0"/>
                    </a:p>
                  </a:txBody>
                  <a:tcPr marT="45717" marB="45717"/>
                </a:tc>
                <a:tc>
                  <a:txBody>
                    <a:bodyPr/>
                    <a:lstStyle/>
                    <a:p>
                      <a:pPr algn="ctr"/>
                      <a:r>
                        <a:rPr lang="el-GR" sz="1800" dirty="0" smtClean="0"/>
                        <a:t>8</a:t>
                      </a:r>
                      <a:endParaRPr lang="el-GR" sz="1800" dirty="0"/>
                    </a:p>
                  </a:txBody>
                  <a:tcPr marT="45717" marB="45717"/>
                </a:tc>
                <a:tc>
                  <a:txBody>
                    <a:bodyPr/>
                    <a:lstStyle/>
                    <a:p>
                      <a:endParaRPr lang="el-GR" sz="1800" dirty="0"/>
                    </a:p>
                  </a:txBody>
                  <a:tcPr marT="45717" marB="45717"/>
                </a:tc>
              </a:tr>
              <a:tr h="432000">
                <a:tc>
                  <a:txBody>
                    <a:bodyPr/>
                    <a:lstStyle/>
                    <a:p>
                      <a:r>
                        <a:rPr lang="el-GR" sz="1800" strike="sngStrike" baseline="0" dirty="0" smtClean="0"/>
                        <a:t>Κ07</a:t>
                      </a:r>
                      <a:endParaRPr lang="el-GR" sz="1800" strike="sngStrike" baseline="0" dirty="0"/>
                    </a:p>
                  </a:txBody>
                  <a:tcPr marT="45706" marB="457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smtClean="0">
                          <a:solidFill>
                            <a:srgbClr val="FF0000"/>
                          </a:solidFill>
                        </a:rPr>
                        <a:t>Φυσική </a:t>
                      </a:r>
                      <a:br>
                        <a:rPr lang="el-GR" sz="1800" b="1" dirty="0" smtClean="0">
                          <a:solidFill>
                            <a:srgbClr val="FF0000"/>
                          </a:solidFill>
                        </a:rPr>
                      </a:br>
                      <a:r>
                        <a:rPr lang="el-GR" sz="1800" b="1" dirty="0" smtClean="0">
                          <a:solidFill>
                            <a:srgbClr val="FF0000"/>
                          </a:solidFill>
                        </a:rPr>
                        <a:t>(Καταργείται, εκτός της Σύγχρονης)</a:t>
                      </a:r>
                    </a:p>
                  </a:txBody>
                  <a:tcPr marT="45706" marB="45706"/>
                </a:tc>
                <a:tc>
                  <a:txBody>
                    <a:bodyPr/>
                    <a:lstStyle/>
                    <a:p>
                      <a:pPr algn="ctr"/>
                      <a:endParaRPr lang="el-GR" sz="1800" dirty="0"/>
                    </a:p>
                  </a:txBody>
                  <a:tcPr marT="45706" marB="45706"/>
                </a:tc>
                <a:tc>
                  <a:txBody>
                    <a:bodyPr/>
                    <a:lstStyle/>
                    <a:p>
                      <a:pPr algn="ctr"/>
                      <a:endParaRPr lang="el-GR" sz="1800" dirty="0"/>
                    </a:p>
                  </a:txBody>
                  <a:tcPr marT="45706" marB="45706"/>
                </a:tc>
                <a:tc>
                  <a:txBody>
                    <a:bodyPr/>
                    <a:lstStyle/>
                    <a:p>
                      <a:pPr algn="ctr"/>
                      <a:endParaRPr lang="el-GR" sz="1800" dirty="0"/>
                    </a:p>
                  </a:txBody>
                  <a:tcPr marT="45706" marB="45706"/>
                </a:tc>
                <a:tc>
                  <a:txBody>
                    <a:bodyPr/>
                    <a:lstStyle/>
                    <a:p>
                      <a:pPr algn="ctr"/>
                      <a:endParaRPr lang="el-GR" sz="1800" dirty="0"/>
                    </a:p>
                  </a:txBody>
                  <a:tcPr marT="45706" marB="45706"/>
                </a:tc>
                <a:tc>
                  <a:txBody>
                    <a:bodyPr/>
                    <a:lstStyle/>
                    <a:p>
                      <a:endParaRPr lang="el-GR" sz="1800" dirty="0"/>
                    </a:p>
                  </a:txBody>
                  <a:tcPr marT="45706" marB="45706"/>
                </a:tc>
              </a:tr>
              <a:tr h="432000">
                <a:tc>
                  <a:txBody>
                    <a:bodyPr/>
                    <a:lstStyle/>
                    <a:p>
                      <a:r>
                        <a:rPr lang="el-GR" sz="1800" dirty="0" smtClean="0"/>
                        <a:t>Κ12</a:t>
                      </a:r>
                      <a:endParaRPr lang="el-GR" sz="1800" dirty="0"/>
                    </a:p>
                  </a:txBody>
                  <a:tcPr marT="45706" marB="45706"/>
                </a:tc>
                <a:tc>
                  <a:txBody>
                    <a:bodyPr/>
                    <a:lstStyle/>
                    <a:p>
                      <a:r>
                        <a:rPr lang="el-GR" sz="1800" b="1" dirty="0" smtClean="0"/>
                        <a:t>Ηλεκτρομαγνητισμός,</a:t>
                      </a:r>
                      <a:r>
                        <a:rPr lang="el-GR" sz="1800" b="1" baseline="0" dirty="0" smtClean="0"/>
                        <a:t> Οπτική, </a:t>
                      </a:r>
                      <a:br>
                        <a:rPr lang="el-GR" sz="1800" b="1" baseline="0" dirty="0" smtClean="0"/>
                      </a:br>
                      <a:r>
                        <a:rPr lang="el-GR" sz="1800" b="1" baseline="0" dirty="0" smtClean="0">
                          <a:solidFill>
                            <a:srgbClr val="0066FF"/>
                          </a:solidFill>
                        </a:rPr>
                        <a:t>+ Σύγχρονη Φυσική</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(3</a:t>
                      </a:r>
                      <a:r>
                        <a:rPr lang="el-GR" sz="1800" baseline="30000" dirty="0" smtClean="0"/>
                        <a:t>ο</a:t>
                      </a:r>
                      <a:r>
                        <a:rPr lang="el-GR" sz="1800" baseline="0" dirty="0" smtClean="0"/>
                        <a:t> </a:t>
                      </a:r>
                      <a:r>
                        <a:rPr lang="el-GR" sz="1800" baseline="0" dirty="0" smtClean="0">
                          <a:latin typeface="Times New Roman"/>
                          <a:cs typeface="Times New Roman"/>
                        </a:rPr>
                        <a:t>→</a:t>
                      </a:r>
                      <a:r>
                        <a:rPr lang="el-GR" sz="1800" baseline="0" dirty="0" smtClean="0"/>
                        <a:t> 2</a:t>
                      </a:r>
                      <a:r>
                        <a:rPr lang="el-GR" sz="1800" baseline="30000" dirty="0" smtClean="0"/>
                        <a:t>ο</a:t>
                      </a:r>
                      <a:r>
                        <a:rPr lang="el-GR" sz="1800" baseline="0" dirty="0" smtClean="0"/>
                        <a:t> εξάμηνο, </a:t>
                      </a:r>
                      <a:r>
                        <a:rPr lang="el-GR" sz="1800" dirty="0" smtClean="0"/>
                        <a:t>8</a:t>
                      </a:r>
                      <a:r>
                        <a:rPr lang="el-GR" sz="1800" baseline="0" dirty="0" smtClean="0"/>
                        <a:t> </a:t>
                      </a:r>
                      <a:r>
                        <a:rPr lang="en-US" sz="1800" baseline="0" dirty="0" smtClean="0"/>
                        <a:t>ECTS </a:t>
                      </a:r>
                      <a:r>
                        <a:rPr lang="el-GR" sz="1800" baseline="0" dirty="0" smtClean="0"/>
                        <a:t>αντί για 6 </a:t>
                      </a:r>
                      <a:r>
                        <a:rPr lang="en-US" sz="1800" baseline="0" dirty="0" smtClean="0"/>
                        <a:t>ECTS)</a:t>
                      </a:r>
                      <a:endParaRPr lang="el-GR" sz="1800" b="1" dirty="0" smtClean="0">
                        <a:solidFill>
                          <a:srgbClr val="002060"/>
                        </a:solidFill>
                      </a:endParaRPr>
                    </a:p>
                  </a:txBody>
                  <a:tcPr marT="45706" marB="45706"/>
                </a:tc>
                <a:tc>
                  <a:txBody>
                    <a:bodyPr/>
                    <a:lstStyle/>
                    <a:p>
                      <a:pPr algn="ctr"/>
                      <a:r>
                        <a:rPr lang="en-US" sz="1800" dirty="0" smtClean="0"/>
                        <a:t>4</a:t>
                      </a:r>
                      <a:endParaRPr lang="el-GR" sz="1800" dirty="0"/>
                    </a:p>
                  </a:txBody>
                  <a:tcPr marT="45706" marB="45706"/>
                </a:tc>
                <a:tc>
                  <a:txBody>
                    <a:bodyPr/>
                    <a:lstStyle/>
                    <a:p>
                      <a:pPr algn="ctr"/>
                      <a:r>
                        <a:rPr lang="en-US" sz="1800" dirty="0" smtClean="0"/>
                        <a:t>2</a:t>
                      </a:r>
                      <a:endParaRPr lang="el-GR" sz="1800" dirty="0"/>
                    </a:p>
                  </a:txBody>
                  <a:tcPr marT="45706" marB="45706"/>
                </a:tc>
                <a:tc>
                  <a:txBody>
                    <a:bodyPr/>
                    <a:lstStyle/>
                    <a:p>
                      <a:pPr algn="ctr"/>
                      <a:endParaRPr lang="el-GR" sz="1800" dirty="0"/>
                    </a:p>
                  </a:txBody>
                  <a:tcPr marT="45706" marB="45706"/>
                </a:tc>
                <a:tc>
                  <a:txBody>
                    <a:bodyPr/>
                    <a:lstStyle/>
                    <a:p>
                      <a:pPr algn="ctr"/>
                      <a:r>
                        <a:rPr lang="el-GR" sz="1800" dirty="0" smtClean="0"/>
                        <a:t>8</a:t>
                      </a:r>
                      <a:endParaRPr lang="el-GR" sz="1800" dirty="0"/>
                    </a:p>
                  </a:txBody>
                  <a:tcPr marT="45706" marB="45706"/>
                </a:tc>
                <a:tc>
                  <a:txBody>
                    <a:bodyPr/>
                    <a:lstStyle/>
                    <a:p>
                      <a:endParaRPr lang="el-GR" sz="1800" dirty="0"/>
                    </a:p>
                  </a:txBody>
                  <a:tcPr marT="45706" marB="45706"/>
                </a:tc>
              </a:tr>
              <a:tr h="432000">
                <a:tc>
                  <a:txBody>
                    <a:bodyPr/>
                    <a:lstStyle/>
                    <a:p>
                      <a:r>
                        <a:rPr lang="el-GR" sz="1800" dirty="0" smtClean="0"/>
                        <a:t>Κ08</a:t>
                      </a:r>
                      <a:endParaRPr lang="el-GR" sz="1800" dirty="0"/>
                    </a:p>
                  </a:txBody>
                  <a:tcPr marT="45717" marB="45717"/>
                </a:tc>
                <a:tc>
                  <a:txBody>
                    <a:bodyPr/>
                    <a:lstStyle/>
                    <a:p>
                      <a:r>
                        <a:rPr lang="el-GR" sz="1800" b="1" dirty="0" smtClean="0"/>
                        <a:t>Δομές Δεδομένων και Τεχνικές Προγραμματισμού</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(7</a:t>
                      </a:r>
                      <a:r>
                        <a:rPr lang="el-GR" sz="1800" baseline="0" dirty="0" smtClean="0"/>
                        <a:t> </a:t>
                      </a:r>
                      <a:r>
                        <a:rPr lang="en-US" sz="1800" baseline="0" dirty="0" smtClean="0"/>
                        <a:t>ECTS </a:t>
                      </a:r>
                      <a:r>
                        <a:rPr lang="el-GR" sz="1800" baseline="0" dirty="0" smtClean="0"/>
                        <a:t>αντί για 6 </a:t>
                      </a:r>
                      <a:r>
                        <a:rPr lang="en-US" sz="1800" baseline="0" dirty="0" smtClean="0"/>
                        <a:t>ECTS</a:t>
                      </a:r>
                      <a:r>
                        <a:rPr lang="el-GR" sz="1800" baseline="0" dirty="0" smtClean="0"/>
                        <a:t> + Νέο Εργαστήριο</a:t>
                      </a:r>
                      <a:r>
                        <a:rPr lang="en-US" sz="1800" baseline="0" dirty="0" smtClean="0"/>
                        <a:t>)</a:t>
                      </a:r>
                      <a:endParaRPr lang="el-GR" sz="1800" b="1" dirty="0" smtClean="0">
                        <a:solidFill>
                          <a:srgbClr val="002060"/>
                        </a:solidFill>
                      </a:endParaRPr>
                    </a:p>
                  </a:txBody>
                  <a:tcPr marT="45717" marB="45717"/>
                </a:tc>
                <a:tc>
                  <a:txBody>
                    <a:bodyPr/>
                    <a:lstStyle/>
                    <a:p>
                      <a:pPr algn="ctr"/>
                      <a:r>
                        <a:rPr lang="el-GR" sz="1800" dirty="0" smtClean="0"/>
                        <a:t>3</a:t>
                      </a:r>
                      <a:endParaRPr lang="el-GR" sz="1800" dirty="0"/>
                    </a:p>
                  </a:txBody>
                  <a:tcPr marT="45717" marB="45717"/>
                </a:tc>
                <a:tc>
                  <a:txBody>
                    <a:bodyPr/>
                    <a:lstStyle/>
                    <a:p>
                      <a:pPr algn="ctr"/>
                      <a:r>
                        <a:rPr lang="el-GR" sz="1800" dirty="0" smtClean="0"/>
                        <a:t>1</a:t>
                      </a:r>
                      <a:endParaRPr lang="el-GR" sz="1800" dirty="0"/>
                    </a:p>
                  </a:txBody>
                  <a:tcPr marT="45717" marB="45717"/>
                </a:tc>
                <a:tc>
                  <a:txBody>
                    <a:bodyPr/>
                    <a:lstStyle/>
                    <a:p>
                      <a:pPr algn="ctr"/>
                      <a:r>
                        <a:rPr lang="en-US" sz="1800" dirty="0" smtClean="0"/>
                        <a:t>1</a:t>
                      </a:r>
                      <a:endParaRPr lang="el-GR" sz="1800" dirty="0"/>
                    </a:p>
                  </a:txBody>
                  <a:tcPr marT="45717" marB="45717"/>
                </a:tc>
                <a:tc>
                  <a:txBody>
                    <a:bodyPr/>
                    <a:lstStyle/>
                    <a:p>
                      <a:pPr algn="ctr"/>
                      <a:r>
                        <a:rPr lang="en-US" sz="1800" dirty="0" smtClean="0"/>
                        <a:t>7</a:t>
                      </a:r>
                      <a:endParaRPr lang="el-GR" sz="1800" dirty="0"/>
                    </a:p>
                  </a:txBody>
                  <a:tcPr marT="45717" marB="45717"/>
                </a:tc>
                <a:tc>
                  <a:txBody>
                    <a:bodyPr/>
                    <a:lstStyle/>
                    <a:p>
                      <a:pPr algn="ctr"/>
                      <a:r>
                        <a:rPr lang="el-GR" sz="1800" dirty="0" smtClean="0"/>
                        <a:t>Κ04</a:t>
                      </a:r>
                      <a:endParaRPr lang="el-GR" sz="1800" dirty="0">
                        <a:solidFill>
                          <a:schemeClr val="tx1">
                            <a:lumMod val="50000"/>
                            <a:lumOff val="50000"/>
                          </a:schemeClr>
                        </a:solidFill>
                      </a:endParaRPr>
                    </a:p>
                  </a:txBody>
                  <a:tcPr marT="45717" marB="45717"/>
                </a:tc>
              </a:tr>
              <a:tr h="432000">
                <a:tc>
                  <a:txBody>
                    <a:bodyPr/>
                    <a:lstStyle/>
                    <a:p>
                      <a:r>
                        <a:rPr lang="el-GR" sz="1800" dirty="0" smtClean="0"/>
                        <a:t>Κ14</a:t>
                      </a:r>
                      <a:endParaRPr lang="el-GR" sz="1800" dirty="0"/>
                    </a:p>
                  </a:txBody>
                  <a:tcPr marT="45717" marB="45717"/>
                </a:tc>
                <a:tc>
                  <a:txBody>
                    <a:bodyPr/>
                    <a:lstStyle/>
                    <a:p>
                      <a:r>
                        <a:rPr lang="el-GR" sz="1800" b="1" dirty="0" smtClean="0"/>
                        <a:t>Αρχιτεκτονική Υπολογιστών Ι </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(3</a:t>
                      </a:r>
                      <a:r>
                        <a:rPr lang="el-GR" sz="1800" baseline="30000" dirty="0" smtClean="0"/>
                        <a:t>ο</a:t>
                      </a:r>
                      <a:r>
                        <a:rPr lang="el-GR" sz="1800" baseline="0" dirty="0" smtClean="0"/>
                        <a:t> </a:t>
                      </a:r>
                      <a:r>
                        <a:rPr lang="el-GR" sz="1800" baseline="0" dirty="0" smtClean="0">
                          <a:latin typeface="Times New Roman"/>
                          <a:cs typeface="Times New Roman"/>
                        </a:rPr>
                        <a:t>→</a:t>
                      </a:r>
                      <a:r>
                        <a:rPr lang="el-GR" sz="1800" baseline="0" dirty="0" smtClean="0"/>
                        <a:t> 2</a:t>
                      </a:r>
                      <a:r>
                        <a:rPr lang="el-GR" sz="1800" baseline="30000" dirty="0" smtClean="0"/>
                        <a:t>ο</a:t>
                      </a:r>
                      <a:r>
                        <a:rPr lang="el-GR" sz="1800" baseline="0" dirty="0" smtClean="0"/>
                        <a:t> εξάμηνο, </a:t>
                      </a:r>
                      <a:r>
                        <a:rPr lang="el-GR" sz="1800" dirty="0" smtClean="0"/>
                        <a:t>7</a:t>
                      </a:r>
                      <a:r>
                        <a:rPr lang="el-GR" sz="1800" baseline="0" dirty="0" smtClean="0"/>
                        <a:t> </a:t>
                      </a:r>
                      <a:r>
                        <a:rPr lang="en-US" sz="1800" baseline="0" dirty="0" smtClean="0"/>
                        <a:t>ECTS </a:t>
                      </a:r>
                      <a:r>
                        <a:rPr lang="el-GR" sz="1800" baseline="0" dirty="0" smtClean="0"/>
                        <a:t>αντί για 6 </a:t>
                      </a:r>
                      <a:r>
                        <a:rPr lang="en-US" sz="1800" baseline="0" dirty="0" smtClean="0"/>
                        <a:t>ECTS)</a:t>
                      </a:r>
                      <a:endParaRPr lang="el-GR" sz="1800" b="1" dirty="0" smtClean="0">
                        <a:solidFill>
                          <a:srgbClr val="002060"/>
                        </a:solidFill>
                      </a:endParaRPr>
                    </a:p>
                  </a:txBody>
                  <a:tcPr marT="45717" marB="45717"/>
                </a:tc>
                <a:tc>
                  <a:txBody>
                    <a:bodyPr/>
                    <a:lstStyle/>
                    <a:p>
                      <a:pPr algn="ctr"/>
                      <a:r>
                        <a:rPr lang="el-GR" sz="1800" dirty="0" smtClean="0"/>
                        <a:t>3</a:t>
                      </a:r>
                      <a:endParaRPr lang="el-GR" sz="1800" dirty="0"/>
                    </a:p>
                  </a:txBody>
                  <a:tcPr marT="45717" marB="45717"/>
                </a:tc>
                <a:tc>
                  <a:txBody>
                    <a:bodyPr/>
                    <a:lstStyle/>
                    <a:p>
                      <a:pPr algn="ctr"/>
                      <a:r>
                        <a:rPr lang="el-GR" sz="1800" dirty="0" smtClean="0"/>
                        <a:t>1</a:t>
                      </a:r>
                      <a:endParaRPr lang="el-GR" sz="1800" dirty="0"/>
                    </a:p>
                  </a:txBody>
                  <a:tcPr marT="45717" marB="45717"/>
                </a:tc>
                <a:tc>
                  <a:txBody>
                    <a:bodyPr/>
                    <a:lstStyle/>
                    <a:p>
                      <a:pPr algn="ctr"/>
                      <a:r>
                        <a:rPr lang="en-US" sz="1800" dirty="0" smtClean="0"/>
                        <a:t>1</a:t>
                      </a:r>
                      <a:endParaRPr lang="el-GR" sz="1800" dirty="0"/>
                    </a:p>
                  </a:txBody>
                  <a:tcPr marT="45717" marB="45717"/>
                </a:tc>
                <a:tc>
                  <a:txBody>
                    <a:bodyPr/>
                    <a:lstStyle/>
                    <a:p>
                      <a:pPr algn="ctr"/>
                      <a:r>
                        <a:rPr lang="en-US" sz="1800" dirty="0" smtClean="0"/>
                        <a:t>7</a:t>
                      </a:r>
                      <a:endParaRPr lang="el-GR" sz="1800" dirty="0"/>
                    </a:p>
                  </a:txBody>
                  <a:tcPr marT="45717" marB="45717"/>
                </a:tc>
                <a:tc>
                  <a:txBody>
                    <a:bodyPr/>
                    <a:lstStyle/>
                    <a:p>
                      <a:pPr algn="ctr"/>
                      <a:r>
                        <a:rPr lang="en-US" sz="1800" dirty="0" smtClean="0"/>
                        <a:t>K02</a:t>
                      </a:r>
                      <a:endParaRPr lang="el-GR" sz="1800" dirty="0">
                        <a:solidFill>
                          <a:schemeClr val="tx1">
                            <a:lumMod val="50000"/>
                            <a:lumOff val="50000"/>
                          </a:schemeClr>
                        </a:solidFill>
                      </a:endParaRPr>
                    </a:p>
                  </a:txBody>
                  <a:tcPr marT="45717" marB="45717"/>
                </a:tc>
              </a:tr>
              <a:tr h="432000">
                <a:tc>
                  <a:txBody>
                    <a:bodyPr/>
                    <a:lstStyle/>
                    <a:p>
                      <a:r>
                        <a:rPr lang="el-GR" sz="1800" strike="sngStrike" baseline="0" dirty="0" smtClean="0"/>
                        <a:t>ΓΠ1</a:t>
                      </a:r>
                      <a:endParaRPr lang="el-GR" sz="1800" strike="sngStrike" baseline="0" dirty="0"/>
                    </a:p>
                  </a:txBody>
                  <a:tcPr marT="45717" marB="45717"/>
                </a:tc>
                <a:tc>
                  <a:txBody>
                    <a:bodyPr/>
                    <a:lstStyle/>
                    <a:p>
                      <a:r>
                        <a:rPr lang="el-GR" sz="1800" b="1" dirty="0" smtClean="0">
                          <a:solidFill>
                            <a:srgbClr val="FF0000"/>
                          </a:solidFill>
                        </a:rPr>
                        <a:t>Σύγχρονη Ελληνική και Βαλκανική Ιστορία</a:t>
                      </a:r>
                    </a:p>
                    <a:p>
                      <a:r>
                        <a:rPr lang="el-GR" sz="1800" b="1" dirty="0" smtClean="0">
                          <a:solidFill>
                            <a:srgbClr val="FF0000"/>
                          </a:solidFill>
                        </a:rPr>
                        <a:t>(Καταργείται)</a:t>
                      </a:r>
                      <a:endParaRPr lang="el-GR" sz="1800" b="1" dirty="0">
                        <a:solidFill>
                          <a:srgbClr val="FF0000"/>
                        </a:solidFill>
                      </a:endParaRPr>
                    </a:p>
                  </a:txBody>
                  <a:tcPr marT="45717" marB="45717"/>
                </a:tc>
                <a:tc>
                  <a:txBody>
                    <a:bodyPr/>
                    <a:lstStyle/>
                    <a:p>
                      <a:pPr algn="ctr"/>
                      <a:endParaRPr lang="el-GR" sz="1800" dirty="0"/>
                    </a:p>
                  </a:txBody>
                  <a:tcPr marT="45717" marB="45717"/>
                </a:tc>
                <a:tc>
                  <a:txBody>
                    <a:bodyPr/>
                    <a:lstStyle/>
                    <a:p>
                      <a:pPr algn="ctr"/>
                      <a:endParaRPr lang="el-GR" sz="1800" dirty="0"/>
                    </a:p>
                  </a:txBody>
                  <a:tcPr marT="45717" marB="45717"/>
                </a:tc>
                <a:tc>
                  <a:txBody>
                    <a:bodyPr/>
                    <a:lstStyle/>
                    <a:p>
                      <a:pPr algn="ctr"/>
                      <a:endParaRPr lang="el-GR" sz="1800" dirty="0"/>
                    </a:p>
                  </a:txBody>
                  <a:tcPr marT="45717" marB="45717"/>
                </a:tc>
                <a:tc>
                  <a:txBody>
                    <a:bodyPr/>
                    <a:lstStyle/>
                    <a:p>
                      <a:pPr algn="ctr"/>
                      <a:endParaRPr lang="el-GR" sz="1800" dirty="0"/>
                    </a:p>
                  </a:txBody>
                  <a:tcPr marT="45717" marB="45717"/>
                </a:tc>
                <a:tc>
                  <a:txBody>
                    <a:bodyPr/>
                    <a:lstStyle/>
                    <a:p>
                      <a:pPr algn="ctr"/>
                      <a:endParaRPr lang="el-GR" sz="1800" dirty="0">
                        <a:solidFill>
                          <a:schemeClr val="tx1">
                            <a:lumMod val="50000"/>
                            <a:lumOff val="50000"/>
                          </a:schemeClr>
                        </a:solidFill>
                      </a:endParaRPr>
                    </a:p>
                  </a:txBody>
                  <a:tcPr marT="45717" marB="45717"/>
                </a:tc>
              </a:tr>
              <a:tr h="432000">
                <a:tc>
                  <a:txBody>
                    <a:bodyPr/>
                    <a:lstStyle/>
                    <a:p>
                      <a:endParaRPr lang="el-GR" sz="1800" dirty="0"/>
                    </a:p>
                  </a:txBody>
                  <a:tcPr marT="45717" marB="45717"/>
                </a:tc>
                <a:tc>
                  <a:txBody>
                    <a:bodyPr/>
                    <a:lstStyle/>
                    <a:p>
                      <a:endParaRPr lang="el-GR" sz="1800" dirty="0"/>
                    </a:p>
                  </a:txBody>
                  <a:tcPr marT="45717" marB="45717"/>
                </a:tc>
                <a:tc>
                  <a:txBody>
                    <a:bodyPr/>
                    <a:lstStyle/>
                    <a:p>
                      <a:pPr algn="ctr"/>
                      <a:r>
                        <a:rPr lang="el-GR" sz="1800" dirty="0" smtClean="0"/>
                        <a:t>1</a:t>
                      </a:r>
                      <a:r>
                        <a:rPr lang="en-US" sz="1800" dirty="0" smtClean="0"/>
                        <a:t>4</a:t>
                      </a:r>
                      <a:endParaRPr lang="el-GR" sz="1800" dirty="0"/>
                    </a:p>
                  </a:txBody>
                  <a:tcPr marT="45717" marB="45717"/>
                </a:tc>
                <a:tc>
                  <a:txBody>
                    <a:bodyPr/>
                    <a:lstStyle/>
                    <a:p>
                      <a:pPr algn="ctr"/>
                      <a:r>
                        <a:rPr lang="en-US" sz="1800" dirty="0" smtClean="0"/>
                        <a:t>6</a:t>
                      </a:r>
                      <a:endParaRPr lang="el-GR" sz="1800" dirty="0"/>
                    </a:p>
                  </a:txBody>
                  <a:tcPr marT="45717" marB="45717"/>
                </a:tc>
                <a:tc>
                  <a:txBody>
                    <a:bodyPr/>
                    <a:lstStyle/>
                    <a:p>
                      <a:pPr algn="ctr"/>
                      <a:r>
                        <a:rPr lang="en-US" sz="1800" dirty="0" smtClean="0"/>
                        <a:t>2</a:t>
                      </a:r>
                      <a:endParaRPr lang="el-GR" sz="1800" dirty="0"/>
                    </a:p>
                  </a:txBody>
                  <a:tcPr marT="45717" marB="45717"/>
                </a:tc>
                <a:tc>
                  <a:txBody>
                    <a:bodyPr/>
                    <a:lstStyle/>
                    <a:p>
                      <a:pPr algn="ctr"/>
                      <a:r>
                        <a:rPr lang="el-GR" sz="1800" dirty="0" smtClean="0"/>
                        <a:t>30</a:t>
                      </a:r>
                      <a:endParaRPr lang="el-GR" sz="1800" dirty="0"/>
                    </a:p>
                  </a:txBody>
                  <a:tcPr marT="45717" marB="45717"/>
                </a:tc>
                <a:tc>
                  <a:txBody>
                    <a:bodyPr/>
                    <a:lstStyle/>
                    <a:p>
                      <a:endParaRPr lang="el-GR" sz="1800" dirty="0"/>
                    </a:p>
                  </a:txBody>
                  <a:tcPr marT="45717" marB="45717"/>
                </a:tc>
              </a:tr>
            </a:tbl>
          </a:graphicData>
        </a:graphic>
      </p:graphicFrame>
      <p:sp>
        <p:nvSpPr>
          <p:cNvPr id="9" name="Title 1"/>
          <p:cNvSpPr txBox="1">
            <a:spLocks/>
          </p:cNvSpPr>
          <p:nvPr/>
        </p:nvSpPr>
        <p:spPr>
          <a:xfrm>
            <a:off x="457200" y="76200"/>
            <a:ext cx="8229600" cy="6858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r>
              <a:rPr lang="el-G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Βασικός Κύκλος Σπουδών του Νέου ΠΠΣ</a:t>
            </a:r>
            <a:endParaRPr kumimoji="0" lang="el-GR"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52400" y="762001"/>
            <a:ext cx="8686800" cy="798512"/>
          </a:xfrm>
          <a:prstGeom prst="rect">
            <a:avLst/>
          </a:prstGeom>
          <a:noFill/>
          <a:ln w="9525">
            <a:noFill/>
            <a:miter lim="800000"/>
            <a:headEnd/>
            <a:tailEnd/>
          </a:ln>
        </p:spPr>
        <p:txBody>
          <a:bodyPr anchor="ctr"/>
          <a:lstStyle/>
          <a:p>
            <a:pPr algn="ctr"/>
            <a:r>
              <a:rPr lang="el-GR" sz="2400" b="1" dirty="0" smtClean="0">
                <a:solidFill>
                  <a:srgbClr val="00B050"/>
                </a:solidFill>
              </a:rPr>
              <a:t>Υποχρεωτικά </a:t>
            </a:r>
            <a:r>
              <a:rPr lang="el-GR" sz="2400" b="1" dirty="0">
                <a:solidFill>
                  <a:srgbClr val="00B050"/>
                </a:solidFill>
              </a:rPr>
              <a:t>Μαθήματα </a:t>
            </a:r>
            <a:r>
              <a:rPr lang="el-GR" sz="2400" b="1" dirty="0" smtClean="0">
                <a:solidFill>
                  <a:srgbClr val="00B050"/>
                </a:solidFill>
              </a:rPr>
              <a:t>3</a:t>
            </a:r>
            <a:r>
              <a:rPr lang="el-GR" sz="2400" b="1" baseline="30000" dirty="0" smtClean="0">
                <a:solidFill>
                  <a:srgbClr val="00B050"/>
                </a:solidFill>
              </a:rPr>
              <a:t>ου</a:t>
            </a:r>
            <a:r>
              <a:rPr lang="el-GR" sz="2400" b="1" dirty="0" smtClean="0">
                <a:solidFill>
                  <a:srgbClr val="00B050"/>
                </a:solidFill>
              </a:rPr>
              <a:t> </a:t>
            </a:r>
            <a:r>
              <a:rPr lang="el-GR" sz="2400" b="1" dirty="0">
                <a:solidFill>
                  <a:srgbClr val="00B050"/>
                </a:solidFill>
              </a:rPr>
              <a:t>Εξαμήνου </a:t>
            </a:r>
            <a:br>
              <a:rPr lang="el-GR" sz="2400" b="1" dirty="0">
                <a:solidFill>
                  <a:srgbClr val="00B050"/>
                </a:solidFill>
              </a:rPr>
            </a:br>
            <a:r>
              <a:rPr lang="el-GR" sz="2400" b="1" dirty="0">
                <a:solidFill>
                  <a:srgbClr val="00B050"/>
                </a:solidFill>
              </a:rPr>
              <a:t>(</a:t>
            </a:r>
            <a:r>
              <a:rPr lang="el-GR" sz="2400" b="1" dirty="0" smtClean="0">
                <a:solidFill>
                  <a:srgbClr val="00B050"/>
                </a:solidFill>
              </a:rPr>
              <a:t>22 αντί 25 διδακτικές </a:t>
            </a:r>
            <a:r>
              <a:rPr lang="el-GR" sz="2400" b="1" dirty="0">
                <a:solidFill>
                  <a:srgbClr val="00B050"/>
                </a:solidFill>
              </a:rPr>
              <a:t>ώρες)</a:t>
            </a:r>
          </a:p>
        </p:txBody>
      </p:sp>
      <p:sp>
        <p:nvSpPr>
          <p:cNvPr id="4" name="Title 1"/>
          <p:cNvSpPr txBox="1">
            <a:spLocks/>
          </p:cNvSpPr>
          <p:nvPr/>
        </p:nvSpPr>
        <p:spPr>
          <a:xfrm>
            <a:off x="457200" y="76200"/>
            <a:ext cx="8229600" cy="6858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r>
              <a:rPr lang="el-G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Βασικός Κύκλος Σπουδών του Νέου ΠΠΣ</a:t>
            </a:r>
            <a:endParaRPr kumimoji="0" lang="el-GR"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graphicFrame>
        <p:nvGraphicFramePr>
          <p:cNvPr id="5" name="Table 4"/>
          <p:cNvGraphicFramePr>
            <a:graphicFrameLocks noGrp="1"/>
          </p:cNvGraphicFramePr>
          <p:nvPr>
            <p:extLst>
              <p:ext uri="{D42A27DB-BD31-4B8C-83A1-F6EECF244321}">
                <p14:modId xmlns:p14="http://schemas.microsoft.com/office/powerpoint/2010/main" val="953497035"/>
              </p:ext>
            </p:extLst>
          </p:nvPr>
        </p:nvGraphicFramePr>
        <p:xfrm>
          <a:off x="76200" y="1727202"/>
          <a:ext cx="8991600" cy="4978824"/>
        </p:xfrm>
        <a:graphic>
          <a:graphicData uri="http://schemas.openxmlformats.org/drawingml/2006/table">
            <a:tbl>
              <a:tblPr firstRow="1" bandRow="1">
                <a:tableStyleId>{C4B1156A-380E-4F78-BDF5-A606A8083BF9}</a:tableStyleId>
              </a:tblPr>
              <a:tblGrid>
                <a:gridCol w="762004"/>
                <a:gridCol w="5029196"/>
                <a:gridCol w="457200"/>
                <a:gridCol w="457200"/>
                <a:gridCol w="457200"/>
                <a:gridCol w="762000"/>
                <a:gridCol w="1066800"/>
              </a:tblGrid>
              <a:tr h="432000">
                <a:tc>
                  <a:txBody>
                    <a:bodyPr/>
                    <a:lstStyle/>
                    <a:p>
                      <a:pPr marL="0" algn="l" rtl="0" eaLnBrk="1" latinLnBrk="0" hangingPunct="1"/>
                      <a:r>
                        <a:rPr kumimoji="0" lang="el-GR" sz="1800" kern="1200" dirty="0" smtClean="0"/>
                        <a:t>Κωδ.</a:t>
                      </a:r>
                      <a:endParaRPr kumimoji="0" lang="el-GR" sz="1800" kern="1200" dirty="0">
                        <a:solidFill>
                          <a:schemeClr val="dk1"/>
                        </a:solidFill>
                        <a:latin typeface="+mn-lt"/>
                        <a:ea typeface="+mn-ea"/>
                        <a:cs typeface="+mn-cs"/>
                      </a:endParaRPr>
                    </a:p>
                  </a:txBody>
                  <a:tcPr marT="45722" marB="45722"/>
                </a:tc>
                <a:tc>
                  <a:txBody>
                    <a:bodyPr/>
                    <a:lstStyle/>
                    <a:p>
                      <a:r>
                        <a:rPr lang="el-GR" sz="1800" dirty="0" smtClean="0"/>
                        <a:t>Μάθημα</a:t>
                      </a:r>
                      <a:endParaRPr lang="el-GR" sz="1800" dirty="0"/>
                    </a:p>
                  </a:txBody>
                  <a:tcPr marT="45722" marB="45722"/>
                </a:tc>
                <a:tc>
                  <a:txBody>
                    <a:bodyPr/>
                    <a:lstStyle/>
                    <a:p>
                      <a:pPr algn="ctr"/>
                      <a:r>
                        <a:rPr lang="el-GR" sz="1800" dirty="0" smtClean="0"/>
                        <a:t>Θ</a:t>
                      </a:r>
                      <a:endParaRPr lang="el-GR" sz="1800" dirty="0"/>
                    </a:p>
                  </a:txBody>
                  <a:tcPr marT="45722" marB="45722"/>
                </a:tc>
                <a:tc>
                  <a:txBody>
                    <a:bodyPr/>
                    <a:lstStyle/>
                    <a:p>
                      <a:pPr algn="ctr"/>
                      <a:r>
                        <a:rPr lang="el-GR" sz="1800" dirty="0" smtClean="0"/>
                        <a:t>Φ</a:t>
                      </a:r>
                      <a:endParaRPr lang="el-GR" sz="1800" dirty="0"/>
                    </a:p>
                  </a:txBody>
                  <a:tcPr marT="45722" marB="45722"/>
                </a:tc>
                <a:tc>
                  <a:txBody>
                    <a:bodyPr/>
                    <a:lstStyle/>
                    <a:p>
                      <a:pPr algn="ctr"/>
                      <a:r>
                        <a:rPr lang="el-GR" sz="1800" dirty="0" smtClean="0"/>
                        <a:t>Ε</a:t>
                      </a:r>
                      <a:endParaRPr lang="el-GR" sz="1800" dirty="0"/>
                    </a:p>
                  </a:txBody>
                  <a:tcPr marT="45722" marB="45722"/>
                </a:tc>
                <a:tc>
                  <a:txBody>
                    <a:bodyPr/>
                    <a:lstStyle/>
                    <a:p>
                      <a:pPr algn="ctr"/>
                      <a:r>
                        <a:rPr lang="en-US" sz="1800" dirty="0" smtClean="0"/>
                        <a:t>ECTS</a:t>
                      </a:r>
                      <a:endParaRPr lang="el-GR" sz="1800" dirty="0"/>
                    </a:p>
                  </a:txBody>
                  <a:tcPr marT="45722" marB="45722"/>
                </a:tc>
                <a:tc>
                  <a:txBody>
                    <a:bodyPr/>
                    <a:lstStyle/>
                    <a:p>
                      <a:r>
                        <a:rPr lang="el-GR" sz="1100" dirty="0" smtClean="0"/>
                        <a:t>Συνιστώμενα </a:t>
                      </a:r>
                      <a:r>
                        <a:rPr lang="el-GR" sz="1100" dirty="0" err="1" smtClean="0"/>
                        <a:t>Προαπ</a:t>
                      </a:r>
                      <a:r>
                        <a:rPr lang="el-GR" sz="1100" dirty="0" smtClean="0"/>
                        <a:t>/</a:t>
                      </a:r>
                      <a:r>
                        <a:rPr lang="el-GR" sz="1100" dirty="0" err="1" smtClean="0"/>
                        <a:t>μενα</a:t>
                      </a:r>
                      <a:endParaRPr lang="el-GR" sz="1100" dirty="0"/>
                    </a:p>
                  </a:txBody>
                  <a:tcPr marT="45722" marB="45722"/>
                </a:tc>
              </a:tr>
              <a:tr h="432000">
                <a:tc>
                  <a:txBody>
                    <a:bodyPr/>
                    <a:lstStyle/>
                    <a:p>
                      <a:r>
                        <a:rPr lang="el-GR" sz="1800" dirty="0" smtClean="0"/>
                        <a:t>Κ06</a:t>
                      </a:r>
                      <a:endParaRPr lang="el-GR" sz="1800" dirty="0"/>
                    </a:p>
                  </a:txBody>
                  <a:tcPr marT="45722" marB="45722"/>
                </a:tc>
                <a:tc>
                  <a:txBody>
                    <a:bodyPr/>
                    <a:lstStyle/>
                    <a:p>
                      <a:r>
                        <a:rPr lang="el-GR" sz="1800" b="1" dirty="0" smtClean="0"/>
                        <a:t>Ανάλυση ΙΙ</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(2</a:t>
                      </a:r>
                      <a:r>
                        <a:rPr lang="el-GR" sz="1800" baseline="30000" dirty="0" smtClean="0"/>
                        <a:t>ο</a:t>
                      </a:r>
                      <a:r>
                        <a:rPr lang="el-GR" sz="1800" baseline="0" dirty="0" smtClean="0"/>
                        <a:t> </a:t>
                      </a:r>
                      <a:r>
                        <a:rPr lang="el-GR" sz="1800" baseline="0" dirty="0" smtClean="0">
                          <a:latin typeface="Times New Roman"/>
                          <a:cs typeface="Times New Roman"/>
                        </a:rPr>
                        <a:t>→</a:t>
                      </a:r>
                      <a:r>
                        <a:rPr lang="el-GR" sz="1800" baseline="0" dirty="0" smtClean="0"/>
                        <a:t> 3</a:t>
                      </a:r>
                      <a:r>
                        <a:rPr lang="el-GR" sz="1800" baseline="30000" dirty="0" smtClean="0"/>
                        <a:t>ο</a:t>
                      </a:r>
                      <a:r>
                        <a:rPr lang="el-GR" sz="1800" baseline="0" dirty="0" smtClean="0"/>
                        <a:t> εξάμηνο, </a:t>
                      </a:r>
                      <a:r>
                        <a:rPr lang="el-GR" sz="1800" dirty="0" smtClean="0"/>
                        <a:t>8</a:t>
                      </a:r>
                      <a:r>
                        <a:rPr lang="el-GR" sz="1800" baseline="0" dirty="0" smtClean="0"/>
                        <a:t> </a:t>
                      </a:r>
                      <a:r>
                        <a:rPr lang="en-US" sz="1800" baseline="0" dirty="0" smtClean="0"/>
                        <a:t>ECTS </a:t>
                      </a:r>
                      <a:r>
                        <a:rPr lang="el-GR" sz="1800" baseline="0" dirty="0" smtClean="0"/>
                        <a:t>αντί για 6 </a:t>
                      </a:r>
                      <a:r>
                        <a:rPr lang="en-US" sz="1800" baseline="0" dirty="0" smtClean="0"/>
                        <a:t>ECTS)</a:t>
                      </a:r>
                      <a:endParaRPr lang="el-GR" sz="1800" b="1" dirty="0" smtClean="0">
                        <a:solidFill>
                          <a:srgbClr val="002060"/>
                        </a:solidFill>
                      </a:endParaRPr>
                    </a:p>
                  </a:txBody>
                  <a:tcPr marT="45722" marB="45722"/>
                </a:tc>
                <a:tc>
                  <a:txBody>
                    <a:bodyPr/>
                    <a:lstStyle/>
                    <a:p>
                      <a:pPr algn="ctr"/>
                      <a:r>
                        <a:rPr lang="el-GR" sz="1800" dirty="0" smtClean="0"/>
                        <a:t>4</a:t>
                      </a:r>
                      <a:endParaRPr lang="el-GR" sz="1800" dirty="0"/>
                    </a:p>
                  </a:txBody>
                  <a:tcPr marT="45722" marB="45722"/>
                </a:tc>
                <a:tc>
                  <a:txBody>
                    <a:bodyPr/>
                    <a:lstStyle/>
                    <a:p>
                      <a:pPr algn="ctr"/>
                      <a:r>
                        <a:rPr lang="el-GR" sz="1800" dirty="0" smtClean="0"/>
                        <a:t>2</a:t>
                      </a:r>
                      <a:endParaRPr lang="el-GR" sz="1800" dirty="0"/>
                    </a:p>
                  </a:txBody>
                  <a:tcPr marT="45722" marB="45722"/>
                </a:tc>
                <a:tc>
                  <a:txBody>
                    <a:bodyPr/>
                    <a:lstStyle/>
                    <a:p>
                      <a:pPr algn="ctr"/>
                      <a:endParaRPr lang="el-GR" sz="1800" dirty="0"/>
                    </a:p>
                  </a:txBody>
                  <a:tcPr marT="45722" marB="45722"/>
                </a:tc>
                <a:tc>
                  <a:txBody>
                    <a:bodyPr/>
                    <a:lstStyle/>
                    <a:p>
                      <a:pPr algn="ctr"/>
                      <a:r>
                        <a:rPr lang="el-GR" sz="1800" dirty="0" smtClean="0"/>
                        <a:t>8</a:t>
                      </a:r>
                      <a:endParaRPr lang="el-GR" sz="1800" dirty="0"/>
                    </a:p>
                  </a:txBody>
                  <a:tcPr marT="45722" marB="45722"/>
                </a:tc>
                <a:tc>
                  <a:txBody>
                    <a:bodyPr/>
                    <a:lstStyle/>
                    <a:p>
                      <a:pPr algn="ctr"/>
                      <a:r>
                        <a:rPr lang="el-GR" sz="1800" dirty="0" smtClean="0"/>
                        <a:t>Κ01</a:t>
                      </a:r>
                      <a:endParaRPr lang="el-GR" sz="1800" dirty="0">
                        <a:solidFill>
                          <a:schemeClr val="tx1">
                            <a:lumMod val="50000"/>
                            <a:lumOff val="50000"/>
                          </a:schemeClr>
                        </a:solidFill>
                      </a:endParaRPr>
                    </a:p>
                  </a:txBody>
                  <a:tcPr marT="45722" marB="45722"/>
                </a:tc>
              </a:tr>
              <a:tr h="432000">
                <a:tc>
                  <a:txBody>
                    <a:bodyPr/>
                    <a:lstStyle/>
                    <a:p>
                      <a:r>
                        <a:rPr lang="el-GR" sz="1800" dirty="0" smtClean="0"/>
                        <a:t>Κ13</a:t>
                      </a:r>
                      <a:endParaRPr lang="el-GR" sz="1800" dirty="0"/>
                    </a:p>
                  </a:txBody>
                  <a:tcPr marT="45722" marB="45722"/>
                </a:tc>
                <a:tc>
                  <a:txBody>
                    <a:bodyPr/>
                    <a:lstStyle/>
                    <a:p>
                      <a:r>
                        <a:rPr lang="el-GR" sz="1800" b="1" dirty="0" smtClean="0"/>
                        <a:t>Πιθανότητες και Στατιστική</a:t>
                      </a:r>
                    </a:p>
                    <a:p>
                      <a:endParaRPr lang="el-GR" sz="1800" b="1" dirty="0"/>
                    </a:p>
                  </a:txBody>
                  <a:tcPr marT="45722" marB="45722"/>
                </a:tc>
                <a:tc>
                  <a:txBody>
                    <a:bodyPr/>
                    <a:lstStyle/>
                    <a:p>
                      <a:pPr algn="ctr"/>
                      <a:r>
                        <a:rPr lang="el-GR" sz="1800" dirty="0" smtClean="0"/>
                        <a:t>3</a:t>
                      </a:r>
                      <a:endParaRPr lang="el-GR" sz="1800" dirty="0"/>
                    </a:p>
                  </a:txBody>
                  <a:tcPr marT="45722" marB="45722"/>
                </a:tc>
                <a:tc>
                  <a:txBody>
                    <a:bodyPr/>
                    <a:lstStyle/>
                    <a:p>
                      <a:pPr algn="ctr"/>
                      <a:r>
                        <a:rPr lang="el-GR" sz="1800" dirty="0" smtClean="0"/>
                        <a:t>1</a:t>
                      </a:r>
                      <a:endParaRPr lang="el-GR" sz="1800" dirty="0"/>
                    </a:p>
                  </a:txBody>
                  <a:tcPr marT="45722" marB="45722"/>
                </a:tc>
                <a:tc>
                  <a:txBody>
                    <a:bodyPr/>
                    <a:lstStyle/>
                    <a:p>
                      <a:pPr algn="ctr"/>
                      <a:endParaRPr lang="el-GR" sz="1800" dirty="0"/>
                    </a:p>
                  </a:txBody>
                  <a:tcPr marT="45722" marB="45722"/>
                </a:tc>
                <a:tc>
                  <a:txBody>
                    <a:bodyPr/>
                    <a:lstStyle/>
                    <a:p>
                      <a:pPr algn="ctr"/>
                      <a:r>
                        <a:rPr lang="el-GR" sz="1800" dirty="0" smtClean="0"/>
                        <a:t>6</a:t>
                      </a:r>
                      <a:endParaRPr lang="el-GR" sz="1800" dirty="0"/>
                    </a:p>
                  </a:txBody>
                  <a:tcPr marT="45722" marB="45722"/>
                </a:tc>
                <a:tc>
                  <a:txBody>
                    <a:bodyPr/>
                    <a:lstStyle/>
                    <a:p>
                      <a:pPr algn="ctr"/>
                      <a:endParaRPr lang="el-GR" sz="1800" dirty="0">
                        <a:solidFill>
                          <a:schemeClr val="tx1">
                            <a:lumMod val="50000"/>
                            <a:lumOff val="50000"/>
                          </a:schemeClr>
                        </a:solidFill>
                      </a:endParaRPr>
                    </a:p>
                  </a:txBody>
                  <a:tcPr marT="45722" marB="45722"/>
                </a:tc>
              </a:tr>
              <a:tr h="432000">
                <a:tc>
                  <a:txBody>
                    <a:bodyPr/>
                    <a:lstStyle/>
                    <a:p>
                      <a:r>
                        <a:rPr lang="el-GR" sz="1800" dirty="0" smtClean="0"/>
                        <a:t>Κ10</a:t>
                      </a:r>
                      <a:endParaRPr lang="el-GR" sz="1800" dirty="0"/>
                    </a:p>
                  </a:txBody>
                  <a:tcPr marT="45722" marB="45722"/>
                </a:tc>
                <a:tc>
                  <a:txBody>
                    <a:bodyPr/>
                    <a:lstStyle/>
                    <a:p>
                      <a:r>
                        <a:rPr lang="el-GR" sz="1800" b="1" dirty="0" smtClean="0"/>
                        <a:t>Αντικειμενοστραφής Προγραμματισμός </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(8</a:t>
                      </a:r>
                      <a:r>
                        <a:rPr lang="el-GR" sz="1800" baseline="0" dirty="0" smtClean="0"/>
                        <a:t> </a:t>
                      </a:r>
                      <a:r>
                        <a:rPr lang="en-US" sz="1800" baseline="0" dirty="0" smtClean="0"/>
                        <a:t>ECTS </a:t>
                      </a:r>
                      <a:r>
                        <a:rPr lang="el-GR" sz="1800" baseline="0" dirty="0" smtClean="0"/>
                        <a:t>αντί για 6 </a:t>
                      </a:r>
                      <a:r>
                        <a:rPr lang="en-US" sz="1800" baseline="0" dirty="0" smtClean="0"/>
                        <a:t>ECTS</a:t>
                      </a:r>
                      <a:r>
                        <a:rPr lang="el-GR" sz="1800" baseline="0" dirty="0" smtClean="0"/>
                        <a:t> + </a:t>
                      </a:r>
                      <a:r>
                        <a:rPr lang="en-US" sz="1800" baseline="0" dirty="0" smtClean="0"/>
                        <a:t/>
                      </a:r>
                      <a:br>
                        <a:rPr lang="en-US" sz="1800" baseline="0" dirty="0" smtClean="0"/>
                      </a:br>
                      <a:r>
                        <a:rPr lang="el-GR" sz="1800" baseline="0" dirty="0" smtClean="0"/>
                        <a:t>Νέο Εργαστήριο </a:t>
                      </a:r>
                      <a:r>
                        <a:rPr lang="en-US" sz="1800" baseline="0" dirty="0" smtClean="0"/>
                        <a:t>C++, JAVA)</a:t>
                      </a:r>
                      <a:endParaRPr lang="el-GR" sz="1800" b="1" dirty="0" smtClean="0">
                        <a:solidFill>
                          <a:srgbClr val="002060"/>
                        </a:solidFill>
                      </a:endParaRPr>
                    </a:p>
                  </a:txBody>
                  <a:tcPr marT="45722" marB="45722"/>
                </a:tc>
                <a:tc>
                  <a:txBody>
                    <a:bodyPr/>
                    <a:lstStyle/>
                    <a:p>
                      <a:pPr algn="ctr"/>
                      <a:r>
                        <a:rPr lang="el-GR" sz="1800" dirty="0" smtClean="0"/>
                        <a:t>3</a:t>
                      </a:r>
                      <a:endParaRPr lang="el-GR" sz="1800" dirty="0"/>
                    </a:p>
                  </a:txBody>
                  <a:tcPr marT="45722" marB="45722"/>
                </a:tc>
                <a:tc>
                  <a:txBody>
                    <a:bodyPr/>
                    <a:lstStyle/>
                    <a:p>
                      <a:pPr algn="ctr"/>
                      <a:r>
                        <a:rPr lang="el-GR" sz="1800" dirty="0" smtClean="0"/>
                        <a:t>1</a:t>
                      </a:r>
                      <a:endParaRPr lang="el-GR" sz="1800" dirty="0"/>
                    </a:p>
                  </a:txBody>
                  <a:tcPr marT="45722" marB="45722"/>
                </a:tc>
                <a:tc>
                  <a:txBody>
                    <a:bodyPr/>
                    <a:lstStyle/>
                    <a:p>
                      <a:pPr algn="ctr"/>
                      <a:r>
                        <a:rPr lang="en-US" sz="1800" dirty="0" smtClean="0"/>
                        <a:t>2</a:t>
                      </a:r>
                      <a:endParaRPr lang="el-GR" sz="1800" dirty="0"/>
                    </a:p>
                  </a:txBody>
                  <a:tcPr marT="45722" marB="45722"/>
                </a:tc>
                <a:tc>
                  <a:txBody>
                    <a:bodyPr/>
                    <a:lstStyle/>
                    <a:p>
                      <a:pPr algn="ctr"/>
                      <a:r>
                        <a:rPr lang="en-US" sz="1800" dirty="0" smtClean="0"/>
                        <a:t>8</a:t>
                      </a:r>
                      <a:endParaRPr lang="el-GR" sz="1800" dirty="0"/>
                    </a:p>
                  </a:txBody>
                  <a:tcPr marT="45722" marB="45722"/>
                </a:tc>
                <a:tc>
                  <a:txBody>
                    <a:bodyPr/>
                    <a:lstStyle/>
                    <a:p>
                      <a:pPr algn="ctr"/>
                      <a:r>
                        <a:rPr lang="en-US" sz="1800" dirty="0" smtClean="0"/>
                        <a:t>K04</a:t>
                      </a:r>
                      <a:endParaRPr lang="el-GR" sz="1800" dirty="0">
                        <a:solidFill>
                          <a:schemeClr val="tx1">
                            <a:lumMod val="50000"/>
                            <a:lumOff val="50000"/>
                          </a:schemeClr>
                        </a:solidFill>
                      </a:endParaRPr>
                    </a:p>
                  </a:txBody>
                  <a:tcPr marT="45722" marB="45722"/>
                </a:tc>
              </a:tr>
              <a:tr h="432000">
                <a:tc>
                  <a:txBody>
                    <a:bodyPr/>
                    <a:lstStyle/>
                    <a:p>
                      <a:r>
                        <a:rPr lang="el-GR" sz="1800" dirty="0" smtClean="0"/>
                        <a:t>Κ11</a:t>
                      </a:r>
                      <a:endParaRPr lang="el-GR" sz="1800" dirty="0">
                        <a:solidFill>
                          <a:schemeClr val="tx1"/>
                        </a:solidFill>
                      </a:endParaRPr>
                    </a:p>
                  </a:txBody>
                  <a:tcPr marT="45722" marB="45722"/>
                </a:tc>
                <a:tc>
                  <a:txBody>
                    <a:bodyPr/>
                    <a:lstStyle/>
                    <a:p>
                      <a:r>
                        <a:rPr lang="el-GR" sz="1800" b="1" dirty="0" smtClean="0"/>
                        <a:t>Σήματα</a:t>
                      </a:r>
                      <a:r>
                        <a:rPr lang="en-US" sz="1800" b="1" dirty="0" smtClean="0"/>
                        <a:t> </a:t>
                      </a:r>
                      <a:r>
                        <a:rPr lang="el-GR" sz="1800" b="1" dirty="0" smtClean="0"/>
                        <a:t>και Συστήματα</a:t>
                      </a:r>
                    </a:p>
                    <a:p>
                      <a:r>
                        <a:rPr lang="el-GR" sz="1800" b="0" dirty="0" smtClean="0">
                          <a:solidFill>
                            <a:srgbClr val="0066FF"/>
                          </a:solidFill>
                        </a:rPr>
                        <a:t>(+ Κυκλώματα)</a:t>
                      </a:r>
                      <a:endParaRPr lang="el-GR" sz="1800" b="0" dirty="0">
                        <a:solidFill>
                          <a:srgbClr val="0066FF"/>
                        </a:solidFill>
                      </a:endParaRPr>
                    </a:p>
                  </a:txBody>
                  <a:tcPr marT="45722" marB="45722"/>
                </a:tc>
                <a:tc>
                  <a:txBody>
                    <a:bodyPr/>
                    <a:lstStyle/>
                    <a:p>
                      <a:pPr algn="ctr"/>
                      <a:r>
                        <a:rPr lang="en-US" sz="1800" dirty="0" smtClean="0"/>
                        <a:t>3</a:t>
                      </a:r>
                      <a:endParaRPr lang="el-GR" sz="1800" dirty="0"/>
                    </a:p>
                  </a:txBody>
                  <a:tcPr marT="45722" marB="45722"/>
                </a:tc>
                <a:tc>
                  <a:txBody>
                    <a:bodyPr/>
                    <a:lstStyle/>
                    <a:p>
                      <a:pPr algn="ctr"/>
                      <a:r>
                        <a:rPr lang="en-US" sz="1800" dirty="0" smtClean="0"/>
                        <a:t>1</a:t>
                      </a:r>
                      <a:endParaRPr lang="el-GR" sz="1800" dirty="0"/>
                    </a:p>
                  </a:txBody>
                  <a:tcPr marT="45722" marB="45722"/>
                </a:tc>
                <a:tc>
                  <a:txBody>
                    <a:bodyPr/>
                    <a:lstStyle/>
                    <a:p>
                      <a:pPr algn="ctr"/>
                      <a:endParaRPr lang="el-GR" sz="1800" dirty="0"/>
                    </a:p>
                  </a:txBody>
                  <a:tcPr marT="45722" marB="45722"/>
                </a:tc>
                <a:tc>
                  <a:txBody>
                    <a:bodyPr/>
                    <a:lstStyle/>
                    <a:p>
                      <a:pPr algn="ctr"/>
                      <a:r>
                        <a:rPr lang="en-US" sz="1800" dirty="0" smtClean="0"/>
                        <a:t>6</a:t>
                      </a:r>
                      <a:endParaRPr lang="el-GR" sz="1800" dirty="0"/>
                    </a:p>
                  </a:txBody>
                  <a:tcPr marT="45722" marB="4572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dirty="0" smtClean="0"/>
                        <a:t>Κ01</a:t>
                      </a:r>
                      <a:endParaRPr lang="el-GR" sz="1800" dirty="0" smtClean="0">
                        <a:solidFill>
                          <a:schemeClr val="tx1">
                            <a:lumMod val="50000"/>
                            <a:lumOff val="50000"/>
                          </a:schemeClr>
                        </a:solidFill>
                      </a:endParaRPr>
                    </a:p>
                  </a:txBody>
                  <a:tcPr marT="45722" marB="45722"/>
                </a:tc>
              </a:tr>
              <a:tr h="432000">
                <a:tc>
                  <a:txBody>
                    <a:bodyPr/>
                    <a:lstStyle/>
                    <a:p>
                      <a:r>
                        <a:rPr lang="el-GR" sz="1800" dirty="0" smtClean="0">
                          <a:solidFill>
                            <a:srgbClr val="0066FF"/>
                          </a:solidFill>
                        </a:rPr>
                        <a:t>Κ1</a:t>
                      </a:r>
                      <a:r>
                        <a:rPr lang="en-US" sz="1800" dirty="0" smtClean="0">
                          <a:solidFill>
                            <a:srgbClr val="0066FF"/>
                          </a:solidFill>
                        </a:rPr>
                        <a:t>1</a:t>
                      </a:r>
                      <a:r>
                        <a:rPr lang="el-GR" sz="1800" dirty="0" smtClean="0">
                          <a:solidFill>
                            <a:srgbClr val="0066FF"/>
                          </a:solidFill>
                        </a:rPr>
                        <a:t>ε</a:t>
                      </a:r>
                      <a:endParaRPr lang="el-GR" sz="1800" dirty="0">
                        <a:solidFill>
                          <a:srgbClr val="0066FF"/>
                        </a:solidFill>
                      </a:endParaRPr>
                    </a:p>
                  </a:txBody>
                  <a:tcPr marT="45722" marB="45722"/>
                </a:tc>
                <a:tc>
                  <a:txBody>
                    <a:bodyPr/>
                    <a:lstStyle/>
                    <a:p>
                      <a:r>
                        <a:rPr lang="el-GR" sz="1800" b="1" dirty="0" smtClean="0">
                          <a:solidFill>
                            <a:srgbClr val="0066FF"/>
                          </a:solidFill>
                        </a:rPr>
                        <a:t>Εργαστήριο </a:t>
                      </a:r>
                      <a:r>
                        <a:rPr lang="el-GR" sz="1800" b="1" baseline="0" dirty="0" smtClean="0">
                          <a:solidFill>
                            <a:srgbClr val="0066FF"/>
                          </a:solidFill>
                        </a:rPr>
                        <a:t>Κυκλωμάτων και Συστημάτων</a:t>
                      </a:r>
                    </a:p>
                    <a:p>
                      <a:r>
                        <a:rPr lang="el-GR" sz="1800" b="0" baseline="0" dirty="0" smtClean="0">
                          <a:solidFill>
                            <a:srgbClr val="0066FF"/>
                          </a:solidFill>
                        </a:rPr>
                        <a:t>(Νέο προαιρετικό εργαστήριο)</a:t>
                      </a:r>
                      <a:endParaRPr lang="el-GR" sz="1800" b="0" dirty="0">
                        <a:solidFill>
                          <a:srgbClr val="0066FF"/>
                        </a:solidFill>
                      </a:endParaRPr>
                    </a:p>
                  </a:txBody>
                  <a:tcPr marT="45722" marB="45722"/>
                </a:tc>
                <a:tc>
                  <a:txBody>
                    <a:bodyPr/>
                    <a:lstStyle/>
                    <a:p>
                      <a:pPr algn="ctr"/>
                      <a:endParaRPr lang="el-GR" sz="1800" dirty="0"/>
                    </a:p>
                  </a:txBody>
                  <a:tcPr marT="45722" marB="45722"/>
                </a:tc>
                <a:tc>
                  <a:txBody>
                    <a:bodyPr/>
                    <a:lstStyle/>
                    <a:p>
                      <a:pPr algn="ctr"/>
                      <a:endParaRPr lang="el-GR" sz="1800" dirty="0"/>
                    </a:p>
                  </a:txBody>
                  <a:tcPr marT="45722" marB="45722"/>
                </a:tc>
                <a:tc>
                  <a:txBody>
                    <a:bodyPr/>
                    <a:lstStyle/>
                    <a:p>
                      <a:pPr algn="ctr"/>
                      <a:r>
                        <a:rPr lang="el-GR" sz="1800" dirty="0" smtClean="0"/>
                        <a:t>2</a:t>
                      </a:r>
                      <a:endParaRPr lang="el-GR" sz="1800" dirty="0"/>
                    </a:p>
                  </a:txBody>
                  <a:tcPr marT="45722" marB="45722"/>
                </a:tc>
                <a:tc>
                  <a:txBody>
                    <a:bodyPr/>
                    <a:lstStyle/>
                    <a:p>
                      <a:pPr algn="ctr"/>
                      <a:r>
                        <a:rPr lang="el-GR" sz="1800" dirty="0" smtClean="0"/>
                        <a:t>2</a:t>
                      </a:r>
                      <a:endParaRPr lang="el-GR" sz="1800" dirty="0"/>
                    </a:p>
                  </a:txBody>
                  <a:tcPr marT="45722" marB="45722"/>
                </a:tc>
                <a:tc>
                  <a:txBody>
                    <a:bodyPr/>
                    <a:lstStyle/>
                    <a:p>
                      <a:pPr algn="ctr"/>
                      <a:r>
                        <a:rPr lang="el-GR" sz="1800" dirty="0" smtClean="0"/>
                        <a:t>Κ02</a:t>
                      </a:r>
                      <a:endParaRPr lang="el-GR" sz="1800" dirty="0">
                        <a:solidFill>
                          <a:schemeClr val="tx1">
                            <a:lumMod val="50000"/>
                            <a:lumOff val="50000"/>
                          </a:schemeClr>
                        </a:solidFill>
                      </a:endParaRPr>
                    </a:p>
                  </a:txBody>
                  <a:tcPr marT="45722" marB="45722"/>
                </a:tc>
              </a:tr>
              <a:tr h="432000">
                <a:tc>
                  <a:txBody>
                    <a:bodyPr/>
                    <a:lstStyle/>
                    <a:p>
                      <a:r>
                        <a:rPr lang="el-GR" sz="1800" strike="sngStrike" baseline="0" dirty="0" smtClean="0">
                          <a:solidFill>
                            <a:schemeClr val="tx1"/>
                          </a:solidFill>
                        </a:rPr>
                        <a:t>ΓΠ2</a:t>
                      </a:r>
                      <a:endParaRPr lang="el-GR" sz="1800" strike="sngStrike" baseline="0" dirty="0">
                        <a:solidFill>
                          <a:schemeClr val="tx1"/>
                        </a:solidFill>
                      </a:endParaRPr>
                    </a:p>
                  </a:txBody>
                  <a:tcPr marT="45722" marB="45722"/>
                </a:tc>
                <a:tc>
                  <a:txBody>
                    <a:bodyPr/>
                    <a:lstStyle/>
                    <a:p>
                      <a:r>
                        <a:rPr lang="el-GR" sz="1800" b="1" dirty="0" smtClean="0">
                          <a:solidFill>
                            <a:srgbClr val="FF0000"/>
                          </a:solidFill>
                        </a:rPr>
                        <a:t>Σύγχρονη Ευρωπαϊκή Ιστορία</a:t>
                      </a:r>
                      <a:br>
                        <a:rPr lang="el-GR" sz="1800" b="1" dirty="0" smtClean="0">
                          <a:solidFill>
                            <a:srgbClr val="FF0000"/>
                          </a:solidFill>
                        </a:rPr>
                      </a:br>
                      <a:r>
                        <a:rPr lang="el-GR" sz="1800" b="1" dirty="0" smtClean="0">
                          <a:solidFill>
                            <a:srgbClr val="FF0000"/>
                          </a:solidFill>
                        </a:rPr>
                        <a:t>(Καταργείται)</a:t>
                      </a:r>
                      <a:endParaRPr lang="el-GR" sz="1800" b="0" dirty="0">
                        <a:solidFill>
                          <a:srgbClr val="FF0000"/>
                        </a:solidFill>
                      </a:endParaRPr>
                    </a:p>
                  </a:txBody>
                  <a:tcPr marT="45722" marB="45722"/>
                </a:tc>
                <a:tc>
                  <a:txBody>
                    <a:bodyPr/>
                    <a:lstStyle/>
                    <a:p>
                      <a:pPr algn="ctr"/>
                      <a:endParaRPr lang="el-GR" sz="1800" dirty="0"/>
                    </a:p>
                  </a:txBody>
                  <a:tcPr marT="45722" marB="45722"/>
                </a:tc>
                <a:tc>
                  <a:txBody>
                    <a:bodyPr/>
                    <a:lstStyle/>
                    <a:p>
                      <a:pPr algn="ctr"/>
                      <a:endParaRPr lang="el-GR" sz="1800" dirty="0"/>
                    </a:p>
                  </a:txBody>
                  <a:tcPr marT="45722" marB="45722"/>
                </a:tc>
                <a:tc>
                  <a:txBody>
                    <a:bodyPr/>
                    <a:lstStyle/>
                    <a:p>
                      <a:pPr algn="ctr"/>
                      <a:endParaRPr lang="el-GR" sz="1800" dirty="0"/>
                    </a:p>
                  </a:txBody>
                  <a:tcPr marT="45722" marB="45722"/>
                </a:tc>
                <a:tc>
                  <a:txBody>
                    <a:bodyPr/>
                    <a:lstStyle/>
                    <a:p>
                      <a:pPr algn="ctr"/>
                      <a:endParaRPr lang="el-GR" sz="1800" dirty="0"/>
                    </a:p>
                  </a:txBody>
                  <a:tcPr marT="45722" marB="45722"/>
                </a:tc>
                <a:tc>
                  <a:txBody>
                    <a:bodyPr/>
                    <a:lstStyle/>
                    <a:p>
                      <a:pPr algn="ctr"/>
                      <a:endParaRPr lang="el-GR" sz="1800" dirty="0">
                        <a:solidFill>
                          <a:schemeClr val="tx1">
                            <a:lumMod val="50000"/>
                            <a:lumOff val="50000"/>
                          </a:schemeClr>
                        </a:solidFill>
                      </a:endParaRPr>
                    </a:p>
                  </a:txBody>
                  <a:tcPr marT="45722" marB="45722"/>
                </a:tc>
              </a:tr>
              <a:tr h="432000">
                <a:tc>
                  <a:txBody>
                    <a:bodyPr/>
                    <a:lstStyle/>
                    <a:p>
                      <a:endParaRPr lang="el-GR" sz="1800" dirty="0"/>
                    </a:p>
                  </a:txBody>
                  <a:tcPr marT="45722" marB="45722"/>
                </a:tc>
                <a:tc>
                  <a:txBody>
                    <a:bodyPr/>
                    <a:lstStyle/>
                    <a:p>
                      <a:endParaRPr lang="el-GR" sz="1800" dirty="0"/>
                    </a:p>
                  </a:txBody>
                  <a:tcPr marT="45722" marB="45722"/>
                </a:tc>
                <a:tc>
                  <a:txBody>
                    <a:bodyPr/>
                    <a:lstStyle/>
                    <a:p>
                      <a:pPr algn="ctr"/>
                      <a:r>
                        <a:rPr lang="el-GR" sz="1800" dirty="0" smtClean="0"/>
                        <a:t>13</a:t>
                      </a:r>
                      <a:endParaRPr lang="el-GR" sz="1800" dirty="0"/>
                    </a:p>
                  </a:txBody>
                  <a:tcPr marT="45722" marB="45722"/>
                </a:tc>
                <a:tc>
                  <a:txBody>
                    <a:bodyPr/>
                    <a:lstStyle/>
                    <a:p>
                      <a:pPr algn="ctr"/>
                      <a:r>
                        <a:rPr lang="el-GR" sz="1800" dirty="0" smtClean="0"/>
                        <a:t>5</a:t>
                      </a:r>
                      <a:endParaRPr lang="el-GR" sz="1800" dirty="0"/>
                    </a:p>
                  </a:txBody>
                  <a:tcPr marT="45722" marB="45722"/>
                </a:tc>
                <a:tc>
                  <a:txBody>
                    <a:bodyPr/>
                    <a:lstStyle/>
                    <a:p>
                      <a:pPr algn="ctr"/>
                      <a:r>
                        <a:rPr lang="en-US" sz="1800" dirty="0" smtClean="0"/>
                        <a:t>4</a:t>
                      </a:r>
                      <a:endParaRPr lang="el-GR" sz="1800" dirty="0"/>
                    </a:p>
                  </a:txBody>
                  <a:tcPr marT="45722" marB="45722"/>
                </a:tc>
                <a:tc>
                  <a:txBody>
                    <a:bodyPr/>
                    <a:lstStyle/>
                    <a:p>
                      <a:pPr algn="ctr"/>
                      <a:r>
                        <a:rPr lang="el-GR" sz="1800" dirty="0" smtClean="0"/>
                        <a:t>30</a:t>
                      </a:r>
                      <a:endParaRPr lang="el-GR" sz="1800" dirty="0"/>
                    </a:p>
                  </a:txBody>
                  <a:tcPr marT="45722" marB="45722"/>
                </a:tc>
                <a:tc>
                  <a:txBody>
                    <a:bodyPr/>
                    <a:lstStyle/>
                    <a:p>
                      <a:pPr algn="ctr"/>
                      <a:endParaRPr lang="el-GR" sz="1800" dirty="0"/>
                    </a:p>
                  </a:txBody>
                  <a:tcPr marT="45722" marB="45722"/>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52400" y="762001"/>
            <a:ext cx="8686800" cy="798512"/>
          </a:xfrm>
          <a:prstGeom prst="rect">
            <a:avLst/>
          </a:prstGeom>
          <a:noFill/>
          <a:ln w="9525">
            <a:noFill/>
            <a:miter lim="800000"/>
            <a:headEnd/>
            <a:tailEnd/>
          </a:ln>
        </p:spPr>
        <p:txBody>
          <a:bodyPr anchor="ctr"/>
          <a:lstStyle/>
          <a:p>
            <a:pPr algn="ctr"/>
            <a:r>
              <a:rPr lang="el-GR" sz="2400" b="1" dirty="0" smtClean="0">
                <a:solidFill>
                  <a:srgbClr val="00B050"/>
                </a:solidFill>
              </a:rPr>
              <a:t>Υποχρεωτικά </a:t>
            </a:r>
            <a:r>
              <a:rPr lang="el-GR" sz="2400" b="1" dirty="0">
                <a:solidFill>
                  <a:srgbClr val="00B050"/>
                </a:solidFill>
              </a:rPr>
              <a:t>Μαθήματα </a:t>
            </a:r>
            <a:r>
              <a:rPr lang="el-GR" sz="2400" b="1" dirty="0" smtClean="0">
                <a:solidFill>
                  <a:srgbClr val="00B050"/>
                </a:solidFill>
              </a:rPr>
              <a:t>4</a:t>
            </a:r>
            <a:r>
              <a:rPr lang="el-GR" sz="2400" b="1" baseline="30000" dirty="0" smtClean="0">
                <a:solidFill>
                  <a:srgbClr val="00B050"/>
                </a:solidFill>
              </a:rPr>
              <a:t>ου</a:t>
            </a:r>
            <a:r>
              <a:rPr lang="el-GR" sz="2400" b="1" dirty="0" smtClean="0">
                <a:solidFill>
                  <a:srgbClr val="00B050"/>
                </a:solidFill>
              </a:rPr>
              <a:t> </a:t>
            </a:r>
            <a:r>
              <a:rPr lang="el-GR" sz="2400" b="1" dirty="0">
                <a:solidFill>
                  <a:srgbClr val="00B050"/>
                </a:solidFill>
              </a:rPr>
              <a:t>Εξαμήνου </a:t>
            </a:r>
            <a:br>
              <a:rPr lang="el-GR" sz="2400" b="1" dirty="0">
                <a:solidFill>
                  <a:srgbClr val="00B050"/>
                </a:solidFill>
              </a:rPr>
            </a:br>
            <a:r>
              <a:rPr lang="el-GR" sz="2400" b="1" dirty="0">
                <a:solidFill>
                  <a:srgbClr val="00B050"/>
                </a:solidFill>
              </a:rPr>
              <a:t>(</a:t>
            </a:r>
            <a:r>
              <a:rPr lang="el-GR" sz="2400" b="1" dirty="0" smtClean="0">
                <a:solidFill>
                  <a:srgbClr val="00B050"/>
                </a:solidFill>
              </a:rPr>
              <a:t>21 αντί 28 διδακτικές </a:t>
            </a:r>
            <a:r>
              <a:rPr lang="el-GR" sz="2400" b="1" dirty="0">
                <a:solidFill>
                  <a:srgbClr val="00B050"/>
                </a:solidFill>
              </a:rPr>
              <a:t>ώρες)</a:t>
            </a:r>
          </a:p>
        </p:txBody>
      </p:sp>
      <p:sp>
        <p:nvSpPr>
          <p:cNvPr id="3" name="Title 1"/>
          <p:cNvSpPr txBox="1">
            <a:spLocks/>
          </p:cNvSpPr>
          <p:nvPr/>
        </p:nvSpPr>
        <p:spPr>
          <a:xfrm>
            <a:off x="457200" y="76200"/>
            <a:ext cx="8229600" cy="6858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r>
              <a:rPr lang="el-G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Βασικός Κύκλος Σπουδών του Νέου ΠΠΣ</a:t>
            </a:r>
            <a:endParaRPr kumimoji="0" lang="el-GR"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graphicFrame>
        <p:nvGraphicFramePr>
          <p:cNvPr id="5" name="Table 4"/>
          <p:cNvGraphicFramePr>
            <a:graphicFrameLocks noGrp="1"/>
          </p:cNvGraphicFramePr>
          <p:nvPr/>
        </p:nvGraphicFramePr>
        <p:xfrm>
          <a:off x="152400" y="1580168"/>
          <a:ext cx="8915400" cy="5272828"/>
        </p:xfrm>
        <a:graphic>
          <a:graphicData uri="http://schemas.openxmlformats.org/drawingml/2006/table">
            <a:tbl>
              <a:tblPr firstRow="1" bandRow="1">
                <a:tableStyleId>{C4B1156A-380E-4F78-BDF5-A606A8083BF9}</a:tableStyleId>
              </a:tblPr>
              <a:tblGrid>
                <a:gridCol w="838204"/>
                <a:gridCol w="4800597"/>
                <a:gridCol w="457200"/>
                <a:gridCol w="457200"/>
                <a:gridCol w="457200"/>
                <a:gridCol w="838200"/>
                <a:gridCol w="1066799"/>
              </a:tblGrid>
              <a:tr h="324000">
                <a:tc>
                  <a:txBody>
                    <a:bodyPr/>
                    <a:lstStyle/>
                    <a:p>
                      <a:r>
                        <a:rPr lang="el-GR" sz="1800" dirty="0" smtClean="0"/>
                        <a:t>Κωδ.</a:t>
                      </a:r>
                      <a:endParaRPr lang="el-GR" sz="1800" dirty="0"/>
                    </a:p>
                  </a:txBody>
                  <a:tcPr marT="45707" marB="45707"/>
                </a:tc>
                <a:tc>
                  <a:txBody>
                    <a:bodyPr/>
                    <a:lstStyle/>
                    <a:p>
                      <a:r>
                        <a:rPr lang="el-GR" sz="1800" dirty="0" smtClean="0"/>
                        <a:t>Μάθημα</a:t>
                      </a:r>
                      <a:endParaRPr lang="el-GR" sz="1800" dirty="0"/>
                    </a:p>
                  </a:txBody>
                  <a:tcPr marT="45707" marB="45707"/>
                </a:tc>
                <a:tc>
                  <a:txBody>
                    <a:bodyPr/>
                    <a:lstStyle/>
                    <a:p>
                      <a:pPr algn="ctr"/>
                      <a:r>
                        <a:rPr lang="el-GR" sz="1800" dirty="0" smtClean="0"/>
                        <a:t>Θ</a:t>
                      </a:r>
                      <a:endParaRPr lang="el-GR" sz="1800" dirty="0"/>
                    </a:p>
                  </a:txBody>
                  <a:tcPr marT="45707" marB="45707"/>
                </a:tc>
                <a:tc>
                  <a:txBody>
                    <a:bodyPr/>
                    <a:lstStyle/>
                    <a:p>
                      <a:pPr algn="ctr"/>
                      <a:r>
                        <a:rPr lang="el-GR" sz="1800" dirty="0" smtClean="0"/>
                        <a:t>Φ</a:t>
                      </a:r>
                      <a:endParaRPr lang="el-GR" sz="1800" dirty="0"/>
                    </a:p>
                  </a:txBody>
                  <a:tcPr marT="45707" marB="45707"/>
                </a:tc>
                <a:tc>
                  <a:txBody>
                    <a:bodyPr/>
                    <a:lstStyle/>
                    <a:p>
                      <a:pPr algn="ctr"/>
                      <a:r>
                        <a:rPr lang="el-GR" sz="1800" dirty="0" smtClean="0"/>
                        <a:t>Ε</a:t>
                      </a:r>
                      <a:endParaRPr lang="el-GR" sz="1800" dirty="0"/>
                    </a:p>
                  </a:txBody>
                  <a:tcPr marT="45707" marB="45707"/>
                </a:tc>
                <a:tc>
                  <a:txBody>
                    <a:bodyPr/>
                    <a:lstStyle/>
                    <a:p>
                      <a:pPr algn="ctr"/>
                      <a:r>
                        <a:rPr lang="en-US" sz="1800" dirty="0" smtClean="0"/>
                        <a:t>ECTS</a:t>
                      </a:r>
                      <a:endParaRPr lang="el-GR" sz="1800" dirty="0"/>
                    </a:p>
                  </a:txBody>
                  <a:tcPr marT="45707" marB="45707"/>
                </a:tc>
                <a:tc>
                  <a:txBody>
                    <a:bodyPr/>
                    <a:lstStyle/>
                    <a:p>
                      <a:r>
                        <a:rPr lang="el-GR" sz="1100" dirty="0" smtClean="0"/>
                        <a:t>Συνιστώμενα </a:t>
                      </a:r>
                      <a:r>
                        <a:rPr lang="el-GR" sz="1100" dirty="0" err="1" smtClean="0"/>
                        <a:t>Προαπ</a:t>
                      </a:r>
                      <a:r>
                        <a:rPr lang="el-GR" sz="1100" dirty="0" smtClean="0"/>
                        <a:t>/</a:t>
                      </a:r>
                      <a:r>
                        <a:rPr lang="el-GR" sz="1100" dirty="0" err="1" smtClean="0"/>
                        <a:t>μενα</a:t>
                      </a:r>
                      <a:endParaRPr lang="el-GR" sz="1100" dirty="0"/>
                    </a:p>
                  </a:txBody>
                  <a:tcPr marT="45707" marB="45707"/>
                </a:tc>
              </a:tr>
              <a:tr h="324000">
                <a:tc>
                  <a:txBody>
                    <a:bodyPr/>
                    <a:lstStyle/>
                    <a:p>
                      <a:r>
                        <a:rPr lang="el-GR" sz="1800" dirty="0" smtClean="0"/>
                        <a:t>Κ1</a:t>
                      </a:r>
                      <a:r>
                        <a:rPr lang="en-US" sz="1800" dirty="0" smtClean="0"/>
                        <a:t>7</a:t>
                      </a:r>
                      <a:endParaRPr lang="el-GR" sz="1800" dirty="0"/>
                    </a:p>
                  </a:txBody>
                  <a:tcPr marT="45707" marB="45707"/>
                </a:tc>
                <a:tc>
                  <a:txBody>
                    <a:bodyPr/>
                    <a:lstStyle/>
                    <a:p>
                      <a:r>
                        <a:rPr lang="el-GR" sz="1800" b="1" dirty="0" smtClean="0"/>
                        <a:t>Αλγόριθμοι και Πολυπλοκότητα</a:t>
                      </a:r>
                    </a:p>
                    <a:p>
                      <a:r>
                        <a:rPr lang="el-GR" sz="1800" b="0" dirty="0" smtClean="0"/>
                        <a:t>(</a:t>
                      </a:r>
                      <a:r>
                        <a:rPr lang="el-GR" sz="1800" dirty="0" smtClean="0"/>
                        <a:t>8</a:t>
                      </a:r>
                      <a:r>
                        <a:rPr lang="el-GR" sz="1800" baseline="0" dirty="0" smtClean="0"/>
                        <a:t> </a:t>
                      </a:r>
                      <a:r>
                        <a:rPr lang="en-US" sz="1800" baseline="0" dirty="0" smtClean="0"/>
                        <a:t>ECTS </a:t>
                      </a:r>
                      <a:r>
                        <a:rPr lang="el-GR" sz="1800" baseline="0" dirty="0" smtClean="0"/>
                        <a:t>αντί για 6 </a:t>
                      </a:r>
                      <a:r>
                        <a:rPr lang="en-US" sz="1800" baseline="0" dirty="0" smtClean="0"/>
                        <a:t>ECTS)</a:t>
                      </a:r>
                      <a:endParaRPr lang="el-GR" sz="1800" b="1" dirty="0"/>
                    </a:p>
                  </a:txBody>
                  <a:tcPr marT="45707" marB="45707"/>
                </a:tc>
                <a:tc>
                  <a:txBody>
                    <a:bodyPr/>
                    <a:lstStyle/>
                    <a:p>
                      <a:pPr algn="ctr"/>
                      <a:r>
                        <a:rPr lang="en-US" sz="1800" dirty="0" smtClean="0"/>
                        <a:t>4</a:t>
                      </a:r>
                      <a:endParaRPr lang="el-GR" sz="1800" dirty="0"/>
                    </a:p>
                  </a:txBody>
                  <a:tcPr marT="45707" marB="45707"/>
                </a:tc>
                <a:tc>
                  <a:txBody>
                    <a:bodyPr/>
                    <a:lstStyle/>
                    <a:p>
                      <a:pPr algn="ctr"/>
                      <a:r>
                        <a:rPr lang="en-US" sz="1800" dirty="0" smtClean="0"/>
                        <a:t>2</a:t>
                      </a:r>
                      <a:endParaRPr lang="el-GR" sz="1800" dirty="0"/>
                    </a:p>
                  </a:txBody>
                  <a:tcPr marT="45707" marB="45707"/>
                </a:tc>
                <a:tc>
                  <a:txBody>
                    <a:bodyPr/>
                    <a:lstStyle/>
                    <a:p>
                      <a:pPr algn="ctr"/>
                      <a:endParaRPr lang="el-GR" sz="1800" dirty="0"/>
                    </a:p>
                  </a:txBody>
                  <a:tcPr marT="45707" marB="45707"/>
                </a:tc>
                <a:tc>
                  <a:txBody>
                    <a:bodyPr/>
                    <a:lstStyle/>
                    <a:p>
                      <a:pPr algn="ctr"/>
                      <a:r>
                        <a:rPr lang="en-US" sz="1800" dirty="0" smtClean="0"/>
                        <a:t>8</a:t>
                      </a:r>
                      <a:endParaRPr lang="el-GR" sz="1800" dirty="0"/>
                    </a:p>
                  </a:txBody>
                  <a:tcPr marT="45707" marB="45707"/>
                </a:tc>
                <a:tc>
                  <a:txBody>
                    <a:bodyPr/>
                    <a:lstStyle/>
                    <a:p>
                      <a:pPr algn="ctr"/>
                      <a:r>
                        <a:rPr lang="en-US" sz="1800" dirty="0" smtClean="0"/>
                        <a:t>K09</a:t>
                      </a:r>
                      <a:endParaRPr lang="el-GR" sz="1800" dirty="0">
                        <a:solidFill>
                          <a:schemeClr val="tx1">
                            <a:lumMod val="50000"/>
                            <a:lumOff val="50000"/>
                          </a:schemeClr>
                        </a:solidFill>
                      </a:endParaRPr>
                    </a:p>
                  </a:txBody>
                  <a:tcPr marT="45707" marB="45707"/>
                </a:tc>
              </a:tr>
              <a:tr h="324000">
                <a:tc>
                  <a:txBody>
                    <a:bodyPr/>
                    <a:lstStyle/>
                    <a:p>
                      <a:r>
                        <a:rPr lang="el-GR" sz="1800" dirty="0" smtClean="0">
                          <a:solidFill>
                            <a:srgbClr val="0066FF"/>
                          </a:solidFill>
                        </a:rPr>
                        <a:t>Κ29</a:t>
                      </a:r>
                      <a:endParaRPr lang="el-GR" sz="1800" dirty="0">
                        <a:solidFill>
                          <a:srgbClr val="0066FF"/>
                        </a:solidFill>
                      </a:endParaRPr>
                    </a:p>
                  </a:txBody>
                  <a:tcPr marT="45707" marB="4570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smtClean="0">
                          <a:solidFill>
                            <a:srgbClr val="0066FF"/>
                          </a:solidFill>
                        </a:rPr>
                        <a:t>Σχεδίαση και Χρήση Βάσεων</a:t>
                      </a:r>
                      <a:r>
                        <a:rPr lang="el-GR" sz="1800" b="1" baseline="0" dirty="0" smtClean="0">
                          <a:solidFill>
                            <a:srgbClr val="0066FF"/>
                          </a:solidFill>
                        </a:rPr>
                        <a:t> Δεδομένων</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b="0" dirty="0" smtClean="0">
                          <a:solidFill>
                            <a:srgbClr val="FF0000"/>
                          </a:solidFill>
                        </a:rPr>
                        <a:t>(Αντί της Υλοποίησης Συστημάτων ΒΔ)</a:t>
                      </a:r>
                    </a:p>
                  </a:txBody>
                  <a:tcPr marT="45707" marB="45707"/>
                </a:tc>
                <a:tc>
                  <a:txBody>
                    <a:bodyPr/>
                    <a:lstStyle/>
                    <a:p>
                      <a:pPr algn="ctr"/>
                      <a:r>
                        <a:rPr lang="el-GR" sz="1800" dirty="0" smtClean="0"/>
                        <a:t>3</a:t>
                      </a:r>
                      <a:endParaRPr lang="el-GR" sz="1800" dirty="0"/>
                    </a:p>
                  </a:txBody>
                  <a:tcPr marT="45707" marB="45707"/>
                </a:tc>
                <a:tc>
                  <a:txBody>
                    <a:bodyPr/>
                    <a:lstStyle/>
                    <a:p>
                      <a:pPr algn="ctr"/>
                      <a:r>
                        <a:rPr lang="en-US" sz="1800" dirty="0" smtClean="0"/>
                        <a:t>1</a:t>
                      </a:r>
                      <a:endParaRPr lang="el-GR" sz="1800" dirty="0"/>
                    </a:p>
                  </a:txBody>
                  <a:tcPr marT="45707" marB="45707"/>
                </a:tc>
                <a:tc>
                  <a:txBody>
                    <a:bodyPr/>
                    <a:lstStyle/>
                    <a:p>
                      <a:pPr algn="ctr"/>
                      <a:r>
                        <a:rPr lang="en-US" sz="1800" dirty="0" smtClean="0"/>
                        <a:t>1</a:t>
                      </a:r>
                      <a:endParaRPr lang="el-GR" sz="1800" dirty="0"/>
                    </a:p>
                  </a:txBody>
                  <a:tcPr marT="45707" marB="45707"/>
                </a:tc>
                <a:tc>
                  <a:txBody>
                    <a:bodyPr/>
                    <a:lstStyle/>
                    <a:p>
                      <a:pPr algn="ctr"/>
                      <a:r>
                        <a:rPr lang="en-US" sz="1800" dirty="0" smtClean="0"/>
                        <a:t>7</a:t>
                      </a:r>
                      <a:endParaRPr lang="el-GR" sz="1800" dirty="0"/>
                    </a:p>
                  </a:txBody>
                  <a:tcPr marT="45707" marB="45707"/>
                </a:tc>
                <a:tc>
                  <a:txBody>
                    <a:bodyPr/>
                    <a:lstStyle/>
                    <a:p>
                      <a:pPr algn="ctr"/>
                      <a:r>
                        <a:rPr lang="en-US" sz="1800" dirty="0" smtClean="0"/>
                        <a:t>K08</a:t>
                      </a:r>
                      <a:endParaRPr lang="el-GR" sz="1800" dirty="0">
                        <a:solidFill>
                          <a:schemeClr val="tx1">
                            <a:lumMod val="50000"/>
                            <a:lumOff val="50000"/>
                          </a:schemeClr>
                        </a:solidFill>
                      </a:endParaRPr>
                    </a:p>
                  </a:txBody>
                  <a:tcPr marT="45707" marB="45707"/>
                </a:tc>
              </a:tr>
              <a:tr h="324000">
                <a:tc>
                  <a:txBody>
                    <a:bodyPr/>
                    <a:lstStyle/>
                    <a:p>
                      <a:r>
                        <a:rPr lang="en-US" sz="1800" dirty="0" smtClean="0"/>
                        <a:t>K</a:t>
                      </a:r>
                      <a:r>
                        <a:rPr lang="el-GR" sz="1800" dirty="0" smtClean="0"/>
                        <a:t>21</a:t>
                      </a:r>
                      <a:endParaRPr lang="el-GR" sz="1800" dirty="0"/>
                    </a:p>
                  </a:txBody>
                  <a:tcPr marT="45718" marB="45718"/>
                </a:tc>
                <a:tc>
                  <a:txBody>
                    <a:bodyPr/>
                    <a:lstStyle/>
                    <a:p>
                      <a:r>
                        <a:rPr lang="el-GR" sz="1800" b="1" dirty="0" smtClean="0"/>
                        <a:t>Συστήματα</a:t>
                      </a:r>
                      <a:r>
                        <a:rPr lang="el-GR" sz="1800" b="1" baseline="0" dirty="0" smtClean="0"/>
                        <a:t> Επικοινωνιών</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(5</a:t>
                      </a:r>
                      <a:r>
                        <a:rPr lang="el-GR" sz="1800" baseline="30000" dirty="0" smtClean="0"/>
                        <a:t>ο</a:t>
                      </a:r>
                      <a:r>
                        <a:rPr lang="el-GR" sz="1800" baseline="0" dirty="0" smtClean="0"/>
                        <a:t> </a:t>
                      </a:r>
                      <a:r>
                        <a:rPr lang="el-GR" sz="1800" baseline="0" dirty="0" smtClean="0">
                          <a:latin typeface="Times New Roman"/>
                          <a:cs typeface="Times New Roman"/>
                        </a:rPr>
                        <a:t>→</a:t>
                      </a:r>
                      <a:r>
                        <a:rPr lang="el-GR" sz="1800" baseline="0" dirty="0" smtClean="0"/>
                        <a:t> 4</a:t>
                      </a:r>
                      <a:r>
                        <a:rPr lang="el-GR" sz="1800" baseline="30000" dirty="0" smtClean="0"/>
                        <a:t>ο</a:t>
                      </a:r>
                      <a:r>
                        <a:rPr lang="el-GR" sz="1800" baseline="0" dirty="0" smtClean="0"/>
                        <a:t> εξάμηνο, </a:t>
                      </a:r>
                      <a:r>
                        <a:rPr lang="el-GR" sz="1800" dirty="0" smtClean="0"/>
                        <a:t>7</a:t>
                      </a:r>
                      <a:r>
                        <a:rPr lang="el-GR" sz="1800" baseline="0" dirty="0" smtClean="0"/>
                        <a:t> </a:t>
                      </a:r>
                      <a:r>
                        <a:rPr lang="en-US" sz="1800" baseline="0" dirty="0" smtClean="0"/>
                        <a:t>ECTS </a:t>
                      </a:r>
                      <a:r>
                        <a:rPr lang="el-GR" sz="1800" baseline="0" dirty="0" smtClean="0"/>
                        <a:t>αντί για 6 </a:t>
                      </a:r>
                      <a:r>
                        <a:rPr lang="en-US" sz="1800" baseline="0" dirty="0" smtClean="0"/>
                        <a:t>ECTS)</a:t>
                      </a:r>
                      <a:endParaRPr lang="el-GR" sz="1800" b="1" dirty="0" smtClean="0">
                        <a:solidFill>
                          <a:srgbClr val="002060"/>
                        </a:solidFill>
                      </a:endParaRPr>
                    </a:p>
                  </a:txBody>
                  <a:tcPr marT="45718" marB="45718"/>
                </a:tc>
                <a:tc>
                  <a:txBody>
                    <a:bodyPr/>
                    <a:lstStyle/>
                    <a:p>
                      <a:pPr algn="ctr"/>
                      <a:r>
                        <a:rPr lang="el-GR" sz="1800" dirty="0" smtClean="0"/>
                        <a:t>3</a:t>
                      </a:r>
                      <a:endParaRPr lang="el-GR" sz="1800" dirty="0"/>
                    </a:p>
                  </a:txBody>
                  <a:tcPr marT="45718" marB="45718"/>
                </a:tc>
                <a:tc>
                  <a:txBody>
                    <a:bodyPr/>
                    <a:lstStyle/>
                    <a:p>
                      <a:pPr algn="ctr"/>
                      <a:r>
                        <a:rPr lang="el-GR" sz="1800" dirty="0" smtClean="0"/>
                        <a:t>1</a:t>
                      </a:r>
                      <a:endParaRPr lang="el-GR" sz="1800" dirty="0"/>
                    </a:p>
                  </a:txBody>
                  <a:tcPr marT="45718" marB="45718"/>
                </a:tc>
                <a:tc>
                  <a:txBody>
                    <a:bodyPr/>
                    <a:lstStyle/>
                    <a:p>
                      <a:pPr algn="ctr"/>
                      <a:endParaRPr lang="el-GR" sz="1800" dirty="0"/>
                    </a:p>
                  </a:txBody>
                  <a:tcPr marT="45718" marB="45718"/>
                </a:tc>
                <a:tc>
                  <a:txBody>
                    <a:bodyPr/>
                    <a:lstStyle/>
                    <a:p>
                      <a:pPr algn="ctr"/>
                      <a:r>
                        <a:rPr lang="en-US" sz="1800" dirty="0" smtClean="0"/>
                        <a:t>7</a:t>
                      </a:r>
                      <a:endParaRPr lang="el-GR" sz="1800" dirty="0"/>
                    </a:p>
                  </a:txBody>
                  <a:tcPr marT="45718" marB="45718"/>
                </a:tc>
                <a:tc>
                  <a:txBody>
                    <a:bodyPr/>
                    <a:lstStyle/>
                    <a:p>
                      <a:pPr algn="ctr"/>
                      <a:r>
                        <a:rPr lang="en-US" sz="1800" dirty="0" smtClean="0"/>
                        <a:t>K</a:t>
                      </a:r>
                      <a:r>
                        <a:rPr lang="el-GR" sz="1800" dirty="0" smtClean="0"/>
                        <a:t>11</a:t>
                      </a:r>
                      <a:endParaRPr lang="el-GR" sz="1800" dirty="0">
                        <a:solidFill>
                          <a:schemeClr val="tx1">
                            <a:lumMod val="50000"/>
                            <a:lumOff val="50000"/>
                          </a:schemeClr>
                        </a:solidFill>
                      </a:endParaRPr>
                    </a:p>
                  </a:txBody>
                  <a:tcPr marT="45718" marB="45718"/>
                </a:tc>
              </a:tr>
              <a:tr h="324000">
                <a:tc>
                  <a:txBody>
                    <a:bodyPr/>
                    <a:lstStyle/>
                    <a:p>
                      <a:r>
                        <a:rPr lang="el-GR" sz="1800" dirty="0" smtClean="0"/>
                        <a:t>Κ16</a:t>
                      </a:r>
                      <a:endParaRPr lang="el-GR" sz="1800" dirty="0">
                        <a:solidFill>
                          <a:schemeClr val="tx1"/>
                        </a:solidFill>
                      </a:endParaRPr>
                    </a:p>
                  </a:txBody>
                  <a:tcPr marT="45707" marB="45707"/>
                </a:tc>
                <a:tc>
                  <a:txBody>
                    <a:bodyPr/>
                    <a:lstStyle/>
                    <a:p>
                      <a:r>
                        <a:rPr lang="el-GR" sz="1800" b="1" dirty="0" smtClean="0"/>
                        <a:t>Δίκτυα Επικοινωνιών Ι</a:t>
                      </a:r>
                    </a:p>
                    <a:p>
                      <a:r>
                        <a:rPr lang="el-GR" sz="1800" b="0" dirty="0" smtClean="0"/>
                        <a:t>(6 </a:t>
                      </a:r>
                      <a:r>
                        <a:rPr lang="en-US" sz="1800" b="0" dirty="0" smtClean="0"/>
                        <a:t>ECTS</a:t>
                      </a:r>
                      <a:r>
                        <a:rPr lang="en-US" sz="1800" b="0" baseline="0" dirty="0" smtClean="0"/>
                        <a:t> </a:t>
                      </a:r>
                      <a:r>
                        <a:rPr lang="el-GR" sz="1800" b="0" baseline="0" dirty="0" smtClean="0"/>
                        <a:t>για τη θεωρία)</a:t>
                      </a:r>
                      <a:endParaRPr lang="el-GR" sz="1800" b="0" dirty="0"/>
                    </a:p>
                  </a:txBody>
                  <a:tcPr marT="45707" marB="45707"/>
                </a:tc>
                <a:tc>
                  <a:txBody>
                    <a:bodyPr/>
                    <a:lstStyle/>
                    <a:p>
                      <a:pPr algn="ctr"/>
                      <a:r>
                        <a:rPr lang="el-GR" sz="1800" dirty="0" smtClean="0"/>
                        <a:t>3</a:t>
                      </a:r>
                      <a:endParaRPr lang="el-GR" sz="1800" dirty="0"/>
                    </a:p>
                  </a:txBody>
                  <a:tcPr marT="45707" marB="45707"/>
                </a:tc>
                <a:tc>
                  <a:txBody>
                    <a:bodyPr/>
                    <a:lstStyle/>
                    <a:p>
                      <a:pPr algn="ctr"/>
                      <a:r>
                        <a:rPr lang="el-GR" sz="1800" dirty="0" smtClean="0"/>
                        <a:t>1</a:t>
                      </a:r>
                      <a:endParaRPr lang="el-GR" sz="1800" dirty="0"/>
                    </a:p>
                  </a:txBody>
                  <a:tcPr marT="45707" marB="45707"/>
                </a:tc>
                <a:tc>
                  <a:txBody>
                    <a:bodyPr/>
                    <a:lstStyle/>
                    <a:p>
                      <a:pPr algn="ctr"/>
                      <a:endParaRPr lang="el-GR" sz="1800" dirty="0"/>
                    </a:p>
                  </a:txBody>
                  <a:tcPr marT="45707" marB="45707"/>
                </a:tc>
                <a:tc>
                  <a:txBody>
                    <a:bodyPr/>
                    <a:lstStyle/>
                    <a:p>
                      <a:pPr algn="ctr"/>
                      <a:r>
                        <a:rPr lang="el-GR" sz="1800" dirty="0" smtClean="0"/>
                        <a:t>6</a:t>
                      </a:r>
                      <a:endParaRPr lang="el-GR" sz="1800" dirty="0"/>
                    </a:p>
                  </a:txBody>
                  <a:tcPr marT="45707" marB="45707"/>
                </a:tc>
                <a:tc>
                  <a:txBody>
                    <a:bodyPr/>
                    <a:lstStyle/>
                    <a:p>
                      <a:pPr algn="ctr"/>
                      <a:r>
                        <a:rPr lang="el-GR" sz="1800" dirty="0" smtClean="0"/>
                        <a:t>Κ13</a:t>
                      </a:r>
                      <a:endParaRPr lang="el-GR" sz="1800" dirty="0">
                        <a:solidFill>
                          <a:schemeClr val="tx1">
                            <a:lumMod val="50000"/>
                            <a:lumOff val="50000"/>
                          </a:schemeClr>
                        </a:solidFill>
                      </a:endParaRPr>
                    </a:p>
                  </a:txBody>
                  <a:tcPr marT="45707" marB="45707"/>
                </a:tc>
              </a:tr>
              <a:tr h="324000">
                <a:tc>
                  <a:txBody>
                    <a:bodyPr/>
                    <a:lstStyle/>
                    <a:p>
                      <a:r>
                        <a:rPr lang="el-GR" sz="1800" dirty="0" smtClean="0"/>
                        <a:t>Κ16ε</a:t>
                      </a:r>
                      <a:endParaRPr lang="el-GR" sz="1800" dirty="0"/>
                    </a:p>
                  </a:txBody>
                  <a:tcPr marT="45707" marB="4570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smtClean="0"/>
                        <a:t>Εργαστήριο Δικτύων Επικοινωνιών Ι</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b="0" dirty="0" smtClean="0">
                          <a:solidFill>
                            <a:schemeClr val="tx1"/>
                          </a:solidFill>
                        </a:rPr>
                        <a:t>(Προαιρετικό βελτιωμένο εργαστήριο)</a:t>
                      </a:r>
                    </a:p>
                  </a:txBody>
                  <a:tcPr marT="45707" marB="45707"/>
                </a:tc>
                <a:tc>
                  <a:txBody>
                    <a:bodyPr/>
                    <a:lstStyle/>
                    <a:p>
                      <a:pPr algn="ctr"/>
                      <a:endParaRPr lang="el-GR" sz="1800" dirty="0"/>
                    </a:p>
                  </a:txBody>
                  <a:tcPr marT="45707" marB="45707"/>
                </a:tc>
                <a:tc>
                  <a:txBody>
                    <a:bodyPr/>
                    <a:lstStyle/>
                    <a:p>
                      <a:pPr algn="ctr"/>
                      <a:endParaRPr lang="el-GR" sz="1800" dirty="0"/>
                    </a:p>
                  </a:txBody>
                  <a:tcPr marT="45707" marB="45707"/>
                </a:tc>
                <a:tc>
                  <a:txBody>
                    <a:bodyPr/>
                    <a:lstStyle/>
                    <a:p>
                      <a:pPr algn="ctr"/>
                      <a:r>
                        <a:rPr lang="el-GR" sz="1800" dirty="0" smtClean="0"/>
                        <a:t>2</a:t>
                      </a:r>
                      <a:endParaRPr lang="el-GR" sz="1800" dirty="0"/>
                    </a:p>
                  </a:txBody>
                  <a:tcPr marT="45707" marB="45707"/>
                </a:tc>
                <a:tc>
                  <a:txBody>
                    <a:bodyPr/>
                    <a:lstStyle/>
                    <a:p>
                      <a:pPr algn="ctr"/>
                      <a:r>
                        <a:rPr lang="el-GR" sz="1800" dirty="0" smtClean="0"/>
                        <a:t>2</a:t>
                      </a:r>
                      <a:endParaRPr lang="el-GR" sz="1800" dirty="0"/>
                    </a:p>
                  </a:txBody>
                  <a:tcPr marT="45707" marB="45707"/>
                </a:tc>
                <a:tc>
                  <a:txBody>
                    <a:bodyPr/>
                    <a:lstStyle/>
                    <a:p>
                      <a:pPr algn="ctr"/>
                      <a:endParaRPr lang="el-GR" sz="1800" dirty="0">
                        <a:solidFill>
                          <a:schemeClr val="tx1">
                            <a:lumMod val="50000"/>
                            <a:lumOff val="50000"/>
                          </a:schemeClr>
                        </a:solidFill>
                      </a:endParaRPr>
                    </a:p>
                  </a:txBody>
                  <a:tcPr marT="45707" marB="45707"/>
                </a:tc>
              </a:tr>
              <a:tr h="324000">
                <a:tc>
                  <a:txBody>
                    <a:bodyPr/>
                    <a:lstStyle/>
                    <a:p>
                      <a:r>
                        <a:rPr lang="el-GR" sz="1800" dirty="0" smtClean="0"/>
                        <a:t>Κ15</a:t>
                      </a:r>
                      <a:endParaRPr lang="el-GR" sz="1800" dirty="0"/>
                    </a:p>
                  </a:txBody>
                  <a:tcPr marT="45707" marB="4570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smtClean="0">
                          <a:solidFill>
                            <a:srgbClr val="FF0000"/>
                          </a:solidFill>
                        </a:rPr>
                        <a:t>Αριθμητική Ανάλυση</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b="0" dirty="0" smtClean="0">
                          <a:solidFill>
                            <a:srgbClr val="FF0000"/>
                          </a:solidFill>
                        </a:rPr>
                        <a:t>(Γίνεται κατ’ επιλογή υποχρεωτικό μάθημα)</a:t>
                      </a:r>
                    </a:p>
                  </a:txBody>
                  <a:tcPr marT="45707" marB="45707"/>
                </a:tc>
                <a:tc>
                  <a:txBody>
                    <a:bodyPr/>
                    <a:lstStyle/>
                    <a:p>
                      <a:pPr algn="ctr"/>
                      <a:endParaRPr lang="el-GR" sz="1800" dirty="0"/>
                    </a:p>
                  </a:txBody>
                  <a:tcPr marT="45707" marB="45707"/>
                </a:tc>
                <a:tc>
                  <a:txBody>
                    <a:bodyPr/>
                    <a:lstStyle/>
                    <a:p>
                      <a:pPr algn="ctr"/>
                      <a:endParaRPr lang="el-GR" sz="1800" dirty="0"/>
                    </a:p>
                  </a:txBody>
                  <a:tcPr marT="45707" marB="45707"/>
                </a:tc>
                <a:tc>
                  <a:txBody>
                    <a:bodyPr/>
                    <a:lstStyle/>
                    <a:p>
                      <a:pPr algn="ctr"/>
                      <a:endParaRPr lang="el-GR" sz="1800" dirty="0"/>
                    </a:p>
                  </a:txBody>
                  <a:tcPr marT="45707" marB="45707"/>
                </a:tc>
                <a:tc>
                  <a:txBody>
                    <a:bodyPr/>
                    <a:lstStyle/>
                    <a:p>
                      <a:pPr algn="ctr"/>
                      <a:endParaRPr lang="el-GR" sz="1800" dirty="0"/>
                    </a:p>
                  </a:txBody>
                  <a:tcPr marT="45707" marB="45707"/>
                </a:tc>
                <a:tc>
                  <a:txBody>
                    <a:bodyPr/>
                    <a:lstStyle/>
                    <a:p>
                      <a:pPr algn="ctr"/>
                      <a:endParaRPr lang="el-GR" sz="1800" dirty="0">
                        <a:solidFill>
                          <a:schemeClr val="tx1">
                            <a:lumMod val="50000"/>
                            <a:lumOff val="50000"/>
                          </a:schemeClr>
                        </a:solidFill>
                      </a:endParaRPr>
                    </a:p>
                  </a:txBody>
                  <a:tcPr marT="45707" marB="45707"/>
                </a:tc>
              </a:tr>
              <a:tr h="324000">
                <a:tc>
                  <a:txBody>
                    <a:bodyPr/>
                    <a:lstStyle/>
                    <a:p>
                      <a:r>
                        <a:rPr lang="el-GR" sz="1800" dirty="0" smtClean="0"/>
                        <a:t>Κ19</a:t>
                      </a:r>
                      <a:endParaRPr lang="el-GR" sz="1800" dirty="0"/>
                    </a:p>
                  </a:txBody>
                  <a:tcPr marT="45707" marB="4570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smtClean="0">
                          <a:solidFill>
                            <a:srgbClr val="FF0000"/>
                          </a:solidFill>
                        </a:rPr>
                        <a:t>Ηλεκτρονική + Εργαστήριο</a:t>
                      </a:r>
                      <a:r>
                        <a:rPr lang="el-GR" sz="1800" b="1" baseline="0" dirty="0" smtClean="0">
                          <a:solidFill>
                            <a:srgbClr val="FF0000"/>
                          </a:solidFill>
                        </a:rPr>
                        <a:t> Ηλεκτρονικής</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b="0" dirty="0" smtClean="0">
                          <a:solidFill>
                            <a:srgbClr val="FF0000"/>
                          </a:solidFill>
                        </a:rPr>
                        <a:t>(Γίνεται κατ’ επιλογή υποχρεωτικό μάθημα)</a:t>
                      </a:r>
                    </a:p>
                  </a:txBody>
                  <a:tcPr marT="45707" marB="45707"/>
                </a:tc>
                <a:tc>
                  <a:txBody>
                    <a:bodyPr/>
                    <a:lstStyle/>
                    <a:p>
                      <a:pPr algn="ctr"/>
                      <a:endParaRPr lang="el-GR" sz="1800" dirty="0"/>
                    </a:p>
                  </a:txBody>
                  <a:tcPr marT="45707" marB="45707"/>
                </a:tc>
                <a:tc>
                  <a:txBody>
                    <a:bodyPr/>
                    <a:lstStyle/>
                    <a:p>
                      <a:pPr algn="ctr"/>
                      <a:endParaRPr lang="el-GR" sz="1800" dirty="0"/>
                    </a:p>
                  </a:txBody>
                  <a:tcPr marT="45707" marB="45707"/>
                </a:tc>
                <a:tc>
                  <a:txBody>
                    <a:bodyPr/>
                    <a:lstStyle/>
                    <a:p>
                      <a:pPr algn="ctr"/>
                      <a:endParaRPr lang="el-GR" sz="1800" dirty="0"/>
                    </a:p>
                  </a:txBody>
                  <a:tcPr marT="45707" marB="45707"/>
                </a:tc>
                <a:tc>
                  <a:txBody>
                    <a:bodyPr/>
                    <a:lstStyle/>
                    <a:p>
                      <a:pPr algn="ctr"/>
                      <a:endParaRPr lang="el-GR" sz="1800" dirty="0"/>
                    </a:p>
                  </a:txBody>
                  <a:tcPr marT="45707" marB="45707"/>
                </a:tc>
                <a:tc>
                  <a:txBody>
                    <a:bodyPr/>
                    <a:lstStyle/>
                    <a:p>
                      <a:pPr algn="ctr"/>
                      <a:endParaRPr lang="el-GR" sz="1800" dirty="0">
                        <a:solidFill>
                          <a:schemeClr val="tx1">
                            <a:lumMod val="50000"/>
                            <a:lumOff val="50000"/>
                          </a:schemeClr>
                        </a:solidFill>
                      </a:endParaRPr>
                    </a:p>
                  </a:txBody>
                  <a:tcPr marT="45707" marB="45707"/>
                </a:tc>
              </a:tr>
              <a:tr h="324000">
                <a:tc>
                  <a:txBody>
                    <a:bodyPr/>
                    <a:lstStyle/>
                    <a:p>
                      <a:endParaRPr lang="el-GR" sz="1800" dirty="0"/>
                    </a:p>
                  </a:txBody>
                  <a:tcPr marT="45707" marB="45707"/>
                </a:tc>
                <a:tc>
                  <a:txBody>
                    <a:bodyPr/>
                    <a:lstStyle/>
                    <a:p>
                      <a:endParaRPr lang="el-GR" sz="1800" dirty="0"/>
                    </a:p>
                  </a:txBody>
                  <a:tcPr marT="45707" marB="45707"/>
                </a:tc>
                <a:tc>
                  <a:txBody>
                    <a:bodyPr/>
                    <a:lstStyle/>
                    <a:p>
                      <a:pPr algn="ctr"/>
                      <a:r>
                        <a:rPr lang="el-GR" sz="1800" dirty="0" smtClean="0"/>
                        <a:t>13</a:t>
                      </a:r>
                      <a:endParaRPr lang="el-GR" sz="1800" dirty="0"/>
                    </a:p>
                  </a:txBody>
                  <a:tcPr marT="45707" marB="45707"/>
                </a:tc>
                <a:tc>
                  <a:txBody>
                    <a:bodyPr/>
                    <a:lstStyle/>
                    <a:p>
                      <a:pPr algn="ctr"/>
                      <a:r>
                        <a:rPr lang="el-GR" sz="1800" dirty="0" smtClean="0"/>
                        <a:t>5</a:t>
                      </a:r>
                      <a:endParaRPr lang="el-GR" sz="1800" dirty="0"/>
                    </a:p>
                  </a:txBody>
                  <a:tcPr marT="45707" marB="45707"/>
                </a:tc>
                <a:tc>
                  <a:txBody>
                    <a:bodyPr/>
                    <a:lstStyle/>
                    <a:p>
                      <a:pPr algn="ctr"/>
                      <a:r>
                        <a:rPr lang="el-GR" sz="1800" dirty="0" smtClean="0"/>
                        <a:t>3</a:t>
                      </a:r>
                      <a:endParaRPr lang="el-GR" sz="1800" dirty="0"/>
                    </a:p>
                  </a:txBody>
                  <a:tcPr marT="45707" marB="45707"/>
                </a:tc>
                <a:tc>
                  <a:txBody>
                    <a:bodyPr/>
                    <a:lstStyle/>
                    <a:p>
                      <a:pPr algn="ctr"/>
                      <a:r>
                        <a:rPr lang="el-GR" sz="1800" dirty="0" smtClean="0"/>
                        <a:t>30</a:t>
                      </a:r>
                      <a:endParaRPr lang="el-GR" sz="1800" dirty="0"/>
                    </a:p>
                  </a:txBody>
                  <a:tcPr marT="45707" marB="45707"/>
                </a:tc>
                <a:tc>
                  <a:txBody>
                    <a:bodyPr/>
                    <a:lstStyle/>
                    <a:p>
                      <a:pPr algn="ctr"/>
                      <a:endParaRPr lang="el-GR" sz="1800" dirty="0"/>
                    </a:p>
                  </a:txBody>
                  <a:tcPr marT="45707" marB="45707"/>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04800" y="914400"/>
            <a:ext cx="8763000" cy="5867400"/>
          </a:xfrm>
          <a:prstGeom prst="rect">
            <a:avLst/>
          </a:prstGeom>
        </p:spPr>
        <p:txBody>
          <a:bodyPr>
            <a:noAutofit/>
          </a:bodyPr>
          <a:lstStyle/>
          <a:p>
            <a:pPr lvl="0" fontAlgn="auto">
              <a:spcBef>
                <a:spcPts val="600"/>
              </a:spcBef>
              <a:spcAft>
                <a:spcPts val="600"/>
              </a:spcAft>
              <a:buClr>
                <a:schemeClr val="accent3"/>
              </a:buClr>
              <a:buSzPct val="95000"/>
              <a:defRPr/>
            </a:pPr>
            <a:r>
              <a:rPr lang="el-GR" sz="2000" b="1" dirty="0" smtClean="0">
                <a:latin typeface="+mn-lt"/>
                <a:cs typeface="+mn-cs"/>
              </a:rPr>
              <a:t>Οι φοιτητές κατοχυρώνουν προαιρετικά μέχρι 2 ειδικεύσεις, </a:t>
            </a:r>
            <a:br>
              <a:rPr lang="el-GR" sz="2000" b="1" dirty="0" smtClean="0">
                <a:latin typeface="+mn-lt"/>
                <a:cs typeface="+mn-cs"/>
              </a:rPr>
            </a:br>
            <a:r>
              <a:rPr lang="el-GR" sz="2000" b="1" dirty="0" smtClean="0">
                <a:latin typeface="+mn-lt"/>
                <a:cs typeface="+mn-cs"/>
              </a:rPr>
              <a:t>που αναφέρονται στην </a:t>
            </a:r>
            <a:r>
              <a:rPr lang="el-GR" sz="2000" b="1" dirty="0" smtClean="0">
                <a:solidFill>
                  <a:srgbClr val="C00000"/>
                </a:solidFill>
                <a:latin typeface="+mn-lt"/>
                <a:cs typeface="+mn-cs"/>
              </a:rPr>
              <a:t>αναλυτική βαθμολογία </a:t>
            </a:r>
            <a:r>
              <a:rPr lang="el-GR" sz="2000" b="1" dirty="0" smtClean="0">
                <a:latin typeface="+mn-lt"/>
                <a:cs typeface="+mn-cs"/>
              </a:rPr>
              <a:t>τους:</a:t>
            </a:r>
            <a:endParaRPr kumimoji="0" lang="el-GR" sz="2000" b="1" i="0" u="none" strike="noStrike" kern="1200" cap="none" spc="0" normalizeH="0" baseline="0" noProof="0" dirty="0" smtClean="0">
              <a:ln>
                <a:noFill/>
              </a:ln>
              <a:solidFill>
                <a:schemeClr val="tx1"/>
              </a:solidFill>
              <a:effectLst/>
              <a:uLnTx/>
              <a:uFillTx/>
              <a:latin typeface="+mn-lt"/>
              <a:ea typeface="+mn-ea"/>
              <a:cs typeface="+mn-cs"/>
            </a:endParaRPr>
          </a:p>
          <a:p>
            <a:pPr marL="914400" marR="0" lvl="0" indent="-457200" algn="l" defTabSz="914400" rtl="0" eaLnBrk="1" fontAlgn="auto" latinLnBrk="0" hangingPunct="1">
              <a:lnSpc>
                <a:spcPct val="100000"/>
              </a:lnSpc>
              <a:spcBef>
                <a:spcPts val="60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Ε1. 	Θεμελιώσεις Πληροφορικής</a:t>
            </a:r>
          </a:p>
          <a:p>
            <a:pPr marL="914400" marR="0" lvl="0" indent="-457200" algn="l" defTabSz="914400" rtl="0" eaLnBrk="1" fontAlgn="auto" latinLnBrk="0" hangingPunct="1">
              <a:lnSpc>
                <a:spcPct val="100000"/>
              </a:lnSpc>
              <a:spcBef>
                <a:spcPts val="60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Ε2. 	Διαχείριση Δεδομένων και Γνώσης</a:t>
            </a:r>
          </a:p>
          <a:p>
            <a:pPr marL="914400" marR="0" lvl="0" indent="-457200" algn="l" defTabSz="914400" rtl="0" eaLnBrk="1" fontAlgn="auto" latinLnBrk="0" hangingPunct="1">
              <a:lnSpc>
                <a:spcPct val="100000"/>
              </a:lnSpc>
              <a:spcBef>
                <a:spcPts val="60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Ε3. 	Λογισμικό</a:t>
            </a:r>
          </a:p>
          <a:p>
            <a:pPr marL="914400" marR="0" lvl="0" indent="-457200" algn="l" defTabSz="914400" rtl="0" eaLnBrk="1" fontAlgn="auto" latinLnBrk="0" hangingPunct="1">
              <a:lnSpc>
                <a:spcPct val="100000"/>
              </a:lnSpc>
              <a:spcBef>
                <a:spcPts val="60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Ε4. 	Υλικό και Αρχιτεκτονική</a:t>
            </a:r>
          </a:p>
          <a:p>
            <a:pPr marL="914400" marR="0" lvl="0" indent="-457200" algn="l" defTabSz="914400" rtl="0" eaLnBrk="1" fontAlgn="auto" latinLnBrk="0" hangingPunct="1">
              <a:lnSpc>
                <a:spcPct val="100000"/>
              </a:lnSpc>
              <a:spcBef>
                <a:spcPts val="60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Ε5. 	Επικοινωνίες και Δικτύωση</a:t>
            </a:r>
          </a:p>
          <a:p>
            <a:pPr marL="914400" marR="0" lvl="0" indent="-457200" algn="l" defTabSz="914400" rtl="0" eaLnBrk="1" fontAlgn="auto" latinLnBrk="0" hangingPunct="1">
              <a:lnSpc>
                <a:spcPct val="100000"/>
              </a:lnSpc>
              <a:spcBef>
                <a:spcPts val="60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Ε6. 	Επεξεργασία Σήματος και Πληροφορίας</a:t>
            </a:r>
          </a:p>
          <a:p>
            <a:pPr lvl="0" fontAlgn="auto">
              <a:spcBef>
                <a:spcPts val="600"/>
              </a:spcBef>
              <a:spcAft>
                <a:spcPts val="600"/>
              </a:spcAft>
              <a:buClr>
                <a:schemeClr val="accent3"/>
              </a:buClr>
              <a:buSzPct val="95000"/>
              <a:defRPr/>
            </a:pPr>
            <a:endParaRPr lang="el-GR" sz="2000" b="1" dirty="0" smtClean="0">
              <a:latin typeface="+mn-lt"/>
              <a:cs typeface="+mn-cs"/>
            </a:endParaRPr>
          </a:p>
          <a:p>
            <a:pPr lvl="0" fontAlgn="auto">
              <a:spcBef>
                <a:spcPts val="600"/>
              </a:spcBef>
              <a:spcAft>
                <a:spcPts val="600"/>
              </a:spcAft>
              <a:buClr>
                <a:schemeClr val="accent3"/>
              </a:buClr>
              <a:buSzPct val="95000"/>
              <a:defRPr/>
            </a:pPr>
            <a:r>
              <a:rPr lang="el-GR" b="1" dirty="0" smtClean="0">
                <a:latin typeface="+mn-lt"/>
                <a:cs typeface="+mn-cs"/>
              </a:rPr>
              <a:t>Παρέχεται η δυνατότητα: </a:t>
            </a:r>
          </a:p>
          <a:p>
            <a:pPr lvl="1" fontAlgn="auto">
              <a:spcBef>
                <a:spcPts val="600"/>
              </a:spcBef>
              <a:spcAft>
                <a:spcPts val="600"/>
              </a:spcAft>
              <a:buClr>
                <a:schemeClr val="accent3"/>
              </a:buClr>
              <a:buSzPct val="95000"/>
              <a:defRPr/>
            </a:pPr>
            <a:r>
              <a:rPr lang="el-GR" b="1" dirty="0" smtClean="0">
                <a:latin typeface="+mn-lt"/>
                <a:cs typeface="+mn-cs"/>
              </a:rPr>
              <a:t>Α) της μη κατοχύρωσης ειδίκευσης για όποιον φοιτητή το επιθυμεί,</a:t>
            </a:r>
          </a:p>
          <a:p>
            <a:pPr lvl="1" fontAlgn="auto">
              <a:spcBef>
                <a:spcPts val="600"/>
              </a:spcBef>
              <a:spcAft>
                <a:spcPts val="600"/>
              </a:spcAft>
              <a:buClr>
                <a:schemeClr val="accent3"/>
              </a:buClr>
              <a:buSzPct val="95000"/>
              <a:defRPr/>
            </a:pPr>
            <a:r>
              <a:rPr lang="el-GR" b="1" dirty="0" smtClean="0">
                <a:latin typeface="+mn-lt"/>
                <a:cs typeface="+mn-cs"/>
              </a:rPr>
              <a:t>Β) απόκτησης πιστοποιητικού παιδαγωγικής και διδακτικής επάρκειας </a:t>
            </a:r>
            <a:br>
              <a:rPr lang="el-GR" b="1" dirty="0" smtClean="0">
                <a:latin typeface="+mn-lt"/>
                <a:cs typeface="+mn-cs"/>
              </a:rPr>
            </a:br>
            <a:r>
              <a:rPr lang="el-GR" b="1" dirty="0" smtClean="0">
                <a:latin typeface="+mn-lt"/>
                <a:cs typeface="+mn-cs"/>
              </a:rPr>
              <a:t>με τους όρους και τις προϋποθέσεις που πρόκειται να ορίσει το ΕΚΠΑ.</a:t>
            </a:r>
            <a:endParaRPr kumimoji="0" lang="el-GR"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600"/>
              </a:spcBef>
              <a:spcAft>
                <a:spcPts val="600"/>
              </a:spcAft>
              <a:buClr>
                <a:schemeClr val="accent3"/>
              </a:buClr>
              <a:buSzPct val="95000"/>
              <a:buFont typeface="Wingdings 2" pitchFamily="18" charset="2"/>
              <a:buNone/>
              <a:tabLst/>
              <a:defRPr/>
            </a:pPr>
            <a:endParaRPr kumimoji="0" lang="el-GR" sz="20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600"/>
              </a:spcBef>
              <a:spcAft>
                <a:spcPts val="600"/>
              </a:spcAft>
              <a:buClr>
                <a:schemeClr val="accent3"/>
              </a:buClr>
              <a:buSzPct val="95000"/>
              <a:buFont typeface="Wingdings 2" pitchFamily="18" charset="2"/>
              <a:buNone/>
              <a:tabLst/>
              <a:defRPr/>
            </a:pPr>
            <a:endParaRPr kumimoji="0" lang="el-GR" sz="20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itle 1"/>
          <p:cNvSpPr>
            <a:spLocks noGrp="1"/>
          </p:cNvSpPr>
          <p:nvPr/>
        </p:nvSpPr>
        <p:spPr>
          <a:xfrm>
            <a:off x="304800" y="76200"/>
            <a:ext cx="6019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Ειδικεύσεις του Νέου ΠΠΣ</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304800" y="76200"/>
            <a:ext cx="7924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Μαθήματα Επιλογής του Νέου ΠΠΣ</a:t>
            </a:r>
          </a:p>
        </p:txBody>
      </p:sp>
      <p:sp>
        <p:nvSpPr>
          <p:cNvPr id="8" name="Content Placeholder 7"/>
          <p:cNvSpPr>
            <a:spLocks noGrp="1"/>
          </p:cNvSpPr>
          <p:nvPr>
            <p:ph idx="1"/>
          </p:nvPr>
        </p:nvSpPr>
        <p:spPr>
          <a:xfrm>
            <a:off x="304800" y="685800"/>
            <a:ext cx="8534400" cy="6172200"/>
          </a:xfrm>
        </p:spPr>
        <p:txBody>
          <a:bodyPr/>
          <a:lstStyle/>
          <a:p>
            <a:r>
              <a:rPr lang="el-GR" sz="2400" dirty="0" smtClean="0">
                <a:solidFill>
                  <a:srgbClr val="C00000"/>
                </a:solidFill>
              </a:rPr>
              <a:t>Κατ’ επιλογή υποχρεωτικά μαθήματα (ΕΥΜ)</a:t>
            </a:r>
          </a:p>
          <a:p>
            <a:pPr lvl="1"/>
            <a:r>
              <a:rPr lang="el-GR" sz="2000" dirty="0" smtClean="0"/>
              <a:t>Ταξινομούνται σε </a:t>
            </a:r>
            <a:r>
              <a:rPr lang="el-GR" sz="2000" dirty="0" smtClean="0">
                <a:solidFill>
                  <a:srgbClr val="C00000"/>
                </a:solidFill>
              </a:rPr>
              <a:t>2 κατευθύνσεις </a:t>
            </a:r>
            <a:r>
              <a:rPr lang="el-GR" sz="2000" dirty="0" smtClean="0"/>
              <a:t>μαθημάτων.  </a:t>
            </a:r>
          </a:p>
          <a:p>
            <a:pPr lvl="2"/>
            <a:r>
              <a:rPr lang="el-GR" sz="1800" dirty="0" smtClean="0"/>
              <a:t>Οι φοιτητές αρχικά επιλέγουν κατεύθυνση Α ή Β </a:t>
            </a:r>
            <a:r>
              <a:rPr lang="el-GR" sz="1800" dirty="0"/>
              <a:t>με δήλωσή τους στη γραμματεία (και με δυνατότητα </a:t>
            </a:r>
            <a:r>
              <a:rPr lang="el-GR" sz="1800" dirty="0" smtClean="0"/>
              <a:t>μέχρι μίας </a:t>
            </a:r>
            <a:r>
              <a:rPr lang="el-GR" sz="1800" dirty="0"/>
              <a:t>αλλαγής</a:t>
            </a:r>
            <a:r>
              <a:rPr lang="el-GR" sz="1800" dirty="0" smtClean="0"/>
              <a:t>)</a:t>
            </a:r>
            <a:r>
              <a:rPr lang="en-US" sz="1800" dirty="0" smtClean="0"/>
              <a:t> </a:t>
            </a:r>
            <a:r>
              <a:rPr lang="el-GR" sz="1800" dirty="0" smtClean="0"/>
              <a:t>και στη συνέχεια τουλάχιστον τα 4 από τα προσφερόμενα κατ’ επιλογή υποχρεωτικά μαθήματα και 1 </a:t>
            </a:r>
            <a:r>
              <a:rPr lang="el-GR" sz="1800" dirty="0" err="1" smtClean="0"/>
              <a:t>project</a:t>
            </a:r>
            <a:r>
              <a:rPr lang="el-GR" sz="1800" dirty="0" smtClean="0"/>
              <a:t> της κατεύθυνσης που έχουν επιλέξει</a:t>
            </a:r>
          </a:p>
          <a:p>
            <a:pPr lvl="2"/>
            <a:r>
              <a:rPr lang="el-GR" sz="1800" dirty="0" smtClean="0"/>
              <a:t>Η δήλωση κατεύθυνσης γίνεται στην αρχή του 5ου εξαμήνου, πριν τις δηλώσεις μαθημάτων, και είναι υποχρεωτική για όσους θέλουν να δηλώσουν μαθήματα του Εστιασμένου Κύκλου Σπουδών</a:t>
            </a:r>
          </a:p>
          <a:p>
            <a:pPr lvl="2"/>
            <a:r>
              <a:rPr lang="el-GR" sz="1800" dirty="0" smtClean="0"/>
              <a:t>Οι φοιτητές επιλέγουν υποχρεωτικά τη μία από τις 2 κατευθύνσεις, ανεξάρτητα εάν επιθυμούν να κατοχυρώσουν ειδίκευση ή όχι</a:t>
            </a:r>
            <a:endParaRPr lang="el-GR" sz="1600" dirty="0" smtClean="0"/>
          </a:p>
          <a:p>
            <a:pPr lvl="1">
              <a:spcBef>
                <a:spcPts val="600"/>
              </a:spcBef>
              <a:spcAft>
                <a:spcPts val="600"/>
              </a:spcAft>
            </a:pPr>
            <a:r>
              <a:rPr lang="el-GR" sz="2000" dirty="0" smtClean="0"/>
              <a:t>Οι φοιτητές που ενδιαφέρονται να εντρυφήσουν:</a:t>
            </a:r>
          </a:p>
          <a:p>
            <a:pPr lvl="2">
              <a:spcBef>
                <a:spcPts val="0"/>
              </a:spcBef>
            </a:pPr>
            <a:r>
              <a:rPr lang="el-GR" sz="1800" dirty="0" smtClean="0">
                <a:solidFill>
                  <a:srgbClr val="0070C0"/>
                </a:solidFill>
              </a:rPr>
              <a:t>Στις Θεμελιώσεις της Πληροφορικής (Ε1), </a:t>
            </a:r>
          </a:p>
          <a:p>
            <a:pPr lvl="2">
              <a:spcBef>
                <a:spcPts val="0"/>
              </a:spcBef>
            </a:pPr>
            <a:r>
              <a:rPr lang="el-GR" sz="1800" dirty="0" smtClean="0">
                <a:solidFill>
                  <a:srgbClr val="0070C0"/>
                </a:solidFill>
              </a:rPr>
              <a:t>Στη Διαχείριση Δεδομένων και Γνώσης (Ε2), </a:t>
            </a:r>
          </a:p>
          <a:p>
            <a:pPr lvl="2">
              <a:spcBef>
                <a:spcPts val="0"/>
              </a:spcBef>
            </a:pPr>
            <a:r>
              <a:rPr lang="el-GR" sz="1800" dirty="0" smtClean="0">
                <a:solidFill>
                  <a:srgbClr val="0070C0"/>
                </a:solidFill>
              </a:rPr>
              <a:t>Στο Λογισμικό (Ε3) </a:t>
            </a:r>
          </a:p>
          <a:p>
            <a:pPr lvl="1">
              <a:spcBef>
                <a:spcPts val="0"/>
              </a:spcBef>
              <a:spcAft>
                <a:spcPts val="0"/>
              </a:spcAft>
              <a:buNone/>
            </a:pPr>
            <a:r>
              <a:rPr lang="el-GR" sz="2200" dirty="0" smtClean="0"/>
              <a:t>	</a:t>
            </a:r>
            <a:r>
              <a:rPr lang="el-GR" sz="2000" dirty="0" smtClean="0"/>
              <a:t>επιλέγουν την </a:t>
            </a:r>
            <a:r>
              <a:rPr lang="el-GR" sz="2000" dirty="0" smtClean="0">
                <a:solidFill>
                  <a:srgbClr val="C00000"/>
                </a:solidFill>
              </a:rPr>
              <a:t>Κατεύθυνση Α</a:t>
            </a:r>
            <a:endParaRPr lang="el-GR" sz="2200" dirty="0" smtClean="0"/>
          </a:p>
          <a:p>
            <a:pPr lvl="2">
              <a:spcBef>
                <a:spcPts val="0"/>
              </a:spcBef>
            </a:pPr>
            <a:r>
              <a:rPr lang="el-GR" sz="1800" dirty="0" smtClean="0">
                <a:solidFill>
                  <a:srgbClr val="0070C0"/>
                </a:solidFill>
              </a:rPr>
              <a:t>Στο Υλικό και στην Αρχιτεκτονική (Ε4), </a:t>
            </a:r>
          </a:p>
          <a:p>
            <a:pPr lvl="2">
              <a:spcBef>
                <a:spcPts val="0"/>
              </a:spcBef>
            </a:pPr>
            <a:r>
              <a:rPr lang="el-GR" sz="1800" dirty="0" smtClean="0">
                <a:solidFill>
                  <a:srgbClr val="0070C0"/>
                </a:solidFill>
              </a:rPr>
              <a:t>Στις Επικοινωνίες και στη Δικτύωση (Ε5), </a:t>
            </a:r>
          </a:p>
          <a:p>
            <a:pPr lvl="2">
              <a:spcBef>
                <a:spcPts val="0"/>
              </a:spcBef>
            </a:pPr>
            <a:r>
              <a:rPr lang="el-GR" sz="1800" dirty="0" smtClean="0">
                <a:solidFill>
                  <a:srgbClr val="0070C0"/>
                </a:solidFill>
              </a:rPr>
              <a:t>Στην Επεξεργασία Σήματος και Πληροφορίας (Ε6)</a:t>
            </a:r>
          </a:p>
          <a:p>
            <a:pPr lvl="1">
              <a:spcBef>
                <a:spcPts val="0"/>
              </a:spcBef>
              <a:buNone/>
            </a:pPr>
            <a:r>
              <a:rPr lang="el-GR" sz="2000" dirty="0" smtClean="0"/>
              <a:t>	επιλέγουν την  </a:t>
            </a:r>
            <a:r>
              <a:rPr lang="el-GR" sz="2000" dirty="0" smtClean="0">
                <a:solidFill>
                  <a:srgbClr val="C00000"/>
                </a:solidFill>
              </a:rPr>
              <a:t>Κατεύθυνση Β</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a:spLocks noChangeArrowheads="1"/>
          </p:cNvSpPr>
          <p:nvPr/>
        </p:nvSpPr>
        <p:spPr bwMode="auto">
          <a:xfrm>
            <a:off x="304800" y="76202"/>
            <a:ext cx="8229600" cy="56356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el-G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ΥΜ και ΕΥΜ της Κατεύθυνσης Α του Νέου </a:t>
            </a:r>
            <a:r>
              <a:rPr lang="el-G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ΠΠΣ</a:t>
            </a:r>
          </a:p>
        </p:txBody>
      </p:sp>
      <p:graphicFrame>
        <p:nvGraphicFramePr>
          <p:cNvPr id="3" name="Table 2"/>
          <p:cNvGraphicFramePr>
            <a:graphicFrameLocks noGrp="1"/>
          </p:cNvGraphicFramePr>
          <p:nvPr>
            <p:extLst>
              <p:ext uri="{D42A27DB-BD31-4B8C-83A1-F6EECF244321}">
                <p14:modId xmlns:p14="http://schemas.microsoft.com/office/powerpoint/2010/main" val="1070592711"/>
              </p:ext>
            </p:extLst>
          </p:nvPr>
        </p:nvGraphicFramePr>
        <p:xfrm>
          <a:off x="685800" y="762000"/>
          <a:ext cx="8229600" cy="1828800"/>
        </p:xfrm>
        <a:graphic>
          <a:graphicData uri="http://schemas.openxmlformats.org/drawingml/2006/table">
            <a:tbl>
              <a:tblPr firstRow="1" bandRow="1">
                <a:tableStyleId>{16D9F66E-5EB9-4882-86FB-DCBF35E3C3E4}</a:tableStyleId>
              </a:tblPr>
              <a:tblGrid>
                <a:gridCol w="838200"/>
                <a:gridCol w="4114801"/>
                <a:gridCol w="457200"/>
                <a:gridCol w="457200"/>
                <a:gridCol w="457196"/>
                <a:gridCol w="838204"/>
                <a:gridCol w="1066799"/>
              </a:tblGrid>
              <a:tr h="324000">
                <a:tc>
                  <a:txBody>
                    <a:bodyPr/>
                    <a:lstStyle/>
                    <a:p>
                      <a:r>
                        <a:rPr lang="el-GR" sz="1800" dirty="0" smtClean="0"/>
                        <a:t>Κωδ.</a:t>
                      </a:r>
                      <a:endParaRPr lang="el-GR" sz="1800" dirty="0"/>
                    </a:p>
                  </a:txBody>
                  <a:tcPr/>
                </a:tc>
                <a:tc>
                  <a:txBody>
                    <a:bodyPr/>
                    <a:lstStyle/>
                    <a:p>
                      <a:r>
                        <a:rPr lang="el-GR" sz="1800" dirty="0" smtClean="0"/>
                        <a:t>Μαθήματα 5</a:t>
                      </a:r>
                      <a:r>
                        <a:rPr lang="el-GR" sz="1800" baseline="30000" dirty="0" smtClean="0"/>
                        <a:t>0υ</a:t>
                      </a:r>
                      <a:r>
                        <a:rPr lang="el-GR" sz="1800" dirty="0" smtClean="0"/>
                        <a:t> Εξαμήνου</a:t>
                      </a:r>
                      <a:endParaRPr lang="el-GR" sz="1800" dirty="0"/>
                    </a:p>
                  </a:txBody>
                  <a:tcPr/>
                </a:tc>
                <a:tc>
                  <a:txBody>
                    <a:bodyPr/>
                    <a:lstStyle/>
                    <a:p>
                      <a:r>
                        <a:rPr lang="el-GR" sz="1800" dirty="0" smtClean="0"/>
                        <a:t>Θ</a:t>
                      </a:r>
                      <a:endParaRPr lang="el-GR" sz="1800" dirty="0"/>
                    </a:p>
                  </a:txBody>
                  <a:tcPr/>
                </a:tc>
                <a:tc>
                  <a:txBody>
                    <a:bodyPr/>
                    <a:lstStyle/>
                    <a:p>
                      <a:r>
                        <a:rPr lang="el-GR" sz="1800" dirty="0" smtClean="0"/>
                        <a:t>Φ</a:t>
                      </a:r>
                      <a:endParaRPr lang="el-GR" sz="1800" dirty="0"/>
                    </a:p>
                  </a:txBody>
                  <a:tcPr/>
                </a:tc>
                <a:tc>
                  <a:txBody>
                    <a:bodyPr/>
                    <a:lstStyle/>
                    <a:p>
                      <a:r>
                        <a:rPr lang="el-GR" sz="1800" dirty="0" smtClean="0"/>
                        <a:t>Ε</a:t>
                      </a:r>
                      <a:endParaRPr lang="el-GR" sz="1800" dirty="0"/>
                    </a:p>
                  </a:txBody>
                  <a:tcPr/>
                </a:tc>
                <a:tc>
                  <a:txBody>
                    <a:bodyPr/>
                    <a:lstStyle/>
                    <a:p>
                      <a:r>
                        <a:rPr lang="en-US" sz="1800" dirty="0" smtClean="0"/>
                        <a:t>ECTS</a:t>
                      </a:r>
                      <a:endParaRPr lang="el-GR" sz="1800" dirty="0"/>
                    </a:p>
                  </a:txBody>
                  <a:tcPr/>
                </a:tc>
                <a:tc>
                  <a:txBody>
                    <a:bodyPr/>
                    <a:lstStyle/>
                    <a:p>
                      <a:r>
                        <a:rPr lang="el-GR" sz="1800" dirty="0" err="1" smtClean="0"/>
                        <a:t>Προαπ</a:t>
                      </a:r>
                      <a:r>
                        <a:rPr lang="el-GR" sz="1800" dirty="0" smtClean="0"/>
                        <a:t>.</a:t>
                      </a:r>
                      <a:endParaRPr lang="el-GR" sz="1800" dirty="0"/>
                    </a:p>
                  </a:txBody>
                  <a:tcPr/>
                </a:tc>
              </a:tr>
              <a:tr h="324000">
                <a:tc>
                  <a:txBody>
                    <a:bodyPr/>
                    <a:lstStyle/>
                    <a:p>
                      <a:r>
                        <a:rPr lang="el-GR" sz="1800" dirty="0" smtClean="0"/>
                        <a:t>Κ22</a:t>
                      </a:r>
                      <a:endParaRPr lang="el-GR" sz="1800" dirty="0"/>
                    </a:p>
                  </a:txBody>
                  <a:tcPr/>
                </a:tc>
                <a:tc>
                  <a:txBody>
                    <a:bodyPr/>
                    <a:lstStyle/>
                    <a:p>
                      <a:r>
                        <a:rPr lang="el-GR" sz="1800" b="1" dirty="0" smtClean="0"/>
                        <a:t>Λειτουργικά Συστήματα</a:t>
                      </a:r>
                      <a:r>
                        <a:rPr lang="en-US" sz="1800" b="1" dirty="0" smtClean="0"/>
                        <a:t> </a:t>
                      </a:r>
                      <a:endParaRPr lang="el-GR" sz="1800" b="1" dirty="0"/>
                    </a:p>
                  </a:txBody>
                  <a:tcPr/>
                </a:tc>
                <a:tc>
                  <a:txBody>
                    <a:bodyPr/>
                    <a:lstStyle/>
                    <a:p>
                      <a:pPr algn="ctr"/>
                      <a:r>
                        <a:rPr lang="el-GR" sz="1800" dirty="0" smtClean="0"/>
                        <a:t>4</a:t>
                      </a:r>
                      <a:endParaRPr lang="el-GR" sz="1800" dirty="0"/>
                    </a:p>
                  </a:txBody>
                  <a:tcPr/>
                </a:tc>
                <a:tc>
                  <a:txBody>
                    <a:bodyPr/>
                    <a:lstStyle/>
                    <a:p>
                      <a:pPr algn="ctr"/>
                      <a:endParaRPr lang="el-GR" sz="1800" dirty="0"/>
                    </a:p>
                  </a:txBody>
                  <a:tcPr/>
                </a:tc>
                <a:tc>
                  <a:txBody>
                    <a:bodyPr/>
                    <a:lstStyle/>
                    <a:p>
                      <a:pPr algn="ctr"/>
                      <a:r>
                        <a:rPr lang="en-US" sz="1800" dirty="0" smtClean="0"/>
                        <a:t>1</a:t>
                      </a:r>
                      <a:endParaRPr lang="el-GR" sz="1800" dirty="0"/>
                    </a:p>
                  </a:txBody>
                  <a:tcPr/>
                </a:tc>
                <a:tc>
                  <a:txBody>
                    <a:bodyPr/>
                    <a:lstStyle/>
                    <a:p>
                      <a:pPr algn="ctr"/>
                      <a:r>
                        <a:rPr lang="el-GR" sz="1800" dirty="0" smtClean="0"/>
                        <a:t>6</a:t>
                      </a:r>
                      <a:endParaRPr lang="el-GR" sz="1800" dirty="0"/>
                    </a:p>
                  </a:txBody>
                  <a:tcPr/>
                </a:tc>
                <a:tc>
                  <a:txBody>
                    <a:bodyPr/>
                    <a:lstStyle/>
                    <a:p>
                      <a:pPr algn="ctr"/>
                      <a:r>
                        <a:rPr lang="en-US" sz="1800" dirty="0" smtClean="0"/>
                        <a:t>K</a:t>
                      </a:r>
                      <a:r>
                        <a:rPr lang="el-GR" sz="1800" dirty="0" smtClean="0"/>
                        <a:t>14</a:t>
                      </a:r>
                      <a:endParaRPr lang="el-GR" sz="1800" dirty="0"/>
                    </a:p>
                  </a:txBody>
                  <a:tcPr/>
                </a:tc>
              </a:tr>
              <a:tr h="324000">
                <a:tc>
                  <a:txBody>
                    <a:bodyPr/>
                    <a:lstStyle/>
                    <a:p>
                      <a:r>
                        <a:rPr lang="en-US" sz="1800" dirty="0" smtClean="0"/>
                        <a:t>K15</a:t>
                      </a:r>
                      <a:endParaRPr lang="el-GR" sz="1800" dirty="0"/>
                    </a:p>
                  </a:txBody>
                  <a:tcPr/>
                </a:tc>
                <a:tc>
                  <a:txBody>
                    <a:bodyPr/>
                    <a:lstStyle/>
                    <a:p>
                      <a:r>
                        <a:rPr lang="el-GR" sz="1800" b="1" dirty="0" smtClean="0"/>
                        <a:t>Αριθμητική</a:t>
                      </a:r>
                      <a:r>
                        <a:rPr lang="el-GR" sz="1800" b="1" baseline="0" dirty="0" smtClean="0"/>
                        <a:t> Ανάλυση</a:t>
                      </a:r>
                      <a:endParaRPr lang="el-GR" sz="1800" b="1" dirty="0">
                        <a:solidFill>
                          <a:srgbClr val="002060"/>
                        </a:solidFill>
                      </a:endParaRPr>
                    </a:p>
                  </a:txBody>
                  <a:tcPr/>
                </a:tc>
                <a:tc>
                  <a:txBody>
                    <a:bodyPr/>
                    <a:lstStyle/>
                    <a:p>
                      <a:pPr algn="ctr"/>
                      <a:r>
                        <a:rPr lang="en-US" sz="1800" dirty="0" smtClean="0"/>
                        <a:t>3</a:t>
                      </a:r>
                      <a:endParaRPr lang="el-GR" sz="1800" dirty="0"/>
                    </a:p>
                  </a:txBody>
                  <a:tcPr/>
                </a:tc>
                <a:tc>
                  <a:txBody>
                    <a:bodyPr/>
                    <a:lstStyle/>
                    <a:p>
                      <a:pPr algn="ctr"/>
                      <a:endParaRPr lang="el-GR" sz="1800" dirty="0"/>
                    </a:p>
                  </a:txBody>
                  <a:tcPr/>
                </a:tc>
                <a:tc>
                  <a:txBody>
                    <a:bodyPr/>
                    <a:lstStyle/>
                    <a:p>
                      <a:pPr algn="ctr"/>
                      <a:r>
                        <a:rPr lang="el-GR" sz="1800" dirty="0" smtClean="0"/>
                        <a:t>1</a:t>
                      </a:r>
                      <a:endParaRPr lang="el-GR" sz="1800" dirty="0"/>
                    </a:p>
                  </a:txBody>
                  <a:tcPr/>
                </a:tc>
                <a:tc>
                  <a:txBody>
                    <a:bodyPr/>
                    <a:lstStyle/>
                    <a:p>
                      <a:pPr algn="ctr"/>
                      <a:r>
                        <a:rPr lang="en-US" sz="1800" dirty="0" smtClean="0"/>
                        <a:t>6</a:t>
                      </a:r>
                      <a:endParaRPr lang="el-GR" sz="1800" dirty="0"/>
                    </a:p>
                  </a:txBody>
                  <a:tcPr/>
                </a:tc>
                <a:tc>
                  <a:txBody>
                    <a:bodyPr/>
                    <a:lstStyle/>
                    <a:p>
                      <a:pPr algn="ctr"/>
                      <a:r>
                        <a:rPr lang="en-US" sz="1800" dirty="0" smtClean="0"/>
                        <a:t>K</a:t>
                      </a:r>
                      <a:r>
                        <a:rPr lang="el-GR" sz="1800" dirty="0" smtClean="0"/>
                        <a:t>0</a:t>
                      </a:r>
                      <a:r>
                        <a:rPr lang="en-US" sz="1800" dirty="0" smtClean="0"/>
                        <a:t>3</a:t>
                      </a:r>
                      <a:endParaRPr lang="el-GR" sz="1800" dirty="0"/>
                    </a:p>
                  </a:txBody>
                  <a:tcPr/>
                </a:tc>
              </a:tr>
              <a:tr h="324000">
                <a:tc>
                  <a:txBody>
                    <a:bodyPr/>
                    <a:lstStyle/>
                    <a:p>
                      <a:r>
                        <a:rPr lang="el-GR" sz="1800" dirty="0" smtClean="0"/>
                        <a:t>Κ18</a:t>
                      </a:r>
                      <a:endParaRPr lang="el-GR" sz="1800" dirty="0">
                        <a:solidFill>
                          <a:schemeClr val="tx1"/>
                        </a:solidFill>
                      </a:endParaRPr>
                    </a:p>
                  </a:txBody>
                  <a:tcPr/>
                </a:tc>
                <a:tc>
                  <a:txBody>
                    <a:bodyPr/>
                    <a:lstStyle/>
                    <a:p>
                      <a:r>
                        <a:rPr lang="el-GR" sz="1800" b="1" dirty="0" smtClean="0"/>
                        <a:t>Υλοποίηση Συστημάτων</a:t>
                      </a:r>
                      <a:r>
                        <a:rPr lang="el-GR" sz="1800" b="1" baseline="0" dirty="0" smtClean="0"/>
                        <a:t> </a:t>
                      </a:r>
                      <a:r>
                        <a:rPr lang="el-GR" sz="1800" b="1" dirty="0" smtClean="0"/>
                        <a:t>ΒΔ</a:t>
                      </a:r>
                      <a:endParaRPr lang="el-GR" sz="1800" b="1" dirty="0">
                        <a:solidFill>
                          <a:schemeClr val="tx1"/>
                        </a:solidFill>
                      </a:endParaRPr>
                    </a:p>
                  </a:txBody>
                  <a:tcPr/>
                </a:tc>
                <a:tc>
                  <a:txBody>
                    <a:bodyPr/>
                    <a:lstStyle/>
                    <a:p>
                      <a:pPr algn="ctr"/>
                      <a:r>
                        <a:rPr lang="el-GR" sz="1800" dirty="0" smtClean="0"/>
                        <a:t>3</a:t>
                      </a:r>
                      <a:endParaRPr lang="el-GR" sz="1800" dirty="0">
                        <a:solidFill>
                          <a:schemeClr val="tx1"/>
                        </a:solidFill>
                      </a:endParaRPr>
                    </a:p>
                  </a:txBody>
                  <a:tcPr/>
                </a:tc>
                <a:tc>
                  <a:txBody>
                    <a:bodyPr/>
                    <a:lstStyle/>
                    <a:p>
                      <a:pPr algn="ctr"/>
                      <a:r>
                        <a:rPr lang="el-GR" sz="1800" dirty="0" smtClean="0"/>
                        <a:t>1</a:t>
                      </a:r>
                      <a:endParaRPr lang="el-GR" sz="1800" dirty="0">
                        <a:solidFill>
                          <a:schemeClr val="tx1"/>
                        </a:solidFill>
                      </a:endParaRPr>
                    </a:p>
                  </a:txBody>
                  <a:tcPr/>
                </a:tc>
                <a:tc>
                  <a:txBody>
                    <a:bodyPr/>
                    <a:lstStyle/>
                    <a:p>
                      <a:pPr algn="ctr"/>
                      <a:endParaRPr lang="el-GR" sz="1800" dirty="0">
                        <a:solidFill>
                          <a:schemeClr val="tx1"/>
                        </a:solidFill>
                      </a:endParaRPr>
                    </a:p>
                  </a:txBody>
                  <a:tcPr/>
                </a:tc>
                <a:tc>
                  <a:txBody>
                    <a:bodyPr/>
                    <a:lstStyle/>
                    <a:p>
                      <a:pPr algn="ctr"/>
                      <a:r>
                        <a:rPr lang="el-GR" sz="1800" dirty="0" smtClean="0"/>
                        <a:t>6</a:t>
                      </a:r>
                      <a:endParaRPr lang="el-GR" sz="18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dirty="0" smtClean="0"/>
                        <a:t>Κ29</a:t>
                      </a:r>
                      <a:endParaRPr lang="el-GR" sz="1800" dirty="0" smtClean="0">
                        <a:solidFill>
                          <a:schemeClr val="tx1"/>
                        </a:solidFill>
                      </a:endParaRPr>
                    </a:p>
                  </a:txBody>
                  <a:tcPr/>
                </a:tc>
              </a:tr>
              <a:tr h="324000">
                <a:tc>
                  <a:txBody>
                    <a:bodyPr/>
                    <a:lstStyle/>
                    <a:p>
                      <a:endParaRPr lang="el-GR" sz="1800" dirty="0">
                        <a:solidFill>
                          <a:schemeClr val="tx1"/>
                        </a:solidFill>
                      </a:endParaRPr>
                    </a:p>
                  </a:txBody>
                  <a:tcPr/>
                </a:tc>
                <a:tc>
                  <a:txBody>
                    <a:bodyPr/>
                    <a:lstStyle/>
                    <a:p>
                      <a:endParaRPr lang="el-GR" sz="1800" b="1" dirty="0">
                        <a:solidFill>
                          <a:schemeClr val="tx1"/>
                        </a:solidFill>
                      </a:endParaRPr>
                    </a:p>
                  </a:txBody>
                  <a:tcPr/>
                </a:tc>
                <a:tc>
                  <a:txBody>
                    <a:bodyPr/>
                    <a:lstStyle/>
                    <a:p>
                      <a:pPr algn="ctr"/>
                      <a:endParaRPr lang="el-GR" sz="1800" dirty="0">
                        <a:solidFill>
                          <a:schemeClr val="tx1"/>
                        </a:solidFill>
                      </a:endParaRPr>
                    </a:p>
                  </a:txBody>
                  <a:tcPr/>
                </a:tc>
                <a:tc>
                  <a:txBody>
                    <a:bodyPr/>
                    <a:lstStyle/>
                    <a:p>
                      <a:pPr algn="ctr"/>
                      <a:endParaRPr lang="el-GR" sz="1800" dirty="0">
                        <a:solidFill>
                          <a:schemeClr val="tx1"/>
                        </a:solidFill>
                      </a:endParaRPr>
                    </a:p>
                  </a:txBody>
                  <a:tcPr/>
                </a:tc>
                <a:tc>
                  <a:txBody>
                    <a:bodyPr/>
                    <a:lstStyle/>
                    <a:p>
                      <a:pPr algn="ctr"/>
                      <a:endParaRPr lang="el-GR" sz="1800" dirty="0">
                        <a:solidFill>
                          <a:schemeClr val="tx1"/>
                        </a:solidFill>
                      </a:endParaRPr>
                    </a:p>
                  </a:txBody>
                  <a:tcPr/>
                </a:tc>
                <a:tc>
                  <a:txBody>
                    <a:bodyPr/>
                    <a:lstStyle/>
                    <a:p>
                      <a:pPr algn="ctr"/>
                      <a:endParaRPr lang="el-GR" sz="18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800" dirty="0" smtClean="0">
                        <a:solidFill>
                          <a:schemeClr val="tx1"/>
                        </a:solidFill>
                      </a:endParaRPr>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386301759"/>
              </p:ext>
            </p:extLst>
          </p:nvPr>
        </p:nvGraphicFramePr>
        <p:xfrm>
          <a:off x="685800" y="2824168"/>
          <a:ext cx="8229600" cy="1828950"/>
        </p:xfrm>
        <a:graphic>
          <a:graphicData uri="http://schemas.openxmlformats.org/drawingml/2006/table">
            <a:tbl>
              <a:tblPr firstRow="1" bandRow="1">
                <a:tableStyleId>{16D9F66E-5EB9-4882-86FB-DCBF35E3C3E4}</a:tableStyleId>
              </a:tblPr>
              <a:tblGrid>
                <a:gridCol w="838200"/>
                <a:gridCol w="4114801"/>
                <a:gridCol w="457200"/>
                <a:gridCol w="457200"/>
                <a:gridCol w="457200"/>
                <a:gridCol w="838200"/>
                <a:gridCol w="1066799"/>
              </a:tblGrid>
              <a:tr h="324000">
                <a:tc>
                  <a:txBody>
                    <a:bodyPr/>
                    <a:lstStyle/>
                    <a:p>
                      <a:r>
                        <a:rPr lang="el-GR" sz="1800" dirty="0" smtClean="0"/>
                        <a:t>Κωδ.</a:t>
                      </a:r>
                      <a:endParaRPr lang="el-GR" sz="1800" dirty="0"/>
                    </a:p>
                  </a:txBody>
                  <a:tcPr marT="45733" marB="45733"/>
                </a:tc>
                <a:tc>
                  <a:txBody>
                    <a:bodyPr/>
                    <a:lstStyle/>
                    <a:p>
                      <a:r>
                        <a:rPr lang="el-GR" sz="1800" dirty="0" smtClean="0"/>
                        <a:t>Μάθημα 6</a:t>
                      </a:r>
                      <a:r>
                        <a:rPr lang="el-GR" sz="1800" baseline="30000" dirty="0" smtClean="0"/>
                        <a:t>0υ</a:t>
                      </a:r>
                      <a:r>
                        <a:rPr lang="el-GR" sz="1800" dirty="0" smtClean="0"/>
                        <a:t> Εξαμήνου</a:t>
                      </a:r>
                      <a:endParaRPr lang="el-GR" sz="1800" dirty="0"/>
                    </a:p>
                  </a:txBody>
                  <a:tcPr marT="45733" marB="45733"/>
                </a:tc>
                <a:tc>
                  <a:txBody>
                    <a:bodyPr/>
                    <a:lstStyle/>
                    <a:p>
                      <a:r>
                        <a:rPr lang="el-GR" sz="1800" dirty="0" smtClean="0"/>
                        <a:t>Θ</a:t>
                      </a:r>
                      <a:endParaRPr lang="el-GR" sz="1800" dirty="0"/>
                    </a:p>
                  </a:txBody>
                  <a:tcPr marT="45733" marB="45733"/>
                </a:tc>
                <a:tc>
                  <a:txBody>
                    <a:bodyPr/>
                    <a:lstStyle/>
                    <a:p>
                      <a:r>
                        <a:rPr lang="el-GR" sz="1800" dirty="0" smtClean="0"/>
                        <a:t>Φ</a:t>
                      </a:r>
                      <a:endParaRPr lang="el-GR" sz="1800" dirty="0"/>
                    </a:p>
                  </a:txBody>
                  <a:tcPr marT="45733" marB="45733"/>
                </a:tc>
                <a:tc>
                  <a:txBody>
                    <a:bodyPr/>
                    <a:lstStyle/>
                    <a:p>
                      <a:r>
                        <a:rPr lang="el-GR" sz="1800" dirty="0" smtClean="0"/>
                        <a:t>Ε</a:t>
                      </a:r>
                      <a:endParaRPr lang="el-GR" sz="1800" dirty="0"/>
                    </a:p>
                  </a:txBody>
                  <a:tcPr marT="45733" marB="45733"/>
                </a:tc>
                <a:tc>
                  <a:txBody>
                    <a:bodyPr/>
                    <a:lstStyle/>
                    <a:p>
                      <a:r>
                        <a:rPr lang="en-US" sz="1800" dirty="0" smtClean="0"/>
                        <a:t>ECTS</a:t>
                      </a:r>
                      <a:endParaRPr lang="el-GR" sz="1800" dirty="0"/>
                    </a:p>
                  </a:txBody>
                  <a:tcPr marT="45733" marB="45733"/>
                </a:tc>
                <a:tc>
                  <a:txBody>
                    <a:bodyPr/>
                    <a:lstStyle/>
                    <a:p>
                      <a:r>
                        <a:rPr lang="el-GR" sz="1800" dirty="0" err="1" smtClean="0"/>
                        <a:t>Προαπ</a:t>
                      </a:r>
                      <a:r>
                        <a:rPr lang="el-GR" sz="1800" dirty="0" smtClean="0"/>
                        <a:t>.</a:t>
                      </a:r>
                      <a:endParaRPr lang="el-GR" sz="1800" dirty="0"/>
                    </a:p>
                  </a:txBody>
                  <a:tcPr marT="45733" marB="45733"/>
                </a:tc>
              </a:tr>
              <a:tr h="324000">
                <a:tc>
                  <a:txBody>
                    <a:bodyPr/>
                    <a:lstStyle/>
                    <a:p>
                      <a:r>
                        <a:rPr lang="el-GR" sz="1800" dirty="0" smtClean="0"/>
                        <a:t>Κ2</a:t>
                      </a:r>
                      <a:r>
                        <a:rPr lang="en-US" sz="1800" dirty="0" smtClean="0"/>
                        <a:t>4</a:t>
                      </a:r>
                      <a:endParaRPr lang="el-GR" sz="1800" dirty="0"/>
                    </a:p>
                  </a:txBody>
                  <a:tcPr marT="45733" marB="45733"/>
                </a:tc>
                <a:tc>
                  <a:txBody>
                    <a:bodyPr/>
                    <a:lstStyle/>
                    <a:p>
                      <a:r>
                        <a:rPr lang="el-GR" sz="1800" b="1" dirty="0" smtClean="0"/>
                        <a:t>Προγραμματισμός Συστήματος </a:t>
                      </a:r>
                      <a:endParaRPr lang="el-GR" sz="1800" b="1" dirty="0"/>
                    </a:p>
                  </a:txBody>
                  <a:tcPr marT="45733" marB="45733"/>
                </a:tc>
                <a:tc>
                  <a:txBody>
                    <a:bodyPr/>
                    <a:lstStyle/>
                    <a:p>
                      <a:pPr algn="ctr"/>
                      <a:r>
                        <a:rPr lang="en-US" sz="1800" dirty="0" smtClean="0"/>
                        <a:t>4</a:t>
                      </a:r>
                      <a:endParaRPr lang="el-GR" sz="1800" dirty="0"/>
                    </a:p>
                  </a:txBody>
                  <a:tcPr marT="45733" marB="45733"/>
                </a:tc>
                <a:tc>
                  <a:txBody>
                    <a:bodyPr/>
                    <a:lstStyle/>
                    <a:p>
                      <a:pPr algn="ctr"/>
                      <a:endParaRPr lang="el-GR" sz="1800" dirty="0"/>
                    </a:p>
                  </a:txBody>
                  <a:tcPr marT="45733" marB="45733"/>
                </a:tc>
                <a:tc>
                  <a:txBody>
                    <a:bodyPr/>
                    <a:lstStyle/>
                    <a:p>
                      <a:pPr algn="ctr"/>
                      <a:r>
                        <a:rPr lang="en-US" sz="1800" dirty="0" smtClean="0"/>
                        <a:t>1</a:t>
                      </a:r>
                      <a:endParaRPr lang="el-GR" sz="1800" dirty="0"/>
                    </a:p>
                  </a:txBody>
                  <a:tcPr marT="45733" marB="45733"/>
                </a:tc>
                <a:tc>
                  <a:txBody>
                    <a:bodyPr/>
                    <a:lstStyle/>
                    <a:p>
                      <a:pPr algn="ctr"/>
                      <a:r>
                        <a:rPr lang="el-GR" sz="1800" dirty="0" smtClean="0"/>
                        <a:t>6</a:t>
                      </a:r>
                      <a:endParaRPr lang="el-GR" sz="1800" dirty="0"/>
                    </a:p>
                  </a:txBody>
                  <a:tcPr marT="45733" marB="45733"/>
                </a:tc>
                <a:tc>
                  <a:txBody>
                    <a:bodyPr/>
                    <a:lstStyle/>
                    <a:p>
                      <a:pPr algn="ctr"/>
                      <a:r>
                        <a:rPr lang="en-US" sz="1800" dirty="0" smtClean="0"/>
                        <a:t>K22</a:t>
                      </a:r>
                      <a:endParaRPr lang="el-GR" sz="1800" dirty="0"/>
                    </a:p>
                  </a:txBody>
                  <a:tcPr marT="45733" marB="45733"/>
                </a:tc>
              </a:tr>
              <a:tr h="324000">
                <a:tc>
                  <a:txBody>
                    <a:bodyPr/>
                    <a:lstStyle/>
                    <a:p>
                      <a:r>
                        <a:rPr lang="el-GR" sz="1800" dirty="0" smtClean="0"/>
                        <a:t>Κ25</a:t>
                      </a:r>
                      <a:endParaRPr lang="el-GR" sz="1800" dirty="0">
                        <a:solidFill>
                          <a:schemeClr val="tx1"/>
                        </a:solidFill>
                      </a:endParaRPr>
                    </a:p>
                  </a:txBody>
                  <a:tcPr marT="45733" marB="457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smtClean="0"/>
                        <a:t>Θεωρία Υπολογισμού</a:t>
                      </a:r>
                      <a:endParaRPr lang="el-GR" sz="1800" b="1" dirty="0" smtClean="0">
                        <a:solidFill>
                          <a:schemeClr val="tx1"/>
                        </a:solidFill>
                      </a:endParaRPr>
                    </a:p>
                  </a:txBody>
                  <a:tcPr marT="45733" marB="45733"/>
                </a:tc>
                <a:tc>
                  <a:txBody>
                    <a:bodyPr/>
                    <a:lstStyle/>
                    <a:p>
                      <a:pPr algn="ctr"/>
                      <a:r>
                        <a:rPr lang="el-GR" sz="1800" dirty="0" smtClean="0"/>
                        <a:t>3</a:t>
                      </a:r>
                      <a:endParaRPr lang="el-GR" sz="1800" dirty="0">
                        <a:solidFill>
                          <a:schemeClr val="tx1"/>
                        </a:solidFill>
                      </a:endParaRPr>
                    </a:p>
                  </a:txBody>
                  <a:tcPr marT="45733" marB="45733"/>
                </a:tc>
                <a:tc>
                  <a:txBody>
                    <a:bodyPr/>
                    <a:lstStyle/>
                    <a:p>
                      <a:pPr algn="ctr"/>
                      <a:r>
                        <a:rPr lang="el-GR" sz="1800" dirty="0" smtClean="0"/>
                        <a:t>1</a:t>
                      </a:r>
                      <a:endParaRPr lang="el-GR" sz="1800" dirty="0">
                        <a:solidFill>
                          <a:schemeClr val="tx1"/>
                        </a:solidFill>
                      </a:endParaRPr>
                    </a:p>
                  </a:txBody>
                  <a:tcPr marT="45733" marB="45733"/>
                </a:tc>
                <a:tc>
                  <a:txBody>
                    <a:bodyPr/>
                    <a:lstStyle/>
                    <a:p>
                      <a:pPr algn="ctr"/>
                      <a:endParaRPr lang="el-GR" sz="1800" dirty="0">
                        <a:solidFill>
                          <a:schemeClr val="tx1"/>
                        </a:solidFill>
                      </a:endParaRPr>
                    </a:p>
                  </a:txBody>
                  <a:tcPr marT="45733" marB="45733"/>
                </a:tc>
                <a:tc>
                  <a:txBody>
                    <a:bodyPr/>
                    <a:lstStyle/>
                    <a:p>
                      <a:pPr algn="ctr"/>
                      <a:r>
                        <a:rPr lang="el-GR" sz="1800" dirty="0" smtClean="0"/>
                        <a:t>6</a:t>
                      </a:r>
                      <a:endParaRPr lang="el-GR" sz="1800" dirty="0">
                        <a:solidFill>
                          <a:schemeClr val="tx1"/>
                        </a:solidFill>
                      </a:endParaRPr>
                    </a:p>
                  </a:txBody>
                  <a:tcPr marT="45733" marB="45733"/>
                </a:tc>
                <a:tc>
                  <a:txBody>
                    <a:bodyPr/>
                    <a:lstStyle/>
                    <a:p>
                      <a:pPr algn="ctr"/>
                      <a:r>
                        <a:rPr lang="en-US" sz="1800" dirty="0" smtClean="0"/>
                        <a:t>K</a:t>
                      </a:r>
                      <a:r>
                        <a:rPr lang="el-GR" sz="1800" dirty="0" smtClean="0"/>
                        <a:t>17</a:t>
                      </a:r>
                      <a:endParaRPr lang="el-GR" sz="1800" dirty="0">
                        <a:solidFill>
                          <a:schemeClr val="tx1"/>
                        </a:solidFill>
                      </a:endParaRPr>
                    </a:p>
                  </a:txBody>
                  <a:tcPr marT="45733" marB="45733"/>
                </a:tc>
              </a:tr>
              <a:tr h="324000">
                <a:tc>
                  <a:txBody>
                    <a:bodyPr/>
                    <a:lstStyle/>
                    <a:p>
                      <a:r>
                        <a:rPr lang="en-US" sz="1800" dirty="0" smtClean="0"/>
                        <a:t>K</a:t>
                      </a:r>
                      <a:r>
                        <a:rPr lang="el-GR" sz="1800" dirty="0" smtClean="0"/>
                        <a:t>20α</a:t>
                      </a:r>
                      <a:endParaRPr lang="el-GR" sz="1800" dirty="0"/>
                    </a:p>
                  </a:txBody>
                  <a:tcPr marT="45733" marB="45733"/>
                </a:tc>
                <a:tc>
                  <a:txBody>
                    <a:bodyPr/>
                    <a:lstStyle/>
                    <a:p>
                      <a:r>
                        <a:rPr lang="el-GR" sz="1800" b="1" dirty="0" smtClean="0"/>
                        <a:t>Μαθηματικά</a:t>
                      </a:r>
                      <a:r>
                        <a:rPr lang="el-GR" sz="1800" b="1" baseline="0" dirty="0" smtClean="0"/>
                        <a:t> Πληροφορικής</a:t>
                      </a:r>
                      <a:endParaRPr lang="el-GR" sz="1800" b="1" dirty="0">
                        <a:solidFill>
                          <a:schemeClr val="tx1"/>
                        </a:solidFill>
                      </a:endParaRPr>
                    </a:p>
                  </a:txBody>
                  <a:tcPr marT="45743" marB="45743"/>
                </a:tc>
                <a:tc>
                  <a:txBody>
                    <a:bodyPr/>
                    <a:lstStyle/>
                    <a:p>
                      <a:pPr algn="ctr"/>
                      <a:r>
                        <a:rPr lang="el-GR" sz="1800" dirty="0" smtClean="0"/>
                        <a:t>3</a:t>
                      </a:r>
                      <a:endParaRPr lang="el-GR" sz="1800" dirty="0">
                        <a:solidFill>
                          <a:schemeClr val="tx1"/>
                        </a:solidFill>
                      </a:endParaRPr>
                    </a:p>
                  </a:txBody>
                  <a:tcPr marT="45743" marB="45743"/>
                </a:tc>
                <a:tc>
                  <a:txBody>
                    <a:bodyPr/>
                    <a:lstStyle/>
                    <a:p>
                      <a:pPr algn="ctr"/>
                      <a:r>
                        <a:rPr lang="el-GR" sz="1800" dirty="0" smtClean="0"/>
                        <a:t>1</a:t>
                      </a:r>
                      <a:endParaRPr lang="el-GR" sz="1800" dirty="0">
                        <a:solidFill>
                          <a:schemeClr val="tx1"/>
                        </a:solidFill>
                      </a:endParaRPr>
                    </a:p>
                  </a:txBody>
                  <a:tcPr marT="45743" marB="45743"/>
                </a:tc>
                <a:tc>
                  <a:txBody>
                    <a:bodyPr/>
                    <a:lstStyle/>
                    <a:p>
                      <a:pPr algn="ctr"/>
                      <a:endParaRPr lang="el-GR" sz="1800" dirty="0">
                        <a:solidFill>
                          <a:schemeClr val="tx1"/>
                        </a:solidFill>
                      </a:endParaRPr>
                    </a:p>
                  </a:txBody>
                  <a:tcPr marT="45743" marB="45743"/>
                </a:tc>
                <a:tc>
                  <a:txBody>
                    <a:bodyPr/>
                    <a:lstStyle/>
                    <a:p>
                      <a:pPr algn="ctr"/>
                      <a:r>
                        <a:rPr lang="el-GR" sz="1800" dirty="0" smtClean="0"/>
                        <a:t>6</a:t>
                      </a:r>
                      <a:endParaRPr lang="el-GR" sz="1800" b="0" dirty="0">
                        <a:solidFill>
                          <a:schemeClr val="tx1"/>
                        </a:solidFill>
                      </a:endParaRPr>
                    </a:p>
                  </a:txBody>
                  <a:tcPr marT="45743" marB="45743"/>
                </a:tc>
                <a:tc>
                  <a:txBody>
                    <a:bodyPr/>
                    <a:lstStyle/>
                    <a:p>
                      <a:pPr algn="ctr"/>
                      <a:r>
                        <a:rPr lang="el-GR" sz="1800" dirty="0" smtClean="0"/>
                        <a:t>Κ0</a:t>
                      </a:r>
                      <a:r>
                        <a:rPr lang="en-US" sz="1800" dirty="0" smtClean="0"/>
                        <a:t>9</a:t>
                      </a:r>
                      <a:endParaRPr lang="el-GR" sz="1800" dirty="0">
                        <a:solidFill>
                          <a:schemeClr val="tx1"/>
                        </a:solidFill>
                      </a:endParaRPr>
                    </a:p>
                  </a:txBody>
                  <a:tcPr marT="45743" marB="45743"/>
                </a:tc>
              </a:tr>
              <a:tr h="324000">
                <a:tc>
                  <a:txBody>
                    <a:bodyPr/>
                    <a:lstStyle/>
                    <a:p>
                      <a:r>
                        <a:rPr lang="el-GR" sz="1800" dirty="0" smtClean="0">
                          <a:solidFill>
                            <a:srgbClr val="C00000"/>
                          </a:solidFill>
                        </a:rPr>
                        <a:t>Κ31</a:t>
                      </a:r>
                      <a:endParaRPr lang="el-GR" sz="1800" dirty="0">
                        <a:solidFill>
                          <a:srgbClr val="C00000"/>
                        </a:solidFill>
                      </a:endParaRPr>
                    </a:p>
                  </a:txBody>
                  <a:tcPr marT="45733" marB="457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smtClean="0"/>
                        <a:t>Μεταγλωττιστές</a:t>
                      </a:r>
                      <a:endParaRPr lang="el-GR" sz="1800" b="1" dirty="0" smtClean="0">
                        <a:solidFill>
                          <a:schemeClr val="tx1"/>
                        </a:solidFill>
                      </a:endParaRPr>
                    </a:p>
                  </a:txBody>
                  <a:tcPr marT="45733" marB="45733"/>
                </a:tc>
                <a:tc>
                  <a:txBody>
                    <a:bodyPr/>
                    <a:lstStyle/>
                    <a:p>
                      <a:pPr algn="ctr"/>
                      <a:r>
                        <a:rPr lang="el-GR" sz="1800" dirty="0" smtClean="0"/>
                        <a:t>3</a:t>
                      </a:r>
                      <a:endParaRPr lang="el-GR" sz="1800" dirty="0">
                        <a:solidFill>
                          <a:schemeClr val="tx1"/>
                        </a:solidFill>
                      </a:endParaRPr>
                    </a:p>
                  </a:txBody>
                  <a:tcPr marT="45733" marB="45733"/>
                </a:tc>
                <a:tc>
                  <a:txBody>
                    <a:bodyPr/>
                    <a:lstStyle/>
                    <a:p>
                      <a:pPr algn="ctr"/>
                      <a:r>
                        <a:rPr lang="el-GR" sz="1800" dirty="0" smtClean="0"/>
                        <a:t>1</a:t>
                      </a:r>
                      <a:endParaRPr lang="el-GR" sz="1800" dirty="0">
                        <a:solidFill>
                          <a:schemeClr val="tx1"/>
                        </a:solidFill>
                      </a:endParaRPr>
                    </a:p>
                  </a:txBody>
                  <a:tcPr marT="45733" marB="45733"/>
                </a:tc>
                <a:tc>
                  <a:txBody>
                    <a:bodyPr/>
                    <a:lstStyle/>
                    <a:p>
                      <a:pPr algn="ctr"/>
                      <a:endParaRPr lang="el-GR" sz="1800" dirty="0">
                        <a:solidFill>
                          <a:schemeClr val="tx1"/>
                        </a:solidFill>
                      </a:endParaRPr>
                    </a:p>
                  </a:txBody>
                  <a:tcPr marT="45733" marB="45733"/>
                </a:tc>
                <a:tc>
                  <a:txBody>
                    <a:bodyPr/>
                    <a:lstStyle/>
                    <a:p>
                      <a:pPr algn="ctr"/>
                      <a:r>
                        <a:rPr lang="el-GR" sz="1800" dirty="0" smtClean="0"/>
                        <a:t>6</a:t>
                      </a:r>
                      <a:endParaRPr lang="el-GR" sz="1800" dirty="0">
                        <a:solidFill>
                          <a:schemeClr val="tx1"/>
                        </a:solidFill>
                      </a:endParaRPr>
                    </a:p>
                  </a:txBody>
                  <a:tcPr marT="45733" marB="45733"/>
                </a:tc>
                <a:tc>
                  <a:txBody>
                    <a:bodyPr/>
                    <a:lstStyle/>
                    <a:p>
                      <a:pPr algn="ctr"/>
                      <a:r>
                        <a:rPr lang="en-US" sz="1800" dirty="0" smtClean="0"/>
                        <a:t>K1</a:t>
                      </a:r>
                      <a:r>
                        <a:rPr lang="el-GR" sz="1800" dirty="0" smtClean="0"/>
                        <a:t>4</a:t>
                      </a:r>
                      <a:endParaRPr lang="el-GR" sz="1800" dirty="0">
                        <a:solidFill>
                          <a:schemeClr val="tx1"/>
                        </a:solidFill>
                      </a:endParaRPr>
                    </a:p>
                  </a:txBody>
                  <a:tcPr marT="45733" marB="45733"/>
                </a:tc>
              </a:tr>
            </a:tbl>
          </a:graphicData>
        </a:graphic>
      </p:graphicFrame>
      <p:sp>
        <p:nvSpPr>
          <p:cNvPr id="8" name="Right Brace 7"/>
          <p:cNvSpPr/>
          <p:nvPr/>
        </p:nvSpPr>
        <p:spPr>
          <a:xfrm flipH="1">
            <a:off x="457200" y="3962400"/>
            <a:ext cx="152400" cy="6858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9" name="TextBox 2"/>
          <p:cNvSpPr txBox="1">
            <a:spLocks noChangeArrowheads="1"/>
          </p:cNvSpPr>
          <p:nvPr/>
        </p:nvSpPr>
        <p:spPr bwMode="auto">
          <a:xfrm rot="-5400000">
            <a:off x="-233541" y="4121428"/>
            <a:ext cx="989373" cy="369332"/>
          </a:xfrm>
          <a:prstGeom prst="rect">
            <a:avLst/>
          </a:prstGeom>
          <a:noFill/>
          <a:ln w="9525">
            <a:noFill/>
            <a:miter lim="800000"/>
            <a:headEnd/>
            <a:tailEnd/>
          </a:ln>
        </p:spPr>
        <p:txBody>
          <a:bodyPr wrap="none">
            <a:spAutoFit/>
          </a:bodyPr>
          <a:lstStyle/>
          <a:p>
            <a:r>
              <a:rPr lang="el-GR"/>
              <a:t>1 από 2</a:t>
            </a:r>
            <a:endParaRPr lang="en-US"/>
          </a:p>
        </p:txBody>
      </p:sp>
      <p:graphicFrame>
        <p:nvGraphicFramePr>
          <p:cNvPr id="10" name="Table 9"/>
          <p:cNvGraphicFramePr>
            <a:graphicFrameLocks noGrp="1"/>
          </p:cNvGraphicFramePr>
          <p:nvPr/>
        </p:nvGraphicFramePr>
        <p:xfrm>
          <a:off x="685799" y="4907496"/>
          <a:ext cx="8229600" cy="1645704"/>
        </p:xfrm>
        <a:graphic>
          <a:graphicData uri="http://schemas.openxmlformats.org/drawingml/2006/table">
            <a:tbl>
              <a:tblPr firstRow="1" bandRow="1">
                <a:tableStyleId>{16D9F66E-5EB9-4882-86FB-DCBF35E3C3E4}</a:tableStyleId>
              </a:tblPr>
              <a:tblGrid>
                <a:gridCol w="838200"/>
                <a:gridCol w="4142807"/>
                <a:gridCol w="453292"/>
                <a:gridCol w="453292"/>
                <a:gridCol w="453292"/>
                <a:gridCol w="831036"/>
                <a:gridCol w="1057681"/>
              </a:tblGrid>
              <a:tr h="324000">
                <a:tc>
                  <a:txBody>
                    <a:bodyPr/>
                    <a:lstStyle/>
                    <a:p>
                      <a:r>
                        <a:rPr lang="el-GR" sz="1800" dirty="0" smtClean="0"/>
                        <a:t>Κωδ.</a:t>
                      </a:r>
                      <a:endParaRPr lang="el-GR" sz="1800" dirty="0"/>
                    </a:p>
                  </a:txBody>
                  <a:tcPr marT="45684" marB="45684"/>
                </a:tc>
                <a:tc>
                  <a:txBody>
                    <a:bodyPr/>
                    <a:lstStyle/>
                    <a:p>
                      <a:r>
                        <a:rPr lang="el-GR" sz="1800" dirty="0" smtClean="0"/>
                        <a:t>Επιλογή 1</a:t>
                      </a:r>
                      <a:r>
                        <a:rPr lang="el-GR" sz="1800" baseline="0" dirty="0" smtClean="0"/>
                        <a:t> από 2 </a:t>
                      </a:r>
                      <a:r>
                        <a:rPr lang="en-US" sz="1800" baseline="0" dirty="0" smtClean="0"/>
                        <a:t>Projects</a:t>
                      </a:r>
                      <a:r>
                        <a:rPr lang="el-GR" sz="1800" baseline="0" dirty="0" smtClean="0"/>
                        <a:t> (7</a:t>
                      </a:r>
                      <a:r>
                        <a:rPr lang="el-GR" sz="1800" baseline="30000" dirty="0" smtClean="0"/>
                        <a:t>0</a:t>
                      </a:r>
                      <a:r>
                        <a:rPr lang="el-GR" sz="1800" baseline="0" dirty="0" smtClean="0"/>
                        <a:t> εξάμηνο)</a:t>
                      </a:r>
                      <a:endParaRPr lang="el-GR" sz="1800" dirty="0"/>
                    </a:p>
                  </a:txBody>
                  <a:tcPr marT="45684" marB="45684"/>
                </a:tc>
                <a:tc>
                  <a:txBody>
                    <a:bodyPr/>
                    <a:lstStyle/>
                    <a:p>
                      <a:r>
                        <a:rPr lang="el-GR" sz="1800" dirty="0" smtClean="0"/>
                        <a:t>Θ</a:t>
                      </a:r>
                      <a:endParaRPr lang="el-GR" sz="1800" dirty="0"/>
                    </a:p>
                  </a:txBody>
                  <a:tcPr marT="45684" marB="45684"/>
                </a:tc>
                <a:tc>
                  <a:txBody>
                    <a:bodyPr/>
                    <a:lstStyle/>
                    <a:p>
                      <a:r>
                        <a:rPr lang="el-GR" sz="1800" dirty="0" smtClean="0"/>
                        <a:t>Φ</a:t>
                      </a:r>
                      <a:endParaRPr lang="el-GR" sz="1800" dirty="0"/>
                    </a:p>
                  </a:txBody>
                  <a:tcPr marT="45684" marB="45684"/>
                </a:tc>
                <a:tc>
                  <a:txBody>
                    <a:bodyPr/>
                    <a:lstStyle/>
                    <a:p>
                      <a:r>
                        <a:rPr lang="el-GR" sz="1800" dirty="0" smtClean="0"/>
                        <a:t>Ε</a:t>
                      </a:r>
                      <a:endParaRPr lang="el-GR" sz="1800" dirty="0"/>
                    </a:p>
                  </a:txBody>
                  <a:tcPr marT="45684" marB="45684"/>
                </a:tc>
                <a:tc>
                  <a:txBody>
                    <a:bodyPr/>
                    <a:lstStyle/>
                    <a:p>
                      <a:r>
                        <a:rPr lang="en-US" sz="1800" dirty="0" smtClean="0"/>
                        <a:t>ECTS</a:t>
                      </a:r>
                      <a:endParaRPr lang="el-GR" sz="1800" dirty="0"/>
                    </a:p>
                  </a:txBody>
                  <a:tcPr marT="45684" marB="45684"/>
                </a:tc>
                <a:tc>
                  <a:txBody>
                    <a:bodyPr/>
                    <a:lstStyle/>
                    <a:p>
                      <a:r>
                        <a:rPr lang="el-GR" sz="1800" dirty="0" err="1" smtClean="0"/>
                        <a:t>Προαπ</a:t>
                      </a:r>
                      <a:r>
                        <a:rPr lang="el-GR" sz="1800" dirty="0" smtClean="0"/>
                        <a:t>.</a:t>
                      </a:r>
                      <a:endParaRPr lang="el-GR" sz="1800" dirty="0"/>
                    </a:p>
                  </a:txBody>
                  <a:tcPr marT="45684" marB="45684"/>
                </a:tc>
              </a:tr>
              <a:tr h="324000">
                <a:tc>
                  <a:txBody>
                    <a:bodyPr/>
                    <a:lstStyle/>
                    <a:p>
                      <a:r>
                        <a:rPr lang="el-GR" sz="1800" dirty="0" smtClean="0">
                          <a:solidFill>
                            <a:srgbClr val="C00000"/>
                          </a:solidFill>
                        </a:rPr>
                        <a:t>Κ23γ</a:t>
                      </a:r>
                      <a:endParaRPr lang="el-GR" sz="1800" dirty="0">
                        <a:solidFill>
                          <a:srgbClr val="C00000"/>
                        </a:solidFill>
                      </a:endParaRPr>
                    </a:p>
                  </a:txBody>
                  <a:tcPr marT="45684" marB="45684"/>
                </a:tc>
                <a:tc>
                  <a:txBody>
                    <a:bodyPr/>
                    <a:lstStyle/>
                    <a:p>
                      <a:r>
                        <a:rPr lang="el-GR" sz="1800" b="1" dirty="0" smtClean="0"/>
                        <a:t>Ανάπτυξη Λογισμικού </a:t>
                      </a:r>
                      <a:br>
                        <a:rPr lang="el-GR" sz="1800" b="1" dirty="0" smtClean="0"/>
                      </a:br>
                      <a:r>
                        <a:rPr lang="el-GR" sz="1800" b="1" dirty="0" smtClean="0"/>
                        <a:t>για Αλγοριθμικά Προβλήματα</a:t>
                      </a:r>
                      <a:endParaRPr lang="el-GR" sz="1800" b="1" dirty="0"/>
                    </a:p>
                  </a:txBody>
                  <a:tcPr marT="45684" marB="45684"/>
                </a:tc>
                <a:tc>
                  <a:txBody>
                    <a:bodyPr/>
                    <a:lstStyle/>
                    <a:p>
                      <a:pPr algn="ctr"/>
                      <a:r>
                        <a:rPr lang="el-GR" sz="1800" dirty="0" smtClean="0"/>
                        <a:t>1</a:t>
                      </a:r>
                      <a:endParaRPr lang="el-GR" sz="1800" dirty="0"/>
                    </a:p>
                  </a:txBody>
                  <a:tcPr marT="45684" marB="45684"/>
                </a:tc>
                <a:tc>
                  <a:txBody>
                    <a:bodyPr/>
                    <a:lstStyle/>
                    <a:p>
                      <a:pPr algn="ctr"/>
                      <a:endParaRPr lang="el-GR" sz="1800" dirty="0"/>
                    </a:p>
                  </a:txBody>
                  <a:tcPr marT="45684" marB="45684"/>
                </a:tc>
                <a:tc>
                  <a:txBody>
                    <a:bodyPr/>
                    <a:lstStyle/>
                    <a:p>
                      <a:pPr algn="ctr"/>
                      <a:r>
                        <a:rPr lang="el-GR" sz="1800" dirty="0" smtClean="0"/>
                        <a:t>3</a:t>
                      </a:r>
                      <a:endParaRPr lang="el-GR" sz="1800" dirty="0"/>
                    </a:p>
                  </a:txBody>
                  <a:tcPr marT="45684" marB="45684"/>
                </a:tc>
                <a:tc>
                  <a:txBody>
                    <a:bodyPr/>
                    <a:lstStyle/>
                    <a:p>
                      <a:pPr algn="ctr"/>
                      <a:r>
                        <a:rPr lang="el-GR" sz="1800" dirty="0" smtClean="0"/>
                        <a:t>8</a:t>
                      </a:r>
                      <a:endParaRPr lang="el-GR" sz="1800" dirty="0"/>
                    </a:p>
                  </a:txBody>
                  <a:tcPr marT="45684" marB="45684"/>
                </a:tc>
                <a:tc>
                  <a:txBody>
                    <a:bodyPr/>
                    <a:lstStyle/>
                    <a:p>
                      <a:pPr algn="ctr"/>
                      <a:r>
                        <a:rPr lang="el-GR" sz="1800" dirty="0" smtClean="0"/>
                        <a:t>Κ17</a:t>
                      </a:r>
                      <a:r>
                        <a:rPr lang="el-GR" sz="1800" baseline="0" dirty="0" smtClean="0"/>
                        <a:t>  </a:t>
                      </a:r>
                      <a:r>
                        <a:rPr lang="el-GR" sz="1800" dirty="0" smtClean="0"/>
                        <a:t>Κ25</a:t>
                      </a:r>
                      <a:endParaRPr lang="el-GR" sz="1800" dirty="0"/>
                    </a:p>
                  </a:txBody>
                  <a:tcPr marT="45684" marB="45684"/>
                </a:tc>
              </a:tr>
              <a:tr h="324000">
                <a:tc>
                  <a:txBody>
                    <a:bodyPr/>
                    <a:lstStyle/>
                    <a:p>
                      <a:r>
                        <a:rPr lang="el-GR" sz="1800" dirty="0" smtClean="0"/>
                        <a:t>Κ23α</a:t>
                      </a:r>
                      <a:endParaRPr lang="el-GR" sz="1800" dirty="0"/>
                    </a:p>
                  </a:txBody>
                  <a:tcPr marT="45684" marB="45684"/>
                </a:tc>
                <a:tc>
                  <a:txBody>
                    <a:bodyPr/>
                    <a:lstStyle/>
                    <a:p>
                      <a:r>
                        <a:rPr lang="el-GR" sz="1800" b="1" dirty="0" smtClean="0"/>
                        <a:t>Ανάπτυξη Λογισμικού </a:t>
                      </a:r>
                      <a:br>
                        <a:rPr lang="el-GR" sz="1800" b="1" dirty="0" smtClean="0"/>
                      </a:br>
                      <a:r>
                        <a:rPr lang="el-GR" sz="1800" b="1" dirty="0" smtClean="0"/>
                        <a:t>για Πληροφοριακά Συστήματα</a:t>
                      </a:r>
                      <a:endParaRPr lang="el-GR" sz="1800" b="1" dirty="0"/>
                    </a:p>
                  </a:txBody>
                  <a:tcPr marT="45684" marB="45684"/>
                </a:tc>
                <a:tc>
                  <a:txBody>
                    <a:bodyPr/>
                    <a:lstStyle/>
                    <a:p>
                      <a:pPr algn="ctr"/>
                      <a:r>
                        <a:rPr lang="el-GR" sz="1800" dirty="0" smtClean="0"/>
                        <a:t>1</a:t>
                      </a:r>
                      <a:endParaRPr lang="el-GR" sz="1800" dirty="0"/>
                    </a:p>
                  </a:txBody>
                  <a:tcPr marT="45684" marB="45684"/>
                </a:tc>
                <a:tc>
                  <a:txBody>
                    <a:bodyPr/>
                    <a:lstStyle/>
                    <a:p>
                      <a:pPr algn="ctr"/>
                      <a:endParaRPr lang="el-GR" sz="1800" dirty="0"/>
                    </a:p>
                  </a:txBody>
                  <a:tcPr marT="45684" marB="45684"/>
                </a:tc>
                <a:tc>
                  <a:txBody>
                    <a:bodyPr/>
                    <a:lstStyle/>
                    <a:p>
                      <a:pPr algn="ctr"/>
                      <a:r>
                        <a:rPr lang="el-GR" sz="1800" dirty="0" smtClean="0"/>
                        <a:t>3</a:t>
                      </a:r>
                      <a:endParaRPr lang="el-GR" sz="1800" dirty="0"/>
                    </a:p>
                  </a:txBody>
                  <a:tcPr marT="45684" marB="45684"/>
                </a:tc>
                <a:tc>
                  <a:txBody>
                    <a:bodyPr/>
                    <a:lstStyle/>
                    <a:p>
                      <a:pPr algn="ctr"/>
                      <a:r>
                        <a:rPr lang="el-GR" sz="1800" dirty="0" smtClean="0"/>
                        <a:t>8</a:t>
                      </a:r>
                      <a:endParaRPr lang="el-GR" sz="1800" dirty="0"/>
                    </a:p>
                  </a:txBody>
                  <a:tcPr marT="45684" marB="45684"/>
                </a:tc>
                <a:tc>
                  <a:txBody>
                    <a:bodyPr/>
                    <a:lstStyle/>
                    <a:p>
                      <a:pPr algn="ctr"/>
                      <a:r>
                        <a:rPr lang="el-GR" sz="1800" dirty="0" smtClean="0"/>
                        <a:t>Κ18</a:t>
                      </a:r>
                      <a:r>
                        <a:rPr lang="el-GR" sz="1800" baseline="0" dirty="0" smtClean="0"/>
                        <a:t>  </a:t>
                      </a:r>
                      <a:r>
                        <a:rPr lang="el-GR" sz="1800" dirty="0" smtClean="0"/>
                        <a:t>Κ29</a:t>
                      </a:r>
                      <a:endParaRPr lang="el-GR" sz="1800" dirty="0"/>
                    </a:p>
                  </a:txBody>
                  <a:tcPr marT="45684" marB="45684"/>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ChangeArrowheads="1"/>
          </p:cNvSpPr>
          <p:nvPr/>
        </p:nvSpPr>
        <p:spPr bwMode="auto">
          <a:xfrm>
            <a:off x="304800" y="76202"/>
            <a:ext cx="8229600" cy="56356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el-G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ΥΜ και ΕΥΜ της Κατεύθυνσης Β του Νέου </a:t>
            </a:r>
            <a:r>
              <a:rPr lang="el-G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ΠΠΣ</a:t>
            </a:r>
          </a:p>
        </p:txBody>
      </p:sp>
      <p:graphicFrame>
        <p:nvGraphicFramePr>
          <p:cNvPr id="9" name="Table 8"/>
          <p:cNvGraphicFramePr>
            <a:graphicFrameLocks noGrp="1"/>
          </p:cNvGraphicFramePr>
          <p:nvPr>
            <p:extLst>
              <p:ext uri="{D42A27DB-BD31-4B8C-83A1-F6EECF244321}">
                <p14:modId xmlns:p14="http://schemas.microsoft.com/office/powerpoint/2010/main" val="1717585229"/>
              </p:ext>
            </p:extLst>
          </p:nvPr>
        </p:nvGraphicFramePr>
        <p:xfrm>
          <a:off x="685800" y="762000"/>
          <a:ext cx="8305800" cy="1828912"/>
        </p:xfrm>
        <a:graphic>
          <a:graphicData uri="http://schemas.openxmlformats.org/drawingml/2006/table">
            <a:tbl>
              <a:tblPr firstRow="1" bandRow="1">
                <a:tableStyleId>{16D9F66E-5EB9-4882-86FB-DCBF35E3C3E4}</a:tableStyleId>
              </a:tblPr>
              <a:tblGrid>
                <a:gridCol w="838200"/>
                <a:gridCol w="4114801"/>
                <a:gridCol w="457200"/>
                <a:gridCol w="457200"/>
                <a:gridCol w="457196"/>
                <a:gridCol w="838204"/>
                <a:gridCol w="1142999"/>
              </a:tblGrid>
              <a:tr h="324000">
                <a:tc>
                  <a:txBody>
                    <a:bodyPr/>
                    <a:lstStyle/>
                    <a:p>
                      <a:r>
                        <a:rPr lang="el-GR" sz="1800" dirty="0" smtClean="0"/>
                        <a:t>Κωδ.</a:t>
                      </a:r>
                      <a:endParaRPr lang="el-GR" sz="1800" dirty="0"/>
                    </a:p>
                  </a:txBody>
                  <a:tcPr/>
                </a:tc>
                <a:tc>
                  <a:txBody>
                    <a:bodyPr/>
                    <a:lstStyle/>
                    <a:p>
                      <a:r>
                        <a:rPr lang="el-GR" sz="1800" dirty="0" smtClean="0"/>
                        <a:t>Μαθήματα 5</a:t>
                      </a:r>
                      <a:r>
                        <a:rPr lang="el-GR" sz="1800" baseline="30000" dirty="0" smtClean="0"/>
                        <a:t>0υ</a:t>
                      </a:r>
                      <a:r>
                        <a:rPr lang="el-GR" sz="1800" dirty="0" smtClean="0"/>
                        <a:t> Εξαμήνου</a:t>
                      </a:r>
                      <a:endParaRPr lang="el-GR" sz="1800" dirty="0"/>
                    </a:p>
                  </a:txBody>
                  <a:tcPr/>
                </a:tc>
                <a:tc>
                  <a:txBody>
                    <a:bodyPr/>
                    <a:lstStyle/>
                    <a:p>
                      <a:r>
                        <a:rPr lang="el-GR" sz="1800" dirty="0" smtClean="0"/>
                        <a:t>Θ</a:t>
                      </a:r>
                      <a:endParaRPr lang="el-GR" sz="1800" dirty="0"/>
                    </a:p>
                  </a:txBody>
                  <a:tcPr/>
                </a:tc>
                <a:tc>
                  <a:txBody>
                    <a:bodyPr/>
                    <a:lstStyle/>
                    <a:p>
                      <a:r>
                        <a:rPr lang="el-GR" sz="1800" dirty="0" smtClean="0"/>
                        <a:t>Φ</a:t>
                      </a:r>
                      <a:endParaRPr lang="el-GR" sz="1800" dirty="0"/>
                    </a:p>
                  </a:txBody>
                  <a:tcPr/>
                </a:tc>
                <a:tc>
                  <a:txBody>
                    <a:bodyPr/>
                    <a:lstStyle/>
                    <a:p>
                      <a:r>
                        <a:rPr lang="el-GR" sz="1800" dirty="0" smtClean="0"/>
                        <a:t>Ε</a:t>
                      </a:r>
                      <a:endParaRPr lang="el-GR" sz="1800" dirty="0"/>
                    </a:p>
                  </a:txBody>
                  <a:tcPr/>
                </a:tc>
                <a:tc>
                  <a:txBody>
                    <a:bodyPr/>
                    <a:lstStyle/>
                    <a:p>
                      <a:r>
                        <a:rPr lang="en-US" sz="1800" dirty="0" smtClean="0"/>
                        <a:t>ECTS</a:t>
                      </a:r>
                      <a:endParaRPr lang="el-GR" sz="1800" dirty="0"/>
                    </a:p>
                  </a:txBody>
                  <a:tcPr/>
                </a:tc>
                <a:tc>
                  <a:txBody>
                    <a:bodyPr/>
                    <a:lstStyle/>
                    <a:p>
                      <a:r>
                        <a:rPr lang="el-GR" sz="1800" dirty="0" err="1" smtClean="0"/>
                        <a:t>Προαπ</a:t>
                      </a:r>
                      <a:r>
                        <a:rPr lang="el-GR" sz="1800" dirty="0" smtClean="0"/>
                        <a:t>.</a:t>
                      </a:r>
                      <a:endParaRPr lang="el-GR" sz="1800" dirty="0"/>
                    </a:p>
                  </a:txBody>
                  <a:tcPr/>
                </a:tc>
              </a:tr>
              <a:tr h="324000">
                <a:tc>
                  <a:txBody>
                    <a:bodyPr/>
                    <a:lstStyle/>
                    <a:p>
                      <a:r>
                        <a:rPr lang="el-GR" sz="1800" dirty="0" smtClean="0"/>
                        <a:t>Κ22</a:t>
                      </a:r>
                      <a:endParaRPr lang="el-GR" sz="1800" dirty="0"/>
                    </a:p>
                  </a:txBody>
                  <a:tcPr/>
                </a:tc>
                <a:tc>
                  <a:txBody>
                    <a:bodyPr/>
                    <a:lstStyle/>
                    <a:p>
                      <a:r>
                        <a:rPr lang="el-GR" sz="1800" b="1" dirty="0" smtClean="0"/>
                        <a:t>Λειτουργικά Συστήματα</a:t>
                      </a:r>
                      <a:r>
                        <a:rPr lang="en-US" sz="1800" b="1" dirty="0" smtClean="0"/>
                        <a:t> </a:t>
                      </a:r>
                      <a:endParaRPr lang="el-GR" sz="1800" b="1" dirty="0"/>
                    </a:p>
                  </a:txBody>
                  <a:tcPr/>
                </a:tc>
                <a:tc>
                  <a:txBody>
                    <a:bodyPr/>
                    <a:lstStyle/>
                    <a:p>
                      <a:pPr algn="ctr"/>
                      <a:r>
                        <a:rPr lang="el-GR" sz="1800" dirty="0" smtClean="0"/>
                        <a:t>4</a:t>
                      </a:r>
                      <a:endParaRPr lang="el-GR" sz="1800" dirty="0"/>
                    </a:p>
                  </a:txBody>
                  <a:tcPr/>
                </a:tc>
                <a:tc>
                  <a:txBody>
                    <a:bodyPr/>
                    <a:lstStyle/>
                    <a:p>
                      <a:pPr algn="ctr"/>
                      <a:endParaRPr lang="el-GR" sz="1800" dirty="0"/>
                    </a:p>
                  </a:txBody>
                  <a:tcPr/>
                </a:tc>
                <a:tc>
                  <a:txBody>
                    <a:bodyPr/>
                    <a:lstStyle/>
                    <a:p>
                      <a:pPr algn="ctr"/>
                      <a:r>
                        <a:rPr lang="en-US" sz="1800" dirty="0" smtClean="0"/>
                        <a:t>1</a:t>
                      </a:r>
                      <a:endParaRPr lang="el-GR" sz="1800" dirty="0"/>
                    </a:p>
                  </a:txBody>
                  <a:tcPr/>
                </a:tc>
                <a:tc>
                  <a:txBody>
                    <a:bodyPr/>
                    <a:lstStyle/>
                    <a:p>
                      <a:pPr algn="ctr"/>
                      <a:r>
                        <a:rPr lang="el-GR" sz="1800" dirty="0" smtClean="0"/>
                        <a:t>6</a:t>
                      </a:r>
                      <a:endParaRPr lang="el-GR" sz="1800" dirty="0"/>
                    </a:p>
                  </a:txBody>
                  <a:tcPr/>
                </a:tc>
                <a:tc>
                  <a:txBody>
                    <a:bodyPr/>
                    <a:lstStyle/>
                    <a:p>
                      <a:pPr algn="ctr"/>
                      <a:r>
                        <a:rPr lang="en-US" sz="1800" dirty="0" smtClean="0"/>
                        <a:t>K</a:t>
                      </a:r>
                      <a:r>
                        <a:rPr lang="el-GR" sz="1800" dirty="0" smtClean="0"/>
                        <a:t>14</a:t>
                      </a:r>
                      <a:endParaRPr lang="el-GR" sz="1800" dirty="0"/>
                    </a:p>
                  </a:txBody>
                  <a:tcPr/>
                </a:tc>
              </a:tr>
              <a:tr h="324000">
                <a:tc>
                  <a:txBody>
                    <a:bodyPr/>
                    <a:lstStyle/>
                    <a:p>
                      <a:r>
                        <a:rPr lang="el-GR" sz="1800" dirty="0" smtClean="0">
                          <a:solidFill>
                            <a:srgbClr val="C00000"/>
                          </a:solidFill>
                        </a:rPr>
                        <a:t>Κ30</a:t>
                      </a:r>
                      <a:endParaRPr lang="el-GR" sz="1800" dirty="0">
                        <a:solidFill>
                          <a:srgbClr val="C00000"/>
                        </a:solidFill>
                      </a:endParaRPr>
                    </a:p>
                  </a:txBody>
                  <a:tcPr marT="45755" marB="45755"/>
                </a:tc>
                <a:tc>
                  <a:txBody>
                    <a:bodyPr/>
                    <a:lstStyle/>
                    <a:p>
                      <a:r>
                        <a:rPr lang="el-GR" sz="1800" b="1" dirty="0" smtClean="0">
                          <a:solidFill>
                            <a:schemeClr val="tx1"/>
                          </a:solidFill>
                        </a:rPr>
                        <a:t>Αρχιτεκτονική Υπολογιστών ΙΙ</a:t>
                      </a:r>
                      <a:endParaRPr lang="el-GR" sz="1800" dirty="0">
                        <a:solidFill>
                          <a:schemeClr val="tx1"/>
                        </a:solidFill>
                      </a:endParaRPr>
                    </a:p>
                  </a:txBody>
                  <a:tcPr marT="45755" marB="45755"/>
                </a:tc>
                <a:tc>
                  <a:txBody>
                    <a:bodyPr/>
                    <a:lstStyle/>
                    <a:p>
                      <a:pPr algn="ctr"/>
                      <a:r>
                        <a:rPr lang="el-GR" sz="1800" dirty="0" smtClean="0">
                          <a:solidFill>
                            <a:schemeClr val="tx1"/>
                          </a:solidFill>
                        </a:rPr>
                        <a:t>3</a:t>
                      </a:r>
                      <a:endParaRPr lang="el-GR" sz="1800" dirty="0">
                        <a:solidFill>
                          <a:schemeClr val="tx1"/>
                        </a:solidFill>
                      </a:endParaRPr>
                    </a:p>
                  </a:txBody>
                  <a:tcPr marT="45755" marB="45755"/>
                </a:tc>
                <a:tc>
                  <a:txBody>
                    <a:bodyPr/>
                    <a:lstStyle/>
                    <a:p>
                      <a:pPr algn="ctr"/>
                      <a:endParaRPr lang="el-GR" sz="1800" dirty="0">
                        <a:solidFill>
                          <a:schemeClr val="tx1"/>
                        </a:solidFill>
                      </a:endParaRPr>
                    </a:p>
                  </a:txBody>
                  <a:tcPr marT="45755" marB="45755"/>
                </a:tc>
                <a:tc>
                  <a:txBody>
                    <a:bodyPr/>
                    <a:lstStyle/>
                    <a:p>
                      <a:pPr algn="ctr"/>
                      <a:r>
                        <a:rPr lang="en-US" sz="1800" dirty="0" smtClean="0">
                          <a:solidFill>
                            <a:schemeClr val="tx1"/>
                          </a:solidFill>
                        </a:rPr>
                        <a:t>1</a:t>
                      </a:r>
                      <a:endParaRPr lang="el-GR" sz="1800" dirty="0">
                        <a:solidFill>
                          <a:schemeClr val="tx1"/>
                        </a:solidFill>
                      </a:endParaRPr>
                    </a:p>
                  </a:txBody>
                  <a:tcPr marT="45755" marB="45755"/>
                </a:tc>
                <a:tc>
                  <a:txBody>
                    <a:bodyPr/>
                    <a:lstStyle/>
                    <a:p>
                      <a:pPr algn="ctr"/>
                      <a:r>
                        <a:rPr lang="en-US" sz="1800" dirty="0" smtClean="0">
                          <a:solidFill>
                            <a:schemeClr val="tx1"/>
                          </a:solidFill>
                        </a:rPr>
                        <a:t>6</a:t>
                      </a:r>
                      <a:endParaRPr lang="el-GR" sz="1800" dirty="0">
                        <a:solidFill>
                          <a:schemeClr val="tx1"/>
                        </a:solidFill>
                      </a:endParaRPr>
                    </a:p>
                  </a:txBody>
                  <a:tcPr marT="45755" marB="45755"/>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dirty="0" smtClean="0">
                          <a:solidFill>
                            <a:schemeClr val="tx1"/>
                          </a:solidFill>
                        </a:rPr>
                        <a:t>Κ14</a:t>
                      </a:r>
                    </a:p>
                  </a:txBody>
                  <a:tcPr marT="45755" marB="45755"/>
                </a:tc>
              </a:tr>
              <a:tr h="324000">
                <a:tc>
                  <a:txBody>
                    <a:bodyPr/>
                    <a:lstStyle/>
                    <a:p>
                      <a:r>
                        <a:rPr lang="el-GR" sz="1800" dirty="0" smtClean="0">
                          <a:solidFill>
                            <a:srgbClr val="C00000"/>
                          </a:solidFill>
                        </a:rPr>
                        <a:t>Κ32</a:t>
                      </a:r>
                      <a:endParaRPr lang="el-GR" sz="1800" dirty="0">
                        <a:solidFill>
                          <a:srgbClr val="C00000"/>
                        </a:solidFill>
                      </a:endParaRPr>
                    </a:p>
                  </a:txBody>
                  <a:tcPr marT="45728" marB="45728"/>
                </a:tc>
                <a:tc>
                  <a:txBody>
                    <a:bodyPr/>
                    <a:lstStyle/>
                    <a:p>
                      <a:r>
                        <a:rPr lang="el-GR" sz="1800" b="1" dirty="0" smtClean="0">
                          <a:solidFill>
                            <a:schemeClr val="tx1"/>
                          </a:solidFill>
                        </a:rPr>
                        <a:t>Ψηφιακή Επεξεργασία Σήματος</a:t>
                      </a:r>
                      <a:endParaRPr lang="el-GR" sz="1800" dirty="0">
                        <a:solidFill>
                          <a:schemeClr val="tx1"/>
                        </a:solidFill>
                      </a:endParaRPr>
                    </a:p>
                  </a:txBody>
                  <a:tcPr marT="45728" marB="45728"/>
                </a:tc>
                <a:tc>
                  <a:txBody>
                    <a:bodyPr/>
                    <a:lstStyle/>
                    <a:p>
                      <a:pPr algn="ctr"/>
                      <a:r>
                        <a:rPr lang="el-GR" sz="1800" dirty="0" smtClean="0">
                          <a:solidFill>
                            <a:schemeClr val="tx1"/>
                          </a:solidFill>
                        </a:rPr>
                        <a:t>3</a:t>
                      </a:r>
                      <a:endParaRPr lang="el-GR" sz="1800" dirty="0">
                        <a:solidFill>
                          <a:schemeClr val="tx1"/>
                        </a:solidFill>
                      </a:endParaRPr>
                    </a:p>
                  </a:txBody>
                  <a:tcPr marT="45728" marB="45728"/>
                </a:tc>
                <a:tc>
                  <a:txBody>
                    <a:bodyPr/>
                    <a:lstStyle/>
                    <a:p>
                      <a:pPr algn="ctr"/>
                      <a:endParaRPr lang="el-GR" sz="1800" dirty="0">
                        <a:solidFill>
                          <a:schemeClr val="tx1"/>
                        </a:solidFill>
                      </a:endParaRPr>
                    </a:p>
                  </a:txBody>
                  <a:tcPr marT="45728" marB="45728"/>
                </a:tc>
                <a:tc>
                  <a:txBody>
                    <a:bodyPr/>
                    <a:lstStyle/>
                    <a:p>
                      <a:pPr algn="ctr"/>
                      <a:r>
                        <a:rPr lang="el-GR" sz="1800" dirty="0" smtClean="0">
                          <a:solidFill>
                            <a:schemeClr val="tx1"/>
                          </a:solidFill>
                        </a:rPr>
                        <a:t>1</a:t>
                      </a:r>
                      <a:endParaRPr lang="el-GR" sz="1800" dirty="0">
                        <a:solidFill>
                          <a:schemeClr val="tx1"/>
                        </a:solidFill>
                      </a:endParaRPr>
                    </a:p>
                  </a:txBody>
                  <a:tcPr marT="45728" marB="45728"/>
                </a:tc>
                <a:tc>
                  <a:txBody>
                    <a:bodyPr/>
                    <a:lstStyle/>
                    <a:p>
                      <a:pPr algn="ctr"/>
                      <a:r>
                        <a:rPr lang="el-GR" sz="1800" b="0" dirty="0" smtClean="0">
                          <a:solidFill>
                            <a:schemeClr val="tx1"/>
                          </a:solidFill>
                        </a:rPr>
                        <a:t>6</a:t>
                      </a:r>
                      <a:endParaRPr lang="el-GR" sz="1800" b="0" dirty="0">
                        <a:solidFill>
                          <a:schemeClr val="tx1"/>
                        </a:solidFill>
                      </a:endParaRPr>
                    </a:p>
                  </a:txBody>
                  <a:tcPr marT="45728" marB="45728"/>
                </a:tc>
                <a:tc>
                  <a:txBody>
                    <a:bodyPr/>
                    <a:lstStyle/>
                    <a:p>
                      <a:pPr algn="ctr"/>
                      <a:r>
                        <a:rPr lang="el-GR" sz="1800" dirty="0" smtClean="0">
                          <a:solidFill>
                            <a:schemeClr val="tx1"/>
                          </a:solidFill>
                        </a:rPr>
                        <a:t>Κ11</a:t>
                      </a:r>
                      <a:endParaRPr lang="el-GR" sz="1800" dirty="0">
                        <a:solidFill>
                          <a:schemeClr val="tx1"/>
                        </a:solidFill>
                      </a:endParaRPr>
                    </a:p>
                  </a:txBody>
                  <a:tcPr marT="45728" marB="45728"/>
                </a:tc>
              </a:tr>
              <a:tr h="324000">
                <a:tc>
                  <a:txBody>
                    <a:bodyPr/>
                    <a:lstStyle/>
                    <a:p>
                      <a:r>
                        <a:rPr lang="el-GR" sz="1800" dirty="0" smtClean="0">
                          <a:solidFill>
                            <a:srgbClr val="C00000"/>
                          </a:solidFill>
                        </a:rPr>
                        <a:t>Κ33</a:t>
                      </a:r>
                      <a:endParaRPr lang="el-GR" sz="1800" dirty="0">
                        <a:solidFill>
                          <a:srgbClr val="C00000"/>
                        </a:solidFill>
                      </a:endParaRPr>
                    </a:p>
                  </a:txBody>
                  <a:tcPr marT="45733" marB="45733"/>
                </a:tc>
                <a:tc>
                  <a:txBody>
                    <a:bodyPr/>
                    <a:lstStyle/>
                    <a:p>
                      <a:r>
                        <a:rPr lang="el-GR" sz="1800" b="1" dirty="0" smtClean="0">
                          <a:solidFill>
                            <a:schemeClr val="tx1"/>
                          </a:solidFill>
                        </a:rPr>
                        <a:t>Δίκτυα Επικοινωνιών ΙΙ</a:t>
                      </a:r>
                      <a:endParaRPr lang="el-GR" sz="1800" dirty="0">
                        <a:solidFill>
                          <a:schemeClr val="tx1"/>
                        </a:solidFill>
                      </a:endParaRPr>
                    </a:p>
                  </a:txBody>
                  <a:tcPr marT="45733" marB="45733"/>
                </a:tc>
                <a:tc>
                  <a:txBody>
                    <a:bodyPr/>
                    <a:lstStyle/>
                    <a:p>
                      <a:pPr algn="ctr"/>
                      <a:r>
                        <a:rPr lang="el-GR" sz="1800" dirty="0" smtClean="0">
                          <a:solidFill>
                            <a:srgbClr val="002060"/>
                          </a:solidFill>
                        </a:rPr>
                        <a:t>3</a:t>
                      </a:r>
                      <a:endParaRPr lang="el-GR" sz="1800" dirty="0">
                        <a:solidFill>
                          <a:srgbClr val="002060"/>
                        </a:solidFill>
                      </a:endParaRPr>
                    </a:p>
                  </a:txBody>
                  <a:tcPr marT="45733" marB="45733"/>
                </a:tc>
                <a:tc>
                  <a:txBody>
                    <a:bodyPr/>
                    <a:lstStyle/>
                    <a:p>
                      <a:pPr algn="ctr"/>
                      <a:endParaRPr lang="el-GR" sz="1800" dirty="0">
                        <a:solidFill>
                          <a:srgbClr val="002060"/>
                        </a:solidFill>
                      </a:endParaRPr>
                    </a:p>
                  </a:txBody>
                  <a:tcPr marT="45733" marB="45733"/>
                </a:tc>
                <a:tc>
                  <a:txBody>
                    <a:bodyPr/>
                    <a:lstStyle/>
                    <a:p>
                      <a:pPr algn="ctr"/>
                      <a:r>
                        <a:rPr lang="en-US" sz="1800" dirty="0" smtClean="0">
                          <a:solidFill>
                            <a:srgbClr val="002060"/>
                          </a:solidFill>
                        </a:rPr>
                        <a:t>1</a:t>
                      </a:r>
                      <a:endParaRPr lang="el-GR" sz="1800" dirty="0">
                        <a:solidFill>
                          <a:srgbClr val="002060"/>
                        </a:solidFill>
                      </a:endParaRPr>
                    </a:p>
                  </a:txBody>
                  <a:tcPr marT="45733" marB="45733"/>
                </a:tc>
                <a:tc>
                  <a:txBody>
                    <a:bodyPr/>
                    <a:lstStyle/>
                    <a:p>
                      <a:pPr algn="ctr"/>
                      <a:r>
                        <a:rPr lang="en-US" sz="1800" dirty="0" smtClean="0">
                          <a:solidFill>
                            <a:srgbClr val="002060"/>
                          </a:solidFill>
                        </a:rPr>
                        <a:t>6</a:t>
                      </a:r>
                      <a:endParaRPr lang="el-GR" sz="1800" dirty="0">
                        <a:solidFill>
                          <a:srgbClr val="002060"/>
                        </a:solidFill>
                      </a:endParaRPr>
                    </a:p>
                  </a:txBody>
                  <a:tcPr marT="45733" marB="4573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dirty="0" smtClean="0">
                          <a:solidFill>
                            <a:srgbClr val="002060"/>
                          </a:solidFill>
                        </a:rPr>
                        <a:t>Κ</a:t>
                      </a:r>
                      <a:r>
                        <a:rPr lang="en-US" sz="1800" dirty="0" smtClean="0">
                          <a:solidFill>
                            <a:srgbClr val="002060"/>
                          </a:solidFill>
                        </a:rPr>
                        <a:t>1</a:t>
                      </a:r>
                      <a:r>
                        <a:rPr lang="el-GR" sz="1800" dirty="0" smtClean="0">
                          <a:solidFill>
                            <a:srgbClr val="002060"/>
                          </a:solidFill>
                        </a:rPr>
                        <a:t>6</a:t>
                      </a:r>
                    </a:p>
                  </a:txBody>
                  <a:tcPr marT="45733" marB="45733"/>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737570909"/>
              </p:ext>
            </p:extLst>
          </p:nvPr>
        </p:nvGraphicFramePr>
        <p:xfrm>
          <a:off x="685800" y="2824167"/>
          <a:ext cx="8305800" cy="1829000"/>
        </p:xfrm>
        <a:graphic>
          <a:graphicData uri="http://schemas.openxmlformats.org/drawingml/2006/table">
            <a:tbl>
              <a:tblPr firstRow="1" bandRow="1">
                <a:tableStyleId>{16D9F66E-5EB9-4882-86FB-DCBF35E3C3E4}</a:tableStyleId>
              </a:tblPr>
              <a:tblGrid>
                <a:gridCol w="838200"/>
                <a:gridCol w="4114801"/>
                <a:gridCol w="457200"/>
                <a:gridCol w="457200"/>
                <a:gridCol w="457200"/>
                <a:gridCol w="838200"/>
                <a:gridCol w="1142999"/>
              </a:tblGrid>
              <a:tr h="324000">
                <a:tc>
                  <a:txBody>
                    <a:bodyPr/>
                    <a:lstStyle/>
                    <a:p>
                      <a:r>
                        <a:rPr lang="el-GR" sz="1800" dirty="0" smtClean="0"/>
                        <a:t>Κωδ.</a:t>
                      </a:r>
                      <a:endParaRPr lang="el-GR" sz="1800" dirty="0"/>
                    </a:p>
                  </a:txBody>
                  <a:tcPr marT="45733" marB="45733"/>
                </a:tc>
                <a:tc>
                  <a:txBody>
                    <a:bodyPr/>
                    <a:lstStyle/>
                    <a:p>
                      <a:r>
                        <a:rPr lang="el-GR" sz="1800" dirty="0" smtClean="0"/>
                        <a:t>Μάθημα 6</a:t>
                      </a:r>
                      <a:r>
                        <a:rPr lang="el-GR" sz="1800" baseline="30000" dirty="0" smtClean="0"/>
                        <a:t>0υ</a:t>
                      </a:r>
                      <a:r>
                        <a:rPr lang="el-GR" sz="1800" dirty="0" smtClean="0"/>
                        <a:t> Εξαμήνου</a:t>
                      </a:r>
                      <a:endParaRPr lang="el-GR" sz="1800" dirty="0"/>
                    </a:p>
                  </a:txBody>
                  <a:tcPr marT="45733" marB="45733"/>
                </a:tc>
                <a:tc>
                  <a:txBody>
                    <a:bodyPr/>
                    <a:lstStyle/>
                    <a:p>
                      <a:r>
                        <a:rPr lang="el-GR" sz="1800" dirty="0" smtClean="0"/>
                        <a:t>Θ</a:t>
                      </a:r>
                      <a:endParaRPr lang="el-GR" sz="1800" dirty="0"/>
                    </a:p>
                  </a:txBody>
                  <a:tcPr marT="45733" marB="45733"/>
                </a:tc>
                <a:tc>
                  <a:txBody>
                    <a:bodyPr/>
                    <a:lstStyle/>
                    <a:p>
                      <a:r>
                        <a:rPr lang="el-GR" sz="1800" dirty="0" smtClean="0"/>
                        <a:t>Φ</a:t>
                      </a:r>
                      <a:endParaRPr lang="el-GR" sz="1800" dirty="0"/>
                    </a:p>
                  </a:txBody>
                  <a:tcPr marT="45733" marB="45733"/>
                </a:tc>
                <a:tc>
                  <a:txBody>
                    <a:bodyPr/>
                    <a:lstStyle/>
                    <a:p>
                      <a:r>
                        <a:rPr lang="el-GR" sz="1800" dirty="0" smtClean="0"/>
                        <a:t>Ε</a:t>
                      </a:r>
                      <a:endParaRPr lang="el-GR" sz="1800" dirty="0"/>
                    </a:p>
                  </a:txBody>
                  <a:tcPr marT="45733" marB="45733"/>
                </a:tc>
                <a:tc>
                  <a:txBody>
                    <a:bodyPr/>
                    <a:lstStyle/>
                    <a:p>
                      <a:r>
                        <a:rPr lang="en-US" sz="1800" dirty="0" smtClean="0"/>
                        <a:t>ECTS</a:t>
                      </a:r>
                      <a:endParaRPr lang="el-GR" sz="1800" dirty="0"/>
                    </a:p>
                  </a:txBody>
                  <a:tcPr marT="45733" marB="45733"/>
                </a:tc>
                <a:tc>
                  <a:txBody>
                    <a:bodyPr/>
                    <a:lstStyle/>
                    <a:p>
                      <a:r>
                        <a:rPr lang="el-GR" sz="1800" dirty="0" err="1" smtClean="0"/>
                        <a:t>Προαπ</a:t>
                      </a:r>
                      <a:r>
                        <a:rPr lang="el-GR" sz="1800" dirty="0" smtClean="0"/>
                        <a:t>.</a:t>
                      </a:r>
                      <a:endParaRPr lang="el-GR" sz="1800" dirty="0"/>
                    </a:p>
                  </a:txBody>
                  <a:tcPr marT="45733" marB="45733"/>
                </a:tc>
              </a:tr>
              <a:tr h="324000">
                <a:tc>
                  <a:txBody>
                    <a:bodyPr/>
                    <a:lstStyle/>
                    <a:p>
                      <a:r>
                        <a:rPr lang="el-GR" sz="1800" dirty="0" smtClean="0"/>
                        <a:t>Κ2</a:t>
                      </a:r>
                      <a:r>
                        <a:rPr lang="en-US" sz="1800" dirty="0" smtClean="0"/>
                        <a:t>4</a:t>
                      </a:r>
                      <a:endParaRPr lang="el-GR" sz="1800" dirty="0"/>
                    </a:p>
                  </a:txBody>
                  <a:tcPr marT="45733" marB="45733"/>
                </a:tc>
                <a:tc>
                  <a:txBody>
                    <a:bodyPr/>
                    <a:lstStyle/>
                    <a:p>
                      <a:r>
                        <a:rPr lang="el-GR" sz="1800" b="1" dirty="0" smtClean="0"/>
                        <a:t>Προγραμματισμός Συστήματος </a:t>
                      </a:r>
                      <a:endParaRPr lang="el-GR" sz="1800" b="1" dirty="0"/>
                    </a:p>
                  </a:txBody>
                  <a:tcPr marT="45733" marB="45733"/>
                </a:tc>
                <a:tc>
                  <a:txBody>
                    <a:bodyPr/>
                    <a:lstStyle/>
                    <a:p>
                      <a:pPr algn="ctr"/>
                      <a:r>
                        <a:rPr lang="en-US" sz="1800" dirty="0" smtClean="0"/>
                        <a:t>4</a:t>
                      </a:r>
                      <a:endParaRPr lang="el-GR" sz="1800" dirty="0"/>
                    </a:p>
                  </a:txBody>
                  <a:tcPr marT="45733" marB="45733"/>
                </a:tc>
                <a:tc>
                  <a:txBody>
                    <a:bodyPr/>
                    <a:lstStyle/>
                    <a:p>
                      <a:pPr algn="ctr"/>
                      <a:endParaRPr lang="el-GR" sz="1800" dirty="0"/>
                    </a:p>
                  </a:txBody>
                  <a:tcPr marT="45733" marB="45733"/>
                </a:tc>
                <a:tc>
                  <a:txBody>
                    <a:bodyPr/>
                    <a:lstStyle/>
                    <a:p>
                      <a:pPr algn="ctr"/>
                      <a:r>
                        <a:rPr lang="en-US" sz="1800" dirty="0" smtClean="0"/>
                        <a:t>1</a:t>
                      </a:r>
                      <a:endParaRPr lang="el-GR" sz="1800" dirty="0"/>
                    </a:p>
                  </a:txBody>
                  <a:tcPr marT="45733" marB="45733"/>
                </a:tc>
                <a:tc>
                  <a:txBody>
                    <a:bodyPr/>
                    <a:lstStyle/>
                    <a:p>
                      <a:pPr algn="ctr"/>
                      <a:r>
                        <a:rPr lang="el-GR" sz="1800" dirty="0" smtClean="0"/>
                        <a:t>6</a:t>
                      </a:r>
                      <a:endParaRPr lang="el-GR" sz="1800" dirty="0"/>
                    </a:p>
                  </a:txBody>
                  <a:tcPr marT="45733" marB="45733"/>
                </a:tc>
                <a:tc>
                  <a:txBody>
                    <a:bodyPr/>
                    <a:lstStyle/>
                    <a:p>
                      <a:pPr algn="ctr"/>
                      <a:r>
                        <a:rPr lang="en-US" sz="1800" dirty="0" smtClean="0"/>
                        <a:t>K22</a:t>
                      </a:r>
                      <a:endParaRPr lang="el-GR" sz="1800" dirty="0"/>
                    </a:p>
                  </a:txBody>
                  <a:tcPr marT="45733" marB="45733"/>
                </a:tc>
              </a:tr>
              <a:tr h="324000">
                <a:tc>
                  <a:txBody>
                    <a:bodyPr/>
                    <a:lstStyle/>
                    <a:p>
                      <a:r>
                        <a:rPr lang="en-US" sz="1800" dirty="0" smtClean="0">
                          <a:solidFill>
                            <a:schemeClr val="tx1"/>
                          </a:solidFill>
                        </a:rPr>
                        <a:t>K</a:t>
                      </a:r>
                      <a:r>
                        <a:rPr lang="el-GR" sz="1800" dirty="0" smtClean="0">
                          <a:solidFill>
                            <a:schemeClr val="tx1"/>
                          </a:solidFill>
                        </a:rPr>
                        <a:t>19</a:t>
                      </a:r>
                      <a:endParaRPr lang="el-GR" sz="1800" dirty="0">
                        <a:solidFill>
                          <a:schemeClr val="tx1"/>
                        </a:solidFill>
                      </a:endParaRPr>
                    </a:p>
                  </a:txBody>
                  <a:tcPr marT="45735" marB="45735"/>
                </a:tc>
                <a:tc>
                  <a:txBody>
                    <a:bodyPr/>
                    <a:lstStyle/>
                    <a:p>
                      <a:r>
                        <a:rPr lang="el-GR" sz="1800" b="1" dirty="0" smtClean="0">
                          <a:solidFill>
                            <a:schemeClr val="tx1"/>
                          </a:solidFill>
                        </a:rPr>
                        <a:t>Ηλεκτρονική</a:t>
                      </a:r>
                      <a:endParaRPr lang="el-GR" sz="1800" dirty="0">
                        <a:solidFill>
                          <a:schemeClr val="tx1"/>
                        </a:solidFill>
                      </a:endParaRPr>
                    </a:p>
                  </a:txBody>
                  <a:tcPr marT="45735" marB="45735"/>
                </a:tc>
                <a:tc>
                  <a:txBody>
                    <a:bodyPr/>
                    <a:lstStyle/>
                    <a:p>
                      <a:pPr algn="ctr"/>
                      <a:r>
                        <a:rPr lang="el-GR" sz="1800" dirty="0" smtClean="0">
                          <a:solidFill>
                            <a:schemeClr val="tx1"/>
                          </a:solidFill>
                        </a:rPr>
                        <a:t>3</a:t>
                      </a:r>
                      <a:endParaRPr lang="el-GR" sz="1800" dirty="0">
                        <a:solidFill>
                          <a:schemeClr val="tx1"/>
                        </a:solidFill>
                      </a:endParaRPr>
                    </a:p>
                  </a:txBody>
                  <a:tcPr marT="45735" marB="45735"/>
                </a:tc>
                <a:tc>
                  <a:txBody>
                    <a:bodyPr/>
                    <a:lstStyle/>
                    <a:p>
                      <a:pPr algn="ctr"/>
                      <a:r>
                        <a:rPr lang="el-GR" sz="1800" dirty="0" smtClean="0">
                          <a:solidFill>
                            <a:schemeClr val="tx1"/>
                          </a:solidFill>
                        </a:rPr>
                        <a:t>1</a:t>
                      </a:r>
                      <a:endParaRPr lang="el-GR" sz="1800" dirty="0">
                        <a:solidFill>
                          <a:schemeClr val="tx1"/>
                        </a:solidFill>
                      </a:endParaRPr>
                    </a:p>
                  </a:txBody>
                  <a:tcPr marT="45735" marB="45735"/>
                </a:tc>
                <a:tc>
                  <a:txBody>
                    <a:bodyPr/>
                    <a:lstStyle/>
                    <a:p>
                      <a:pPr algn="ctr"/>
                      <a:endParaRPr lang="el-GR" sz="1800" dirty="0">
                        <a:solidFill>
                          <a:schemeClr val="tx1"/>
                        </a:solidFill>
                      </a:endParaRPr>
                    </a:p>
                  </a:txBody>
                  <a:tcPr marT="45735" marB="45735"/>
                </a:tc>
                <a:tc>
                  <a:txBody>
                    <a:bodyPr/>
                    <a:lstStyle/>
                    <a:p>
                      <a:pPr algn="ctr"/>
                      <a:r>
                        <a:rPr lang="el-GR" sz="1800" b="0" dirty="0" smtClean="0">
                          <a:solidFill>
                            <a:schemeClr val="tx1"/>
                          </a:solidFill>
                        </a:rPr>
                        <a:t>6</a:t>
                      </a:r>
                      <a:endParaRPr lang="el-GR" sz="1800" b="0" dirty="0">
                        <a:solidFill>
                          <a:schemeClr val="tx1"/>
                        </a:solidFill>
                      </a:endParaRPr>
                    </a:p>
                  </a:txBody>
                  <a:tcPr marT="45735" marB="45735"/>
                </a:tc>
                <a:tc>
                  <a:txBody>
                    <a:bodyPr/>
                    <a:lstStyle/>
                    <a:p>
                      <a:pPr algn="ctr"/>
                      <a:r>
                        <a:rPr lang="el-GR" sz="1800" dirty="0" smtClean="0">
                          <a:solidFill>
                            <a:schemeClr val="tx1"/>
                          </a:solidFill>
                        </a:rPr>
                        <a:t>Κ11ε</a:t>
                      </a:r>
                      <a:endParaRPr lang="el-GR" sz="1800" dirty="0">
                        <a:solidFill>
                          <a:schemeClr val="tx1"/>
                        </a:solidFill>
                      </a:endParaRPr>
                    </a:p>
                  </a:txBody>
                  <a:tcPr marT="45735" marB="45735"/>
                </a:tc>
              </a:tr>
              <a:tr h="324000">
                <a:tc>
                  <a:txBody>
                    <a:bodyPr/>
                    <a:lstStyle/>
                    <a:p>
                      <a:r>
                        <a:rPr lang="el-GR" sz="1800" dirty="0" smtClean="0">
                          <a:solidFill>
                            <a:srgbClr val="C00000"/>
                          </a:solidFill>
                        </a:rPr>
                        <a:t>Κ34</a:t>
                      </a:r>
                      <a:endParaRPr lang="el-GR" sz="1800" dirty="0">
                        <a:solidFill>
                          <a:srgbClr val="C00000"/>
                        </a:solidFill>
                      </a:endParaRPr>
                    </a:p>
                  </a:txBody>
                  <a:tcPr marT="45757" marB="45757"/>
                </a:tc>
                <a:tc>
                  <a:txBody>
                    <a:bodyPr/>
                    <a:lstStyle/>
                    <a:p>
                      <a:r>
                        <a:rPr lang="el-GR" sz="1800" b="1" dirty="0" smtClean="0">
                          <a:solidFill>
                            <a:schemeClr val="tx1"/>
                          </a:solidFill>
                        </a:rPr>
                        <a:t>Διαχείριση Δικτύων</a:t>
                      </a:r>
                      <a:endParaRPr lang="el-GR" sz="1800" b="1" dirty="0">
                        <a:solidFill>
                          <a:schemeClr val="tx1"/>
                        </a:solidFill>
                      </a:endParaRPr>
                    </a:p>
                  </a:txBody>
                  <a:tcPr marT="45763" marB="45763"/>
                </a:tc>
                <a:tc>
                  <a:txBody>
                    <a:bodyPr/>
                    <a:lstStyle/>
                    <a:p>
                      <a:pPr algn="ctr"/>
                      <a:r>
                        <a:rPr lang="el-GR" sz="1800" dirty="0" smtClean="0">
                          <a:solidFill>
                            <a:schemeClr val="tx1"/>
                          </a:solidFill>
                        </a:rPr>
                        <a:t>3</a:t>
                      </a:r>
                      <a:endParaRPr lang="el-GR" sz="1800" dirty="0">
                        <a:solidFill>
                          <a:schemeClr val="tx1"/>
                        </a:solidFill>
                      </a:endParaRPr>
                    </a:p>
                  </a:txBody>
                  <a:tcPr marT="45763" marB="45763"/>
                </a:tc>
                <a:tc>
                  <a:txBody>
                    <a:bodyPr/>
                    <a:lstStyle/>
                    <a:p>
                      <a:pPr algn="ctr"/>
                      <a:r>
                        <a:rPr lang="el-GR" sz="1800" dirty="0" smtClean="0">
                          <a:solidFill>
                            <a:schemeClr val="tx1"/>
                          </a:solidFill>
                        </a:rPr>
                        <a:t>1</a:t>
                      </a:r>
                      <a:endParaRPr lang="el-GR" sz="1800" dirty="0">
                        <a:solidFill>
                          <a:schemeClr val="tx1"/>
                        </a:solidFill>
                      </a:endParaRPr>
                    </a:p>
                  </a:txBody>
                  <a:tcPr marT="45763" marB="45763"/>
                </a:tc>
                <a:tc>
                  <a:txBody>
                    <a:bodyPr/>
                    <a:lstStyle/>
                    <a:p>
                      <a:pPr algn="ctr"/>
                      <a:endParaRPr lang="el-GR" sz="1800" dirty="0">
                        <a:solidFill>
                          <a:schemeClr val="tx1"/>
                        </a:solidFill>
                      </a:endParaRPr>
                    </a:p>
                  </a:txBody>
                  <a:tcPr marT="45763" marB="45763"/>
                </a:tc>
                <a:tc>
                  <a:txBody>
                    <a:bodyPr/>
                    <a:lstStyle/>
                    <a:p>
                      <a:pPr algn="ctr"/>
                      <a:r>
                        <a:rPr lang="el-GR" sz="1800" b="0" dirty="0" smtClean="0">
                          <a:solidFill>
                            <a:schemeClr val="tx1"/>
                          </a:solidFill>
                        </a:rPr>
                        <a:t>6</a:t>
                      </a:r>
                      <a:endParaRPr lang="el-GR" sz="1800" b="0" dirty="0">
                        <a:solidFill>
                          <a:schemeClr val="tx1"/>
                        </a:solidFill>
                      </a:endParaRPr>
                    </a:p>
                  </a:txBody>
                  <a:tcPr marT="45763" marB="45763"/>
                </a:tc>
                <a:tc>
                  <a:txBody>
                    <a:bodyPr/>
                    <a:lstStyle/>
                    <a:p>
                      <a:pPr algn="ctr"/>
                      <a:r>
                        <a:rPr lang="el-GR" sz="1800" dirty="0" smtClean="0">
                          <a:solidFill>
                            <a:schemeClr val="tx1"/>
                          </a:solidFill>
                        </a:rPr>
                        <a:t>Κ16</a:t>
                      </a:r>
                      <a:endParaRPr lang="el-GR" sz="1800" dirty="0">
                        <a:solidFill>
                          <a:schemeClr val="tx1"/>
                        </a:solidFill>
                      </a:endParaRPr>
                    </a:p>
                  </a:txBody>
                  <a:tcPr marT="45763" marB="45763"/>
                </a:tc>
              </a:tr>
              <a:tr h="324000">
                <a:tc>
                  <a:txBody>
                    <a:bodyPr/>
                    <a:lstStyle/>
                    <a:p>
                      <a:r>
                        <a:rPr lang="el-GR" sz="1800" dirty="0" smtClean="0">
                          <a:solidFill>
                            <a:srgbClr val="C00000"/>
                          </a:solidFill>
                        </a:rPr>
                        <a:t>Κ35</a:t>
                      </a:r>
                      <a:endParaRPr lang="el-GR" sz="1800" dirty="0">
                        <a:solidFill>
                          <a:srgbClr val="C00000"/>
                        </a:solidFill>
                      </a:endParaRPr>
                    </a:p>
                  </a:txBody>
                  <a:tcPr marT="45733" marB="45733"/>
                </a:tc>
                <a:tc>
                  <a:txBody>
                    <a:bodyPr/>
                    <a:lstStyle/>
                    <a:p>
                      <a:r>
                        <a:rPr lang="el-GR" sz="1800" b="1" dirty="0" smtClean="0">
                          <a:solidFill>
                            <a:schemeClr val="tx1"/>
                          </a:solidFill>
                        </a:rPr>
                        <a:t>Θεωρία Πληροφορίας και Κωδίκων</a:t>
                      </a:r>
                      <a:endParaRPr lang="el-GR" sz="1800" dirty="0">
                        <a:solidFill>
                          <a:schemeClr val="tx1"/>
                        </a:solidFill>
                      </a:endParaRPr>
                    </a:p>
                  </a:txBody>
                  <a:tcPr marT="45736" marB="45736"/>
                </a:tc>
                <a:tc>
                  <a:txBody>
                    <a:bodyPr/>
                    <a:lstStyle/>
                    <a:p>
                      <a:pPr algn="ctr"/>
                      <a:r>
                        <a:rPr lang="en-US" sz="1800" dirty="0" smtClean="0"/>
                        <a:t>3</a:t>
                      </a:r>
                      <a:endParaRPr lang="el-GR" sz="1800" dirty="0"/>
                    </a:p>
                  </a:txBody>
                  <a:tcPr marT="45736" marB="45736"/>
                </a:tc>
                <a:tc>
                  <a:txBody>
                    <a:bodyPr/>
                    <a:lstStyle/>
                    <a:p>
                      <a:pPr algn="ctr"/>
                      <a:r>
                        <a:rPr lang="en-US" sz="1800" dirty="0" smtClean="0"/>
                        <a:t>1</a:t>
                      </a:r>
                      <a:endParaRPr lang="el-GR" sz="1800" dirty="0"/>
                    </a:p>
                  </a:txBody>
                  <a:tcPr marT="45736" marB="45736"/>
                </a:tc>
                <a:tc>
                  <a:txBody>
                    <a:bodyPr/>
                    <a:lstStyle/>
                    <a:p>
                      <a:pPr algn="ctr"/>
                      <a:endParaRPr lang="el-GR" sz="1800" dirty="0"/>
                    </a:p>
                  </a:txBody>
                  <a:tcPr marT="45736" marB="45736"/>
                </a:tc>
                <a:tc>
                  <a:txBody>
                    <a:bodyPr/>
                    <a:lstStyle/>
                    <a:p>
                      <a:pPr algn="ctr"/>
                      <a:r>
                        <a:rPr lang="en-US" sz="1800" dirty="0" smtClean="0"/>
                        <a:t>6</a:t>
                      </a:r>
                      <a:endParaRPr lang="el-GR" sz="1800" dirty="0"/>
                    </a:p>
                  </a:txBody>
                  <a:tcPr marT="45736" marB="45736"/>
                </a:tc>
                <a:tc>
                  <a:txBody>
                    <a:bodyPr/>
                    <a:lstStyle/>
                    <a:p>
                      <a:pPr algn="ctr"/>
                      <a:r>
                        <a:rPr lang="en-US" sz="1800" dirty="0" smtClean="0"/>
                        <a:t>K1</a:t>
                      </a:r>
                      <a:r>
                        <a:rPr lang="el-GR" sz="1800" dirty="0" smtClean="0"/>
                        <a:t>3</a:t>
                      </a:r>
                      <a:endParaRPr lang="el-GR" sz="1800" dirty="0"/>
                    </a:p>
                  </a:txBody>
                  <a:tcPr marT="45736" marB="45736"/>
                </a:tc>
              </a:tr>
            </a:tbl>
          </a:graphicData>
        </a:graphic>
      </p:graphicFrame>
      <p:sp>
        <p:nvSpPr>
          <p:cNvPr id="11" name="Right Brace 10"/>
          <p:cNvSpPr/>
          <p:nvPr/>
        </p:nvSpPr>
        <p:spPr>
          <a:xfrm flipH="1">
            <a:off x="457200" y="3581400"/>
            <a:ext cx="152400" cy="10668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2" name="TextBox 2"/>
          <p:cNvSpPr txBox="1">
            <a:spLocks noChangeArrowheads="1"/>
          </p:cNvSpPr>
          <p:nvPr/>
        </p:nvSpPr>
        <p:spPr bwMode="auto">
          <a:xfrm rot="-5400000">
            <a:off x="-233541" y="3891421"/>
            <a:ext cx="989373" cy="369332"/>
          </a:xfrm>
          <a:prstGeom prst="rect">
            <a:avLst/>
          </a:prstGeom>
          <a:noFill/>
          <a:ln w="9525">
            <a:noFill/>
            <a:miter lim="800000"/>
            <a:headEnd/>
            <a:tailEnd/>
          </a:ln>
        </p:spPr>
        <p:txBody>
          <a:bodyPr wrap="none">
            <a:spAutoFit/>
          </a:bodyPr>
          <a:lstStyle/>
          <a:p>
            <a:r>
              <a:rPr lang="el-GR" dirty="0" smtClean="0"/>
              <a:t>2 </a:t>
            </a:r>
            <a:r>
              <a:rPr lang="el-GR" dirty="0"/>
              <a:t>από </a:t>
            </a:r>
            <a:r>
              <a:rPr lang="el-GR" dirty="0" smtClean="0"/>
              <a:t>3</a:t>
            </a:r>
            <a:endParaRPr lang="en-US" dirty="0"/>
          </a:p>
        </p:txBody>
      </p:sp>
      <p:graphicFrame>
        <p:nvGraphicFramePr>
          <p:cNvPr id="13" name="Table 12"/>
          <p:cNvGraphicFramePr>
            <a:graphicFrameLocks noGrp="1"/>
          </p:cNvGraphicFramePr>
          <p:nvPr>
            <p:extLst>
              <p:ext uri="{D42A27DB-BD31-4B8C-83A1-F6EECF244321}">
                <p14:modId xmlns:p14="http://schemas.microsoft.com/office/powerpoint/2010/main" val="2049025179"/>
              </p:ext>
            </p:extLst>
          </p:nvPr>
        </p:nvGraphicFramePr>
        <p:xfrm>
          <a:off x="685799" y="4907496"/>
          <a:ext cx="8305801" cy="1645704"/>
        </p:xfrm>
        <a:graphic>
          <a:graphicData uri="http://schemas.openxmlformats.org/drawingml/2006/table">
            <a:tbl>
              <a:tblPr firstRow="1" bandRow="1">
                <a:tableStyleId>{16D9F66E-5EB9-4882-86FB-DCBF35E3C3E4}</a:tableStyleId>
              </a:tblPr>
              <a:tblGrid>
                <a:gridCol w="838200"/>
                <a:gridCol w="4142807"/>
                <a:gridCol w="453292"/>
                <a:gridCol w="453292"/>
                <a:gridCol w="453292"/>
                <a:gridCol w="831036"/>
                <a:gridCol w="1133882"/>
              </a:tblGrid>
              <a:tr h="324000">
                <a:tc>
                  <a:txBody>
                    <a:bodyPr/>
                    <a:lstStyle/>
                    <a:p>
                      <a:r>
                        <a:rPr lang="el-GR" sz="1800" dirty="0" smtClean="0"/>
                        <a:t>Κωδ.</a:t>
                      </a:r>
                      <a:endParaRPr lang="el-GR" sz="1800" dirty="0"/>
                    </a:p>
                  </a:txBody>
                  <a:tcPr marT="45684" marB="45684"/>
                </a:tc>
                <a:tc>
                  <a:txBody>
                    <a:bodyPr/>
                    <a:lstStyle/>
                    <a:p>
                      <a:r>
                        <a:rPr lang="el-GR" sz="1800" dirty="0" smtClean="0"/>
                        <a:t>Επιλογή 1</a:t>
                      </a:r>
                      <a:r>
                        <a:rPr lang="el-GR" sz="1800" baseline="0" dirty="0" smtClean="0"/>
                        <a:t> από 2 </a:t>
                      </a:r>
                      <a:r>
                        <a:rPr lang="en-US" sz="1800" baseline="0" dirty="0" smtClean="0"/>
                        <a:t>Projects</a:t>
                      </a:r>
                      <a:r>
                        <a:rPr lang="el-GR" sz="1800" baseline="0" dirty="0" smtClean="0"/>
                        <a:t> (7</a:t>
                      </a:r>
                      <a:r>
                        <a:rPr lang="el-GR" sz="1800" baseline="30000" dirty="0" smtClean="0"/>
                        <a:t>0</a:t>
                      </a:r>
                      <a:r>
                        <a:rPr lang="el-GR" sz="1800" baseline="0" dirty="0" smtClean="0"/>
                        <a:t> εξάμηνο)</a:t>
                      </a:r>
                      <a:endParaRPr lang="el-GR" sz="1800" dirty="0"/>
                    </a:p>
                  </a:txBody>
                  <a:tcPr marT="45684" marB="45684"/>
                </a:tc>
                <a:tc>
                  <a:txBody>
                    <a:bodyPr/>
                    <a:lstStyle/>
                    <a:p>
                      <a:r>
                        <a:rPr lang="el-GR" sz="1800" dirty="0" smtClean="0"/>
                        <a:t>Θ</a:t>
                      </a:r>
                      <a:endParaRPr lang="el-GR" sz="1800" dirty="0"/>
                    </a:p>
                  </a:txBody>
                  <a:tcPr marT="45684" marB="45684"/>
                </a:tc>
                <a:tc>
                  <a:txBody>
                    <a:bodyPr/>
                    <a:lstStyle/>
                    <a:p>
                      <a:r>
                        <a:rPr lang="el-GR" sz="1800" dirty="0" smtClean="0"/>
                        <a:t>Φ</a:t>
                      </a:r>
                      <a:endParaRPr lang="el-GR" sz="1800" dirty="0"/>
                    </a:p>
                  </a:txBody>
                  <a:tcPr marT="45684" marB="45684"/>
                </a:tc>
                <a:tc>
                  <a:txBody>
                    <a:bodyPr/>
                    <a:lstStyle/>
                    <a:p>
                      <a:r>
                        <a:rPr lang="el-GR" sz="1800" dirty="0" smtClean="0"/>
                        <a:t>Ε</a:t>
                      </a:r>
                      <a:endParaRPr lang="el-GR" sz="1800" dirty="0"/>
                    </a:p>
                  </a:txBody>
                  <a:tcPr marT="45684" marB="45684"/>
                </a:tc>
                <a:tc>
                  <a:txBody>
                    <a:bodyPr/>
                    <a:lstStyle/>
                    <a:p>
                      <a:r>
                        <a:rPr lang="en-US" sz="1800" dirty="0" smtClean="0"/>
                        <a:t>ECTS</a:t>
                      </a:r>
                      <a:endParaRPr lang="el-GR" sz="1800" dirty="0"/>
                    </a:p>
                  </a:txBody>
                  <a:tcPr marT="45684" marB="45684"/>
                </a:tc>
                <a:tc>
                  <a:txBody>
                    <a:bodyPr/>
                    <a:lstStyle/>
                    <a:p>
                      <a:r>
                        <a:rPr lang="el-GR" sz="1800" dirty="0" err="1" smtClean="0"/>
                        <a:t>Προαπ</a:t>
                      </a:r>
                      <a:r>
                        <a:rPr lang="el-GR" sz="1800" dirty="0" smtClean="0"/>
                        <a:t>.</a:t>
                      </a:r>
                      <a:endParaRPr lang="el-GR" sz="1800" dirty="0"/>
                    </a:p>
                  </a:txBody>
                  <a:tcPr marT="45684" marB="45684"/>
                </a:tc>
              </a:tr>
              <a:tr h="324000">
                <a:tc>
                  <a:txBody>
                    <a:bodyPr/>
                    <a:lstStyle/>
                    <a:p>
                      <a:r>
                        <a:rPr lang="en-US" sz="1800" dirty="0" smtClean="0">
                          <a:solidFill>
                            <a:schemeClr val="tx1"/>
                          </a:solidFill>
                        </a:rPr>
                        <a:t>K</a:t>
                      </a:r>
                      <a:r>
                        <a:rPr lang="el-GR" sz="1800" dirty="0" smtClean="0">
                          <a:solidFill>
                            <a:schemeClr val="tx1"/>
                          </a:solidFill>
                        </a:rPr>
                        <a:t>23β</a:t>
                      </a:r>
                      <a:endParaRPr lang="el-GR" sz="1800" dirty="0">
                        <a:solidFill>
                          <a:schemeClr val="tx1"/>
                        </a:solidFill>
                      </a:endParaRPr>
                    </a:p>
                  </a:txBody>
                  <a:tcPr marT="45684" marB="45684"/>
                </a:tc>
                <a:tc>
                  <a:txBody>
                    <a:bodyPr/>
                    <a:lstStyle/>
                    <a:p>
                      <a:r>
                        <a:rPr lang="el-GR" sz="1800" b="1" dirty="0" smtClean="0"/>
                        <a:t>Ανάπτυξη Λογισμικού για Συστήματα Δικτύων και Τηλεπικοινωνιών</a:t>
                      </a:r>
                      <a:endParaRPr lang="el-GR" sz="1800" b="1" dirty="0"/>
                    </a:p>
                  </a:txBody>
                  <a:tcPr marT="45684" marB="45684"/>
                </a:tc>
                <a:tc>
                  <a:txBody>
                    <a:bodyPr/>
                    <a:lstStyle/>
                    <a:p>
                      <a:pPr algn="ctr"/>
                      <a:r>
                        <a:rPr lang="el-GR" sz="1800" dirty="0" smtClean="0"/>
                        <a:t>1</a:t>
                      </a:r>
                      <a:endParaRPr lang="el-GR" sz="1800" dirty="0"/>
                    </a:p>
                  </a:txBody>
                  <a:tcPr marT="45684" marB="45684"/>
                </a:tc>
                <a:tc>
                  <a:txBody>
                    <a:bodyPr/>
                    <a:lstStyle/>
                    <a:p>
                      <a:pPr algn="ctr"/>
                      <a:endParaRPr lang="el-GR" sz="1800" dirty="0"/>
                    </a:p>
                  </a:txBody>
                  <a:tcPr marT="45684" marB="45684"/>
                </a:tc>
                <a:tc>
                  <a:txBody>
                    <a:bodyPr/>
                    <a:lstStyle/>
                    <a:p>
                      <a:pPr algn="ctr"/>
                      <a:r>
                        <a:rPr lang="el-GR" sz="1800" dirty="0" smtClean="0"/>
                        <a:t>3</a:t>
                      </a:r>
                      <a:endParaRPr lang="el-GR" sz="1800" dirty="0"/>
                    </a:p>
                  </a:txBody>
                  <a:tcPr marT="45684" marB="45684"/>
                </a:tc>
                <a:tc>
                  <a:txBody>
                    <a:bodyPr/>
                    <a:lstStyle/>
                    <a:p>
                      <a:pPr algn="ctr"/>
                      <a:r>
                        <a:rPr lang="el-GR" sz="1800" dirty="0" smtClean="0"/>
                        <a:t>8</a:t>
                      </a:r>
                      <a:endParaRPr lang="el-GR" sz="1800" dirty="0"/>
                    </a:p>
                  </a:txBody>
                  <a:tcPr marT="45684" marB="45684"/>
                </a:tc>
                <a:tc>
                  <a:txBody>
                    <a:bodyPr/>
                    <a:lstStyle/>
                    <a:p>
                      <a:pPr algn="ctr"/>
                      <a:r>
                        <a:rPr lang="el-GR" sz="1800" dirty="0" smtClean="0"/>
                        <a:t>Κ24</a:t>
                      </a:r>
                    </a:p>
                    <a:p>
                      <a:pPr algn="ctr"/>
                      <a:r>
                        <a:rPr lang="el-GR" sz="1800" dirty="0" smtClean="0"/>
                        <a:t>Κ33</a:t>
                      </a:r>
                      <a:endParaRPr lang="el-GR" sz="1800" dirty="0"/>
                    </a:p>
                  </a:txBody>
                  <a:tcPr marT="45684" marB="45684"/>
                </a:tc>
              </a:tr>
              <a:tr h="324000">
                <a:tc>
                  <a:txBody>
                    <a:bodyPr/>
                    <a:lstStyle/>
                    <a:p>
                      <a:r>
                        <a:rPr lang="el-GR" sz="1800" dirty="0" smtClean="0">
                          <a:solidFill>
                            <a:srgbClr val="C00000"/>
                          </a:solidFill>
                        </a:rPr>
                        <a:t>Κ23δ</a:t>
                      </a:r>
                      <a:endParaRPr lang="el-GR" sz="1800" dirty="0">
                        <a:solidFill>
                          <a:srgbClr val="C00000"/>
                        </a:solidFill>
                      </a:endParaRPr>
                    </a:p>
                  </a:txBody>
                  <a:tcPr marT="45684" marB="45684"/>
                </a:tc>
                <a:tc>
                  <a:txBody>
                    <a:bodyPr/>
                    <a:lstStyle/>
                    <a:p>
                      <a:r>
                        <a:rPr lang="el-GR" sz="1800" b="1" dirty="0" smtClean="0">
                          <a:solidFill>
                            <a:schemeClr val="tx1"/>
                          </a:solidFill>
                        </a:rPr>
                        <a:t>Ανάπτυξη Υλικού-Λογισμικού </a:t>
                      </a:r>
                      <a:br>
                        <a:rPr lang="el-GR" sz="1800" b="1" dirty="0" smtClean="0">
                          <a:solidFill>
                            <a:schemeClr val="tx1"/>
                          </a:solidFill>
                        </a:rPr>
                      </a:br>
                      <a:r>
                        <a:rPr lang="el-GR" sz="1800" b="1" dirty="0" smtClean="0">
                          <a:solidFill>
                            <a:schemeClr val="tx1"/>
                          </a:solidFill>
                        </a:rPr>
                        <a:t>για Ενσωματωμένα Συστήματα </a:t>
                      </a:r>
                      <a:endParaRPr lang="el-GR" sz="1800" dirty="0">
                        <a:solidFill>
                          <a:schemeClr val="tx1"/>
                        </a:solidFill>
                      </a:endParaRPr>
                    </a:p>
                  </a:txBody>
                  <a:tcPr marT="45684" marB="45684"/>
                </a:tc>
                <a:tc>
                  <a:txBody>
                    <a:bodyPr/>
                    <a:lstStyle/>
                    <a:p>
                      <a:pPr algn="ctr"/>
                      <a:r>
                        <a:rPr lang="el-GR" sz="1800" dirty="0" smtClean="0"/>
                        <a:t>1</a:t>
                      </a:r>
                      <a:endParaRPr lang="el-GR" sz="1800" dirty="0"/>
                    </a:p>
                  </a:txBody>
                  <a:tcPr marT="45684" marB="45684"/>
                </a:tc>
                <a:tc>
                  <a:txBody>
                    <a:bodyPr/>
                    <a:lstStyle/>
                    <a:p>
                      <a:pPr algn="ctr"/>
                      <a:endParaRPr lang="el-GR" sz="1800" dirty="0"/>
                    </a:p>
                  </a:txBody>
                  <a:tcPr marT="45684" marB="45684"/>
                </a:tc>
                <a:tc>
                  <a:txBody>
                    <a:bodyPr/>
                    <a:lstStyle/>
                    <a:p>
                      <a:pPr algn="ctr"/>
                      <a:r>
                        <a:rPr lang="el-GR" sz="1800" dirty="0" smtClean="0"/>
                        <a:t>3</a:t>
                      </a:r>
                      <a:endParaRPr lang="el-GR" sz="1800" dirty="0"/>
                    </a:p>
                  </a:txBody>
                  <a:tcPr marT="45684" marB="45684"/>
                </a:tc>
                <a:tc>
                  <a:txBody>
                    <a:bodyPr/>
                    <a:lstStyle/>
                    <a:p>
                      <a:pPr algn="ctr"/>
                      <a:r>
                        <a:rPr lang="el-GR" sz="1800" dirty="0" smtClean="0"/>
                        <a:t>8</a:t>
                      </a:r>
                      <a:endParaRPr lang="el-GR" sz="1800" dirty="0"/>
                    </a:p>
                  </a:txBody>
                  <a:tcPr marT="45684" marB="45684"/>
                </a:tc>
                <a:tc>
                  <a:txBody>
                    <a:bodyPr/>
                    <a:lstStyle/>
                    <a:p>
                      <a:pPr algn="ctr"/>
                      <a:r>
                        <a:rPr lang="el-GR" sz="1800" dirty="0" smtClean="0"/>
                        <a:t>Κ14</a:t>
                      </a:r>
                      <a:br>
                        <a:rPr lang="el-GR" sz="1800" dirty="0" smtClean="0"/>
                      </a:br>
                      <a:r>
                        <a:rPr lang="el-GR" sz="1800" dirty="0" smtClean="0">
                          <a:solidFill>
                            <a:schemeClr val="tx1"/>
                          </a:solidFill>
                        </a:rPr>
                        <a:t>ΥΣ03</a:t>
                      </a:r>
                      <a:endParaRPr lang="el-GR" sz="1800" dirty="0">
                        <a:solidFill>
                          <a:schemeClr val="tx1"/>
                        </a:solidFill>
                      </a:endParaRPr>
                    </a:p>
                  </a:txBody>
                  <a:tcPr marT="45684" marB="45684"/>
                </a:tc>
              </a:tr>
            </a:tbl>
          </a:graphicData>
        </a:graphic>
      </p:graphicFrame>
      <p:sp>
        <p:nvSpPr>
          <p:cNvPr id="14" name="Right Brace 13"/>
          <p:cNvSpPr/>
          <p:nvPr/>
        </p:nvSpPr>
        <p:spPr>
          <a:xfrm flipH="1">
            <a:off x="456923" y="1524000"/>
            <a:ext cx="152400" cy="10668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5" name="TextBox 2"/>
          <p:cNvSpPr txBox="1">
            <a:spLocks noChangeArrowheads="1"/>
          </p:cNvSpPr>
          <p:nvPr/>
        </p:nvSpPr>
        <p:spPr bwMode="auto">
          <a:xfrm rot="-5400000">
            <a:off x="-233818" y="1834021"/>
            <a:ext cx="989373" cy="369332"/>
          </a:xfrm>
          <a:prstGeom prst="rect">
            <a:avLst/>
          </a:prstGeom>
          <a:noFill/>
          <a:ln w="9525">
            <a:noFill/>
            <a:miter lim="800000"/>
            <a:headEnd/>
            <a:tailEnd/>
          </a:ln>
        </p:spPr>
        <p:txBody>
          <a:bodyPr wrap="none">
            <a:spAutoFit/>
          </a:bodyPr>
          <a:lstStyle/>
          <a:p>
            <a:r>
              <a:rPr lang="el-GR" dirty="0" smtClean="0"/>
              <a:t>2 </a:t>
            </a:r>
            <a:r>
              <a:rPr lang="el-GR" dirty="0"/>
              <a:t>από </a:t>
            </a:r>
            <a:r>
              <a:rPr lang="el-GR" dirty="0" smtClean="0"/>
              <a:t>3</a:t>
            </a:r>
            <a:endParaRPr lang="en-US" dirty="0"/>
          </a:p>
        </p:txBody>
      </p:sp>
      <p:sp>
        <p:nvSpPr>
          <p:cNvPr id="16" name="TextBox 2"/>
          <p:cNvSpPr txBox="1">
            <a:spLocks noChangeArrowheads="1"/>
          </p:cNvSpPr>
          <p:nvPr/>
        </p:nvSpPr>
        <p:spPr bwMode="auto">
          <a:xfrm rot="-5400000">
            <a:off x="-330000" y="2844601"/>
            <a:ext cx="1181734" cy="369332"/>
          </a:xfrm>
          <a:prstGeom prst="rect">
            <a:avLst/>
          </a:prstGeom>
          <a:noFill/>
          <a:ln w="9525">
            <a:solidFill>
              <a:schemeClr val="accent1"/>
            </a:solidFill>
            <a:miter lim="800000"/>
            <a:headEnd/>
            <a:tailEnd/>
          </a:ln>
        </p:spPr>
        <p:txBody>
          <a:bodyPr wrap="none">
            <a:spAutoFit/>
          </a:bodyPr>
          <a:lstStyle/>
          <a:p>
            <a:r>
              <a:rPr lang="el-GR" dirty="0" smtClean="0"/>
              <a:t>ή 4 </a:t>
            </a:r>
            <a:r>
              <a:rPr lang="el-GR" dirty="0"/>
              <a:t>από </a:t>
            </a:r>
            <a:r>
              <a:rPr lang="el-GR" dirty="0" smtClean="0"/>
              <a:t>6</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304800" y="76200"/>
            <a:ext cx="7924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Μαθήματα Επιλογής του Νέου ΠΠΣ</a:t>
            </a:r>
          </a:p>
        </p:txBody>
      </p:sp>
      <p:sp>
        <p:nvSpPr>
          <p:cNvPr id="5" name="Content Placeholder 7"/>
          <p:cNvSpPr txBox="1">
            <a:spLocks/>
          </p:cNvSpPr>
          <p:nvPr/>
        </p:nvSpPr>
        <p:spPr>
          <a:xfrm>
            <a:off x="158117" y="762000"/>
            <a:ext cx="8909683" cy="4495800"/>
          </a:xfrm>
          <a:prstGeom prst="rect">
            <a:avLst/>
          </a:prstGeom>
        </p:spPr>
        <p:txBody>
          <a:bodyPr/>
          <a:lstStyle/>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400" b="1" i="0" u="none" strike="noStrike" kern="1200" cap="none" spc="0" normalizeH="0" baseline="0" noProof="0" dirty="0" smtClean="0">
                <a:ln>
                  <a:noFill/>
                </a:ln>
                <a:solidFill>
                  <a:srgbClr val="C00000"/>
                </a:solidFill>
                <a:effectLst/>
                <a:uLnTx/>
                <a:uFillTx/>
                <a:latin typeface="+mn-lt"/>
                <a:ea typeface="+mn-ea"/>
                <a:cs typeface="+mn-cs"/>
              </a:rPr>
              <a:t>Προαιρετικά μαθήματα (ΠΜ) </a:t>
            </a:r>
          </a:p>
          <a:p>
            <a:pPr marL="639763" lvl="1" indent="-246063">
              <a:spcBef>
                <a:spcPct val="20000"/>
              </a:spcBef>
              <a:buClr>
                <a:schemeClr val="accent1"/>
              </a:buClr>
              <a:buSzPct val="85000"/>
              <a:buFont typeface="Wingdings 2" pitchFamily="18" charset="2"/>
              <a:buChar char=""/>
              <a:defRPr/>
            </a:pPr>
            <a:r>
              <a:rPr lang="el-GR" sz="2000" b="1" dirty="0" smtClean="0">
                <a:latin typeface="+mn-lt"/>
                <a:cs typeface="+mn-cs"/>
              </a:rPr>
              <a:t>Βασικά (B) μίας ειδίκευσης </a:t>
            </a:r>
          </a:p>
          <a:p>
            <a:pPr lvl="2" indent="-246063">
              <a:spcBef>
                <a:spcPct val="20000"/>
              </a:spcBef>
              <a:buClr>
                <a:schemeClr val="accent2"/>
              </a:buClr>
              <a:buSzPct val="70000"/>
              <a:buFont typeface="Wingdings 2" pitchFamily="18" charset="2"/>
              <a:buChar char=""/>
              <a:defRPr/>
            </a:pPr>
            <a:r>
              <a:rPr lang="el-GR" b="1" dirty="0" smtClean="0">
                <a:latin typeface="+mn-lt"/>
                <a:cs typeface="+mn-cs"/>
              </a:rPr>
              <a:t>Οι φοιτητές επιλέγουν τουλάχιστον τα 4 από τα 8 βασικά μαθήματα αυτής της ειδίκευσης, ώστε να την κατοχυρώσουν</a:t>
            </a:r>
          </a:p>
          <a:p>
            <a:pPr marL="639763" marR="0" lvl="1" indent="-246063" defTabSz="914400" eaLnBrk="1" latinLnBrk="0" hangingPunct="1">
              <a:lnSpc>
                <a:spcPct val="100000"/>
              </a:lnSpc>
              <a:spcBef>
                <a:spcPct val="20000"/>
              </a:spcBef>
              <a:buClr>
                <a:schemeClr val="accent1"/>
              </a:buClr>
              <a:buSzPct val="85000"/>
              <a:buFont typeface="Wingdings 2" pitchFamily="18" charset="2"/>
              <a:buChar char=""/>
              <a:tabLst/>
              <a:defRPr/>
            </a:pPr>
            <a:r>
              <a:rPr lang="el-GR" sz="2000" b="1" dirty="0" smtClean="0">
                <a:latin typeface="+mn-lt"/>
                <a:cs typeface="+mn-cs"/>
              </a:rPr>
              <a:t>Προτεινόμενα μαθήματα επιλογής (E) μίας ειδίκευσης</a:t>
            </a:r>
          </a:p>
          <a:p>
            <a:pPr lvl="2" indent="-246063">
              <a:spcBef>
                <a:spcPct val="20000"/>
              </a:spcBef>
              <a:buClr>
                <a:schemeClr val="accent2"/>
              </a:buClr>
              <a:buSzPct val="70000"/>
              <a:buFont typeface="Wingdings 2" pitchFamily="18" charset="2"/>
              <a:buChar char=""/>
              <a:defRPr/>
            </a:pPr>
            <a:r>
              <a:rPr lang="el-GR" b="1" dirty="0" smtClean="0">
                <a:latin typeface="+mn-lt"/>
                <a:cs typeface="+mn-cs"/>
              </a:rPr>
              <a:t>Οι φοιτητές μπορούν να μεταφέρουν μέχρι 24/240 ECTS από άλλα Πανεπιστήμια, αντί αυτών των προαιρετικών μαθημάτων.</a:t>
            </a:r>
          </a:p>
          <a:p>
            <a:pPr marL="639763" lvl="1" indent="-246063">
              <a:spcBef>
                <a:spcPct val="20000"/>
              </a:spcBef>
              <a:buClr>
                <a:schemeClr val="accent1"/>
              </a:buClr>
              <a:buSzPct val="85000"/>
              <a:buFont typeface="Wingdings 2" pitchFamily="18" charset="2"/>
              <a:buChar char=""/>
              <a:defRPr/>
            </a:pPr>
            <a:r>
              <a:rPr lang="el-GR" sz="2000" b="1" dirty="0" smtClean="0">
                <a:latin typeface="+mn-lt"/>
                <a:cs typeface="+mn-cs"/>
              </a:rPr>
              <a:t>Ελεύθερα μαθήματα (ΕΛ)</a:t>
            </a:r>
          </a:p>
          <a:p>
            <a:pPr lvl="2" indent="-246063">
              <a:spcBef>
                <a:spcPct val="20000"/>
              </a:spcBef>
              <a:buClr>
                <a:schemeClr val="accent2"/>
              </a:buClr>
              <a:buSzPct val="70000"/>
              <a:buFont typeface="Wingdings 2" pitchFamily="18" charset="2"/>
              <a:buChar char=""/>
              <a:defRPr/>
            </a:pPr>
            <a:r>
              <a:rPr lang="el-GR" b="1" dirty="0">
                <a:latin typeface="+mn-lt"/>
                <a:cs typeface="+mn-cs"/>
              </a:rPr>
              <a:t>Οι φοιτητές μπορούν να συσσωρεύσουν μέχρι 8 στα 240 ECTS σε ελεύθερα μαθήματα από συγκεκριμένη λίστα ελεύθερων μαθημάτων ή μαθήματα επιλογής (ΕΥΜ, ΠΜ) του ιδίου ΠΠΣ (π.χ. ένα επιπλέον </a:t>
            </a:r>
            <a:r>
              <a:rPr lang="el-GR" b="1" dirty="0" err="1">
                <a:latin typeface="+mn-lt"/>
                <a:cs typeface="+mn-cs"/>
              </a:rPr>
              <a:t>project</a:t>
            </a:r>
            <a:r>
              <a:rPr lang="el-GR" b="1" dirty="0">
                <a:latin typeface="+mn-lt"/>
                <a:cs typeface="+mn-cs"/>
              </a:rPr>
              <a:t>). </a:t>
            </a:r>
            <a:endParaRPr lang="el-GR" b="1" dirty="0" smtClean="0">
              <a:latin typeface="+mn-lt"/>
              <a:cs typeface="+mn-cs"/>
            </a:endParaRPr>
          </a:p>
          <a:p>
            <a:pPr lvl="2" indent="-246063">
              <a:spcBef>
                <a:spcPct val="20000"/>
              </a:spcBef>
              <a:buClr>
                <a:schemeClr val="accent2"/>
              </a:buClr>
              <a:buSzPct val="70000"/>
              <a:buFont typeface="Wingdings 2" pitchFamily="18" charset="2"/>
              <a:buChar char=""/>
              <a:defRPr/>
            </a:pPr>
            <a:r>
              <a:rPr lang="el-GR" b="1" dirty="0" smtClean="0">
                <a:latin typeface="+mn-lt"/>
                <a:cs typeface="+mn-cs"/>
              </a:rPr>
              <a:t>Οι φοιτητές μπορούν να μεταφέρουν μέχρι 8/240 ECTS από άλλα Πανεπιστήμια ως ελεύθερα μαθήματα.</a:t>
            </a:r>
          </a:p>
        </p:txBody>
      </p:sp>
      <p:sp>
        <p:nvSpPr>
          <p:cNvPr id="2" name="TextBox 1"/>
          <p:cNvSpPr txBox="1"/>
          <p:nvPr/>
        </p:nvSpPr>
        <p:spPr>
          <a:xfrm>
            <a:off x="158117" y="5257562"/>
            <a:ext cx="8909683" cy="1600438"/>
          </a:xfrm>
          <a:prstGeom prst="rect">
            <a:avLst/>
          </a:prstGeom>
          <a:noFill/>
        </p:spPr>
        <p:txBody>
          <a:bodyPr wrap="none" rtlCol="0">
            <a:spAutoFit/>
          </a:bodyPr>
          <a:lstStyle/>
          <a:p>
            <a:r>
              <a:rPr lang="el-GR" sz="1400" dirty="0" smtClean="0">
                <a:solidFill>
                  <a:srgbClr val="C00000"/>
                </a:solidFill>
              </a:rPr>
              <a:t>Σημείωση: </a:t>
            </a:r>
            <a:r>
              <a:rPr lang="el-GR" sz="1400" dirty="0">
                <a:solidFill>
                  <a:srgbClr val="C00000"/>
                </a:solidFill>
              </a:rPr>
              <a:t>Τα μαθήματα που συσσωρεύονται σε άλλα Πανεπιστήμια μέσω του προγράμματος ERASMUS </a:t>
            </a:r>
            <a:endParaRPr lang="el-GR" sz="1400" dirty="0" smtClean="0">
              <a:solidFill>
                <a:srgbClr val="C00000"/>
              </a:solidFill>
            </a:endParaRPr>
          </a:p>
          <a:p>
            <a:r>
              <a:rPr lang="el-GR" sz="1400" dirty="0" smtClean="0">
                <a:solidFill>
                  <a:srgbClr val="C00000"/>
                </a:solidFill>
              </a:rPr>
              <a:t>μεταφέρουν </a:t>
            </a:r>
            <a:r>
              <a:rPr lang="el-GR" sz="1400" dirty="0">
                <a:solidFill>
                  <a:srgbClr val="C00000"/>
                </a:solidFill>
              </a:rPr>
              <a:t>πιστωτικές μονάδες μέχρι 30 ECTS. Τα μαθήματα αυτά αντικαθιστούν υποχρεωτικά μαθήματα </a:t>
            </a:r>
            <a:endParaRPr lang="el-GR" sz="1400" dirty="0" smtClean="0">
              <a:solidFill>
                <a:srgbClr val="C00000"/>
              </a:solidFill>
            </a:endParaRPr>
          </a:p>
          <a:p>
            <a:r>
              <a:rPr lang="el-GR" sz="1400" dirty="0" smtClean="0">
                <a:solidFill>
                  <a:srgbClr val="C00000"/>
                </a:solidFill>
              </a:rPr>
              <a:t>και </a:t>
            </a:r>
            <a:r>
              <a:rPr lang="el-GR" sz="1400" dirty="0">
                <a:solidFill>
                  <a:srgbClr val="C00000"/>
                </a:solidFill>
              </a:rPr>
              <a:t>κατ’ επιλογή υποχρεωτικά μαθήματα του ΠΠΣ μόνο με τη σύμφωνη γνώμη του διδάσκοντα του μαθήματος </a:t>
            </a:r>
            <a:endParaRPr lang="el-GR" sz="1400" dirty="0" smtClean="0">
              <a:solidFill>
                <a:srgbClr val="C00000"/>
              </a:solidFill>
            </a:endParaRPr>
          </a:p>
          <a:p>
            <a:r>
              <a:rPr lang="el-GR" sz="1400" dirty="0" smtClean="0">
                <a:solidFill>
                  <a:srgbClr val="C00000"/>
                </a:solidFill>
              </a:rPr>
              <a:t>και </a:t>
            </a:r>
            <a:r>
              <a:rPr lang="el-GR" sz="1400" dirty="0">
                <a:solidFill>
                  <a:srgbClr val="C00000"/>
                </a:solidFill>
              </a:rPr>
              <a:t>του υπεύθυνου της συμφωνίας ERASMUS. Αλλιώς, εκλαμβάνονται ως προαιρετικά μαθήματα ή ελεύθερα </a:t>
            </a:r>
            <a:endParaRPr lang="el-GR" sz="1400" dirty="0" smtClean="0">
              <a:solidFill>
                <a:srgbClr val="C00000"/>
              </a:solidFill>
            </a:endParaRPr>
          </a:p>
          <a:p>
            <a:r>
              <a:rPr lang="el-GR" sz="1400" dirty="0" smtClean="0">
                <a:solidFill>
                  <a:srgbClr val="C00000"/>
                </a:solidFill>
              </a:rPr>
              <a:t>μαθήματα </a:t>
            </a:r>
            <a:r>
              <a:rPr lang="el-GR" sz="1400" dirty="0">
                <a:solidFill>
                  <a:srgbClr val="C00000"/>
                </a:solidFill>
              </a:rPr>
              <a:t>μόνο εάν είναι συναφή με την Πληροφορική και τις Τηλεπικοινωνίες. Κατ’ εξαίρεση, στα ελεύθερα </a:t>
            </a:r>
            <a:endParaRPr lang="el-GR" sz="1400" dirty="0" smtClean="0">
              <a:solidFill>
                <a:srgbClr val="C00000"/>
              </a:solidFill>
            </a:endParaRPr>
          </a:p>
          <a:p>
            <a:r>
              <a:rPr lang="el-GR" sz="1400" dirty="0" smtClean="0">
                <a:solidFill>
                  <a:srgbClr val="C00000"/>
                </a:solidFill>
              </a:rPr>
              <a:t>μαθήματα </a:t>
            </a:r>
            <a:r>
              <a:rPr lang="el-GR" sz="1400" dirty="0">
                <a:solidFill>
                  <a:srgbClr val="C00000"/>
                </a:solidFill>
              </a:rPr>
              <a:t>δύναται να συμπεριληφθούν μαθήματα που μεταφέρουν συνολικά μέχρι 4 ECTS και αφορούν </a:t>
            </a:r>
            <a:endParaRPr lang="el-GR" sz="1400" dirty="0" smtClean="0">
              <a:solidFill>
                <a:srgbClr val="C00000"/>
              </a:solidFill>
            </a:endParaRPr>
          </a:p>
          <a:p>
            <a:r>
              <a:rPr lang="el-GR" sz="1400" dirty="0" smtClean="0">
                <a:solidFill>
                  <a:srgbClr val="C00000"/>
                </a:solidFill>
              </a:rPr>
              <a:t>την </a:t>
            </a:r>
            <a:r>
              <a:rPr lang="el-GR" sz="1400" dirty="0">
                <a:solidFill>
                  <a:srgbClr val="C00000"/>
                </a:solidFill>
              </a:rPr>
              <a:t>εκμάθηση της επίσημης ξένης γλώσσας της χώρας που εδρεύει το Πανεπιστήμιο</a:t>
            </a:r>
            <a:r>
              <a:rPr lang="el-GR" sz="1400" dirty="0" smtClean="0">
                <a:solidFill>
                  <a:srgbClr val="C00000"/>
                </a:solidFill>
              </a:rPr>
              <a:t>.</a:t>
            </a:r>
            <a:endParaRPr lang="en-US" sz="1400" dirty="0">
              <a:solidFill>
                <a:srgbClr val="C0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Κατοχύρωση Ειδίκευσης του Νέου ΠΠΣ</a:t>
            </a:r>
          </a:p>
        </p:txBody>
      </p:sp>
      <p:sp>
        <p:nvSpPr>
          <p:cNvPr id="3" name="Content Placeholder 7"/>
          <p:cNvSpPr txBox="1">
            <a:spLocks/>
          </p:cNvSpPr>
          <p:nvPr/>
        </p:nvSpPr>
        <p:spPr>
          <a:xfrm>
            <a:off x="381000" y="914400"/>
            <a:ext cx="8458200" cy="5715000"/>
          </a:xfrm>
          <a:prstGeom prst="rect">
            <a:avLst/>
          </a:prstGeom>
        </p:spPr>
        <p:txBody>
          <a:bodyPr/>
          <a:lstStyle/>
          <a:p>
            <a:pPr marL="273050" lvl="0" indent="-273050">
              <a:spcBef>
                <a:spcPct val="20000"/>
              </a:spcBef>
              <a:buClr>
                <a:srgbClr val="0BD0D9"/>
              </a:buClr>
              <a:buSzPct val="95000"/>
              <a:buFont typeface="Wingdings 2" pitchFamily="18" charset="2"/>
              <a:buChar char=""/>
              <a:defRPr/>
            </a:pPr>
            <a:r>
              <a:rPr lang="el-GR" sz="2000" b="1" dirty="0" smtClean="0">
                <a:latin typeface="+mn-lt"/>
                <a:cs typeface="+mn-cs"/>
              </a:rPr>
              <a:t>Η κατοχύρωση ειδίκευσης γίνεται με την αίτηση λήψης πτυχίου και αποτυπώνεται σε σχετική βεβαίωση της Γραμματείας του Τμήματος.</a:t>
            </a:r>
          </a:p>
          <a:p>
            <a:pPr marL="273050" lvl="0" indent="-273050">
              <a:spcBef>
                <a:spcPct val="20000"/>
              </a:spcBef>
              <a:buClr>
                <a:srgbClr val="0BD0D9"/>
              </a:buClr>
              <a:buSzPct val="95000"/>
              <a:buFont typeface="Wingdings 2" pitchFamily="18" charset="2"/>
              <a:buChar char=""/>
              <a:defRPr/>
            </a:pPr>
            <a:r>
              <a:rPr lang="el-GR" sz="2000" b="1" dirty="0" smtClean="0">
                <a:latin typeface="+mn-lt"/>
                <a:cs typeface="+mn-cs"/>
              </a:rPr>
              <a:t>Για να γίνει η κατοχύρωση μίας ειδίκευσης απαιτείται ο φοιτητής να έχει εξετασθεί επιτυχώς:</a:t>
            </a:r>
          </a:p>
          <a:p>
            <a:pPr marL="639763" lvl="1" indent="-246063">
              <a:spcBef>
                <a:spcPct val="20000"/>
              </a:spcBef>
              <a:buClr>
                <a:schemeClr val="accent1"/>
              </a:buClr>
              <a:buSzPct val="85000"/>
              <a:buFont typeface="Wingdings 2" pitchFamily="18" charset="2"/>
              <a:buChar char=""/>
              <a:defRPr/>
            </a:pPr>
            <a:r>
              <a:rPr lang="el-GR" b="1" dirty="0" smtClean="0">
                <a:solidFill>
                  <a:srgbClr val="C00000"/>
                </a:solidFill>
                <a:latin typeface="+mn-lt"/>
                <a:cs typeface="+mn-cs"/>
              </a:rPr>
              <a:t>Στα 2 κατ’ επιλογή υποχρεωτικά μαθήματα της ειδίκευσης</a:t>
            </a:r>
          </a:p>
          <a:p>
            <a:pPr marL="639763" lvl="1" indent="-246063">
              <a:spcBef>
                <a:spcPct val="20000"/>
              </a:spcBef>
              <a:buClr>
                <a:schemeClr val="accent1"/>
              </a:buClr>
              <a:buSzPct val="85000"/>
              <a:buFont typeface="Wingdings 2" pitchFamily="18" charset="2"/>
              <a:buChar char=""/>
              <a:defRPr/>
            </a:pPr>
            <a:r>
              <a:rPr lang="el-GR" b="1" dirty="0" smtClean="0">
                <a:solidFill>
                  <a:srgbClr val="C00000"/>
                </a:solidFill>
                <a:latin typeface="+mn-lt"/>
                <a:cs typeface="+mn-cs"/>
              </a:rPr>
              <a:t>Στα 4 από τα 8 βασικά μαθήματα επιλογής της ειδίκευσης </a:t>
            </a:r>
          </a:p>
          <a:p>
            <a:pPr marL="273050" lvl="0" indent="-273050">
              <a:spcBef>
                <a:spcPct val="20000"/>
              </a:spcBef>
              <a:buClr>
                <a:srgbClr val="0BD0D9"/>
              </a:buClr>
              <a:buSzPct val="95000"/>
              <a:buFont typeface="Wingdings 2" pitchFamily="18" charset="2"/>
              <a:buChar char=""/>
              <a:defRPr/>
            </a:pPr>
            <a:r>
              <a:rPr lang="el-GR" sz="2000" b="1" dirty="0" smtClean="0">
                <a:latin typeface="+mn-lt"/>
                <a:cs typeface="+mn-cs"/>
              </a:rPr>
              <a:t>Εάν ένας φοιτητής δεν επιθυμεί να κατοχυρώσει ούτε μία ειδίκευση, απαιτείται να έχει εξετασθεί επιτυχώς:</a:t>
            </a:r>
          </a:p>
          <a:p>
            <a:pPr marL="639763" lvl="1" indent="-246063">
              <a:spcBef>
                <a:spcPct val="20000"/>
              </a:spcBef>
              <a:buClr>
                <a:schemeClr val="accent1"/>
              </a:buClr>
              <a:buSzPct val="85000"/>
              <a:buFont typeface="Wingdings 2" pitchFamily="18" charset="2"/>
              <a:buChar char=""/>
              <a:defRPr/>
            </a:pPr>
            <a:r>
              <a:rPr lang="el-GR" b="1" dirty="0" smtClean="0">
                <a:latin typeface="+mn-lt"/>
                <a:cs typeface="+mn-cs"/>
              </a:rPr>
              <a:t>Στα 4 από τα </a:t>
            </a:r>
            <a:r>
              <a:rPr lang="en-US" b="1" dirty="0" smtClean="0">
                <a:latin typeface="+mn-lt"/>
                <a:cs typeface="+mn-cs"/>
              </a:rPr>
              <a:t>5/</a:t>
            </a:r>
            <a:r>
              <a:rPr lang="el-GR" b="1" dirty="0" smtClean="0">
                <a:latin typeface="+mn-lt"/>
                <a:cs typeface="+mn-cs"/>
              </a:rPr>
              <a:t>6 κατ’ επιλογή υποχρεωτικά μαθήματα της Κατεύθυνσης που έχει επιλέξει</a:t>
            </a:r>
          </a:p>
          <a:p>
            <a:pPr marL="639763" lvl="1" indent="-246063">
              <a:spcBef>
                <a:spcPct val="20000"/>
              </a:spcBef>
              <a:buClr>
                <a:schemeClr val="accent1"/>
              </a:buClr>
              <a:buSzPct val="85000"/>
              <a:buFont typeface="Wingdings 2" pitchFamily="18" charset="2"/>
              <a:buChar char=""/>
              <a:defRPr/>
            </a:pPr>
            <a:r>
              <a:rPr lang="el-GR" b="1" dirty="0" smtClean="0">
                <a:latin typeface="+mn-lt"/>
                <a:cs typeface="+mn-cs"/>
              </a:rPr>
              <a:t>Σε 4 από τα βασικά μαθήματα επιλογής και των 3 ειδικεύσεων της Κατεύθυνσης που έχει επιλέξει </a:t>
            </a:r>
          </a:p>
          <a:p>
            <a:pPr marL="273050" indent="-273050">
              <a:spcBef>
                <a:spcPct val="20000"/>
              </a:spcBef>
              <a:buClr>
                <a:srgbClr val="0BD0D9"/>
              </a:buClr>
              <a:buSzPct val="95000"/>
              <a:buFont typeface="Wingdings 2" pitchFamily="18" charset="2"/>
              <a:buChar char=""/>
              <a:defRPr/>
            </a:pPr>
            <a:r>
              <a:rPr lang="el-GR" sz="2000" b="1" dirty="0" smtClean="0">
                <a:latin typeface="+mn-lt"/>
                <a:cs typeface="+mn-cs"/>
              </a:rPr>
              <a:t>Οι φοιτητές μπορούν να κατοχυρώσουν μέχρι 2 ειδικεύσεις </a:t>
            </a:r>
            <a:br>
              <a:rPr lang="el-GR" sz="2000" b="1" dirty="0" smtClean="0">
                <a:latin typeface="+mn-lt"/>
                <a:cs typeface="+mn-cs"/>
              </a:rPr>
            </a:br>
            <a:r>
              <a:rPr lang="el-GR" sz="2000" b="1" dirty="0" smtClean="0">
                <a:latin typeface="+mn-lt"/>
                <a:cs typeface="+mn-cs"/>
              </a:rPr>
              <a:t>με τον περιορισμό </a:t>
            </a:r>
          </a:p>
          <a:p>
            <a:pPr marL="639763" lvl="1" indent="-246063">
              <a:spcBef>
                <a:spcPct val="20000"/>
              </a:spcBef>
              <a:buClr>
                <a:schemeClr val="accent1"/>
              </a:buClr>
              <a:buSzPct val="85000"/>
              <a:buFont typeface="Wingdings 2" pitchFamily="18" charset="2"/>
              <a:buChar char=""/>
              <a:defRPr/>
            </a:pPr>
            <a:r>
              <a:rPr lang="el-GR" b="1" dirty="0" smtClean="0">
                <a:latin typeface="+mn-lt"/>
                <a:cs typeface="+mn-cs"/>
              </a:rPr>
              <a:t>Τα βασικά μαθήματα, που χρησιμοποιούνται στην κατοχύρωση της μίας ειδίκευσης, δεν μπορούν να ξαναχρησιμοποιηθούν για την κατοχύρωση της άλλης ειδίκευσης</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Κατοχύρωση Ειδίκευσης του Νέου ΠΠΣ</a:t>
            </a:r>
          </a:p>
        </p:txBody>
      </p:sp>
      <p:sp>
        <p:nvSpPr>
          <p:cNvPr id="3" name="Content Placeholder 7"/>
          <p:cNvSpPr txBox="1">
            <a:spLocks/>
          </p:cNvSpPr>
          <p:nvPr/>
        </p:nvSpPr>
        <p:spPr>
          <a:xfrm>
            <a:off x="381000" y="762000"/>
            <a:ext cx="8458200" cy="457200"/>
          </a:xfrm>
          <a:prstGeom prst="rect">
            <a:avLst/>
          </a:prstGeom>
        </p:spPr>
        <p:txBody>
          <a:bodyPr/>
          <a:lstStyle/>
          <a:p>
            <a:pPr marL="273050" lvl="0" indent="-273050">
              <a:spcBef>
                <a:spcPct val="20000"/>
              </a:spcBef>
              <a:buClr>
                <a:srgbClr val="0BD0D9"/>
              </a:buClr>
              <a:buSzPct val="95000"/>
              <a:buFont typeface="Wingdings 2" pitchFamily="18" charset="2"/>
              <a:buChar char=""/>
              <a:defRPr/>
            </a:pPr>
            <a:r>
              <a:rPr lang="el-GR" sz="2000" b="1" dirty="0" smtClean="0">
                <a:latin typeface="+mn-lt"/>
                <a:cs typeface="+mn-cs"/>
              </a:rPr>
              <a:t>Διάρθρωση 2 ΕΥΜ και 4 από 8 Β ΠΜ ανά ειδίκευση</a:t>
            </a:r>
            <a:r>
              <a:rPr lang="en-US" sz="2000" b="1" dirty="0" smtClean="0">
                <a:latin typeface="+mn-lt"/>
                <a:cs typeface="+mn-cs"/>
              </a:rPr>
              <a:t> (2014-2015)</a:t>
            </a:r>
            <a:endParaRPr lang="el-GR" b="1" dirty="0" smtClean="0">
              <a:latin typeface="+mn-lt"/>
              <a:cs typeface="+mn-cs"/>
            </a:endParaRPr>
          </a:p>
        </p:txBody>
      </p:sp>
      <p:graphicFrame>
        <p:nvGraphicFramePr>
          <p:cNvPr id="4" name="Table 3"/>
          <p:cNvGraphicFramePr>
            <a:graphicFrameLocks noGrp="1"/>
          </p:cNvGraphicFramePr>
          <p:nvPr>
            <p:extLst>
              <p:ext uri="{D42A27DB-BD31-4B8C-83A1-F6EECF244321}">
                <p14:modId xmlns:p14="http://schemas.microsoft.com/office/powerpoint/2010/main" val="1367119419"/>
              </p:ext>
            </p:extLst>
          </p:nvPr>
        </p:nvGraphicFramePr>
        <p:xfrm>
          <a:off x="152400" y="1188538"/>
          <a:ext cx="8915400" cy="5517062"/>
        </p:xfrm>
        <a:graphic>
          <a:graphicData uri="http://schemas.openxmlformats.org/drawingml/2006/table">
            <a:tbl>
              <a:tblPr firstRow="1" bandRow="1">
                <a:tableStyleId>{21E4AEA4-8DFA-4A89-87EB-49C32662AFE0}</a:tableStyleId>
              </a:tblPr>
              <a:tblGrid>
                <a:gridCol w="609599"/>
                <a:gridCol w="1295401"/>
                <a:gridCol w="1371600"/>
                <a:gridCol w="1371600"/>
                <a:gridCol w="1371600"/>
                <a:gridCol w="1371600"/>
                <a:gridCol w="1524000"/>
              </a:tblGrid>
              <a:tr h="288000">
                <a:tc>
                  <a:txBody>
                    <a:bodyPr/>
                    <a:lstStyle/>
                    <a:p>
                      <a:endParaRPr lang="en-US" sz="1200" dirty="0">
                        <a:solidFill>
                          <a:schemeClr val="bg1"/>
                        </a:solidFill>
                      </a:endParaRPr>
                    </a:p>
                  </a:txBody>
                  <a:tcPr marL="91443" marR="91443" marT="45702" marB="45702">
                    <a:solidFill>
                      <a:schemeClr val="accent2"/>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smtClean="0">
                          <a:solidFill>
                            <a:schemeClr val="bg1"/>
                          </a:solidFill>
                        </a:rPr>
                        <a:t>ΚΑΤΕΥΘΥΝΣΗ Α</a:t>
                      </a:r>
                      <a:endParaRPr lang="en-US" sz="1400" dirty="0" smtClean="0">
                        <a:solidFill>
                          <a:schemeClr val="bg1"/>
                        </a:solidFill>
                      </a:endParaRPr>
                    </a:p>
                  </a:txBody>
                  <a:tcPr marL="91443" marR="91443" marT="45702" marB="45702" anchor="ctr">
                    <a:solidFill>
                      <a:schemeClr val="accent2"/>
                    </a:solidFill>
                  </a:tcPr>
                </a:tc>
                <a:tc hMerge="1">
                  <a:txBody>
                    <a:bodyPr/>
                    <a:lstStyle/>
                    <a:p>
                      <a:endParaRPr lang="en-US" sz="1200" dirty="0">
                        <a:solidFill>
                          <a:schemeClr val="bg1"/>
                        </a:solidFill>
                      </a:endParaRPr>
                    </a:p>
                  </a:txBody>
                  <a:tcPr marL="91443" marR="91443" marT="45705" marB="45705">
                    <a:solidFill>
                      <a:srgbClr val="0066FF"/>
                    </a:solidFill>
                  </a:tcPr>
                </a:tc>
                <a:tc hMerge="1">
                  <a:txBody>
                    <a:bodyPr/>
                    <a:lstStyle/>
                    <a:p>
                      <a:endParaRPr lang="en-US" sz="1200" dirty="0">
                        <a:solidFill>
                          <a:schemeClr val="bg1"/>
                        </a:solidFill>
                      </a:endParaRPr>
                    </a:p>
                  </a:txBody>
                  <a:tcPr marL="91443" marR="91443" marT="45705" marB="45705">
                    <a:solidFill>
                      <a:srgbClr val="0066FF"/>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smtClean="0">
                          <a:solidFill>
                            <a:schemeClr val="bg1"/>
                          </a:solidFill>
                        </a:rPr>
                        <a:t>ΚΑΤΕΥΘΥΝΣΗ Β</a:t>
                      </a:r>
                      <a:endParaRPr lang="en-US" sz="1400" dirty="0" smtClean="0">
                        <a:solidFill>
                          <a:schemeClr val="bg1"/>
                        </a:solidFill>
                      </a:endParaRPr>
                    </a:p>
                  </a:txBody>
                  <a:tcPr marL="91443" marR="91443" marT="45696" marB="45696" anchor="ctr">
                    <a:solidFill>
                      <a:schemeClr val="accent2"/>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ndParaRPr>
                    </a:p>
                  </a:txBody>
                  <a:tcPr marL="91443" marR="91443" marT="45699" marB="45699">
                    <a:solidFill>
                      <a:srgbClr val="0066FF"/>
                    </a:solidFill>
                  </a:tcPr>
                </a:tc>
                <a:tc hMerge="1">
                  <a:txBody>
                    <a:bodyPr/>
                    <a:lstStyle/>
                    <a:p>
                      <a:endParaRPr lang="en-US" sz="1200" dirty="0">
                        <a:solidFill>
                          <a:schemeClr val="bg1"/>
                        </a:solidFill>
                      </a:endParaRPr>
                    </a:p>
                  </a:txBody>
                  <a:tcPr marL="91443" marR="91443" marT="45705" marB="45705">
                    <a:solidFill>
                      <a:srgbClr val="0066FF"/>
                    </a:solidFill>
                  </a:tcPr>
                </a:tc>
              </a:tr>
              <a:tr h="288000">
                <a:tc>
                  <a:txBody>
                    <a:bodyPr/>
                    <a:lstStyle/>
                    <a:p>
                      <a:r>
                        <a:rPr lang="el-GR" sz="1200" dirty="0" err="1" smtClean="0">
                          <a:solidFill>
                            <a:schemeClr val="bg1"/>
                          </a:solidFill>
                        </a:rPr>
                        <a:t>Εξάμ</a:t>
                      </a:r>
                      <a:r>
                        <a:rPr lang="el-GR" sz="1200" dirty="0" smtClean="0">
                          <a:solidFill>
                            <a:schemeClr val="bg1"/>
                          </a:solidFill>
                        </a:rPr>
                        <a:t>.</a:t>
                      </a:r>
                      <a:endParaRPr lang="en-US" sz="1200" dirty="0">
                        <a:solidFill>
                          <a:schemeClr val="bg1"/>
                        </a:solidFill>
                      </a:endParaRPr>
                    </a:p>
                  </a:txBody>
                  <a:tcPr marL="91443" marR="91443" marT="45702" marB="45702">
                    <a:solidFill>
                      <a:srgbClr val="0066FF"/>
                    </a:solidFill>
                  </a:tcPr>
                </a:tc>
                <a:tc>
                  <a:txBody>
                    <a:bodyPr/>
                    <a:lstStyle/>
                    <a:p>
                      <a:r>
                        <a:rPr lang="el-GR" sz="1200" b="1" dirty="0" smtClean="0">
                          <a:solidFill>
                            <a:schemeClr val="bg1"/>
                          </a:solidFill>
                        </a:rPr>
                        <a:t>Θεμελιώσεις Πληροφορικής</a:t>
                      </a:r>
                      <a:endParaRPr lang="en-US" sz="1200" dirty="0">
                        <a:solidFill>
                          <a:schemeClr val="bg1"/>
                        </a:solidFill>
                      </a:endParaRPr>
                    </a:p>
                  </a:txBody>
                  <a:tcPr marL="91443" marR="91443" marT="45702" marB="45702">
                    <a:solidFill>
                      <a:srgbClr val="0066FF"/>
                    </a:solidFill>
                  </a:tcPr>
                </a:tc>
                <a:tc>
                  <a:txBody>
                    <a:bodyPr/>
                    <a:lstStyle/>
                    <a:p>
                      <a:r>
                        <a:rPr lang="el-GR" sz="1200" b="1" dirty="0" smtClean="0">
                          <a:solidFill>
                            <a:schemeClr val="bg1"/>
                          </a:solidFill>
                        </a:rPr>
                        <a:t>Διαχείριση Δεδομένων  </a:t>
                      </a:r>
                      <a:br>
                        <a:rPr lang="el-GR" sz="1200" b="1" dirty="0" smtClean="0">
                          <a:solidFill>
                            <a:schemeClr val="bg1"/>
                          </a:solidFill>
                        </a:rPr>
                      </a:br>
                      <a:r>
                        <a:rPr lang="el-GR" sz="1200" b="1" dirty="0" smtClean="0">
                          <a:solidFill>
                            <a:schemeClr val="bg1"/>
                          </a:solidFill>
                        </a:rPr>
                        <a:t>και Γνώσης</a:t>
                      </a:r>
                      <a:endParaRPr lang="en-US" sz="1200" dirty="0">
                        <a:solidFill>
                          <a:schemeClr val="bg1"/>
                        </a:solidFill>
                      </a:endParaRPr>
                    </a:p>
                  </a:txBody>
                  <a:tcPr marL="91443" marR="91443" marT="45702" marB="45702">
                    <a:solidFill>
                      <a:srgbClr val="0066FF"/>
                    </a:solidFill>
                  </a:tcPr>
                </a:tc>
                <a:tc>
                  <a:txBody>
                    <a:bodyPr/>
                    <a:lstStyle/>
                    <a:p>
                      <a:r>
                        <a:rPr lang="el-GR" sz="1200" b="1" dirty="0" smtClean="0">
                          <a:solidFill>
                            <a:schemeClr val="bg1"/>
                          </a:solidFill>
                        </a:rPr>
                        <a:t>Λογισμικό </a:t>
                      </a:r>
                      <a:endParaRPr lang="en-US" sz="1200" dirty="0">
                        <a:solidFill>
                          <a:schemeClr val="bg1"/>
                        </a:solidFill>
                      </a:endParaRPr>
                    </a:p>
                  </a:txBody>
                  <a:tcPr marL="91443" marR="91443" marT="45702" marB="45702">
                    <a:solidFill>
                      <a:srgbClr val="0066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bg1"/>
                          </a:solidFill>
                        </a:rPr>
                        <a:t>Υλικό και Αρχιτεκτονική </a:t>
                      </a:r>
                      <a:endParaRPr lang="en-US" sz="1200" dirty="0" smtClean="0">
                        <a:solidFill>
                          <a:schemeClr val="bg1"/>
                        </a:solidFill>
                      </a:endParaRPr>
                    </a:p>
                  </a:txBody>
                  <a:tcPr marL="91443" marR="91443" marT="45696" marB="45696">
                    <a:solidFill>
                      <a:srgbClr val="0066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bg1"/>
                          </a:solidFill>
                        </a:rPr>
                        <a:t>Επικοινωνίες και Δικτύωση </a:t>
                      </a:r>
                      <a:endParaRPr lang="en-US" sz="1200"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ndParaRPr>
                    </a:p>
                  </a:txBody>
                  <a:tcPr marL="91443" marR="91443" marT="45696" marB="45696">
                    <a:solidFill>
                      <a:srgbClr val="0066FF"/>
                    </a:solidFill>
                  </a:tcPr>
                </a:tc>
                <a:tc>
                  <a:txBody>
                    <a:bodyPr/>
                    <a:lstStyle/>
                    <a:p>
                      <a:r>
                        <a:rPr lang="el-GR" sz="1200" b="1" dirty="0" smtClean="0">
                          <a:solidFill>
                            <a:schemeClr val="bg1"/>
                          </a:solidFill>
                        </a:rPr>
                        <a:t>Επεξεργασία</a:t>
                      </a:r>
                      <a:r>
                        <a:rPr lang="en-US" sz="1200" b="1" dirty="0" smtClean="0">
                          <a:solidFill>
                            <a:schemeClr val="bg1"/>
                          </a:solidFill>
                        </a:rPr>
                        <a:t> </a:t>
                      </a:r>
                      <a:r>
                        <a:rPr lang="el-GR" sz="1200" b="1" dirty="0" smtClean="0">
                          <a:solidFill>
                            <a:schemeClr val="bg1"/>
                          </a:solidFill>
                        </a:rPr>
                        <a:t>Σήματος και Πληροφορίας </a:t>
                      </a:r>
                      <a:endParaRPr lang="en-US" sz="1200" dirty="0">
                        <a:solidFill>
                          <a:schemeClr val="bg1"/>
                        </a:solidFill>
                      </a:endParaRPr>
                    </a:p>
                  </a:txBody>
                  <a:tcPr marL="91443" marR="91443" marT="45702" marB="45702">
                    <a:solidFill>
                      <a:srgbClr val="0066FF"/>
                    </a:solidFill>
                  </a:tcPr>
                </a:tc>
              </a:tr>
              <a:tr h="288000">
                <a:tc>
                  <a:txBody>
                    <a:bodyPr/>
                    <a:lstStyle/>
                    <a:p>
                      <a:pPr algn="ctr"/>
                      <a:r>
                        <a:rPr lang="el-GR" sz="1200" b="1" dirty="0" smtClean="0"/>
                        <a:t>5</a:t>
                      </a:r>
                      <a:endParaRPr lang="el-GR" sz="1200" b="1" dirty="0"/>
                    </a:p>
                  </a:txBody>
                  <a:tcPr marL="91443" marR="91443" marT="45701" marB="45701">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baseline="0" dirty="0" smtClean="0">
                          <a:solidFill>
                            <a:schemeClr val="tx1"/>
                          </a:solidFill>
                        </a:rPr>
                        <a:t>Αριθμητική Ανάλυση</a:t>
                      </a:r>
                      <a:endParaRPr lang="el-GR" sz="1200" dirty="0" smtClean="0">
                        <a:solidFill>
                          <a:schemeClr val="tx1"/>
                        </a:solidFill>
                      </a:endParaRPr>
                    </a:p>
                  </a:txBody>
                  <a:tcPr marL="91443" marR="91443" marT="45711" marB="45711">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Υλοποίηση Συστημάτων</a:t>
                      </a:r>
                      <a:r>
                        <a:rPr lang="el-GR" sz="1200" b="1" baseline="0" dirty="0" smtClean="0">
                          <a:solidFill>
                            <a:schemeClr val="tx1"/>
                          </a:solidFill>
                        </a:rPr>
                        <a:t> ΒΔ</a:t>
                      </a:r>
                      <a:r>
                        <a:rPr lang="en-US" sz="1200" b="1" baseline="0" dirty="0" smtClean="0">
                          <a:solidFill>
                            <a:schemeClr val="tx1"/>
                          </a:solidFill>
                        </a:rPr>
                        <a:t> </a:t>
                      </a:r>
                      <a:endParaRPr lang="el-GR" sz="1200" dirty="0" smtClean="0">
                        <a:solidFill>
                          <a:schemeClr val="tx1"/>
                        </a:solidFill>
                      </a:endParaRPr>
                    </a:p>
                  </a:txBody>
                  <a:tcPr marL="91443" marR="91443" marT="45719" marB="45719">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Υλοποίηση Συστημάτων</a:t>
                      </a:r>
                      <a:r>
                        <a:rPr lang="el-GR" sz="1200" b="1" baseline="0" dirty="0" smtClean="0">
                          <a:solidFill>
                            <a:schemeClr val="tx1"/>
                          </a:solidFill>
                        </a:rPr>
                        <a:t> ΒΔ</a:t>
                      </a:r>
                      <a:r>
                        <a:rPr lang="en-US" sz="1200" b="1" baseline="0" dirty="0" smtClean="0">
                          <a:solidFill>
                            <a:schemeClr val="tx1"/>
                          </a:solidFill>
                        </a:rPr>
                        <a:t> </a:t>
                      </a:r>
                      <a:endParaRPr lang="el-GR" sz="1200" dirty="0" smtClean="0">
                        <a:solidFill>
                          <a:schemeClr val="tx1"/>
                        </a:solidFill>
                      </a:endParaRPr>
                    </a:p>
                  </a:txBody>
                  <a:tcPr marL="91443" marR="91443" marT="45733" marB="45733">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Αρχιτεκτονική Υπολογιστών ΙΙ</a:t>
                      </a:r>
                      <a:r>
                        <a:rPr lang="en-US" sz="1200" b="0" baseline="0" dirty="0" smtClean="0">
                          <a:solidFill>
                            <a:schemeClr val="tx1"/>
                          </a:solidFill>
                        </a:rPr>
                        <a:t> </a:t>
                      </a:r>
                      <a:endParaRPr lang="el-GR" sz="1200" dirty="0" smtClean="0">
                        <a:solidFill>
                          <a:schemeClr val="tx1"/>
                        </a:solidFill>
                      </a:endParaRPr>
                    </a:p>
                  </a:txBody>
                  <a:tcPr marL="91443" marR="91443" marT="45731" marB="45731">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Δίκτυα </a:t>
                      </a:r>
                      <a:r>
                        <a:rPr lang="el-GR" sz="1200" b="1" dirty="0" err="1" smtClean="0">
                          <a:solidFill>
                            <a:schemeClr val="tx1"/>
                          </a:solidFill>
                        </a:rPr>
                        <a:t>Επικ</a:t>
                      </a:r>
                      <a:r>
                        <a:rPr lang="el-GR" sz="1200" b="1" dirty="0" smtClean="0">
                          <a:solidFill>
                            <a:schemeClr val="tx1"/>
                          </a:solidFill>
                        </a:rPr>
                        <a:t>/ων ΙΙ</a:t>
                      </a:r>
                      <a:r>
                        <a:rPr lang="en-US" sz="1200" b="1" dirty="0" smtClean="0">
                          <a:solidFill>
                            <a:schemeClr val="tx1"/>
                          </a:solidFill>
                        </a:rPr>
                        <a:t> </a:t>
                      </a:r>
                      <a:endParaRPr lang="el-GR" sz="1200" dirty="0" smtClean="0">
                        <a:solidFill>
                          <a:schemeClr val="tx1"/>
                        </a:solidFill>
                      </a:endParaRPr>
                    </a:p>
                  </a:txBody>
                  <a:tcPr marL="91443" marR="91443" marT="45695" marB="45695">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Ψηφιακή Επεξ. Σήματος</a:t>
                      </a:r>
                      <a:endParaRPr lang="el-GR" sz="1200" dirty="0" smtClean="0">
                        <a:solidFill>
                          <a:schemeClr val="tx1"/>
                        </a:solidFill>
                      </a:endParaRPr>
                    </a:p>
                  </a:txBody>
                  <a:tcPr marL="91443" marR="91443" marT="45709" marB="45709">
                    <a:solidFill>
                      <a:schemeClr val="accent6">
                        <a:lumMod val="20000"/>
                        <a:lumOff val="80000"/>
                      </a:schemeClr>
                    </a:solidFill>
                  </a:tcPr>
                </a:tc>
              </a:tr>
              <a:tr h="288000">
                <a:tc>
                  <a:txBody>
                    <a:bodyPr/>
                    <a:lstStyle/>
                    <a:p>
                      <a:pPr algn="ctr"/>
                      <a:r>
                        <a:rPr lang="el-GR" sz="1200" b="1" dirty="0" smtClean="0"/>
                        <a:t>6</a:t>
                      </a:r>
                      <a:endParaRPr lang="el-GR" sz="1200" b="1" dirty="0"/>
                    </a:p>
                  </a:txBody>
                  <a:tcPr marL="91443" marR="91443" marT="45701" marB="45701">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Μαθηματικά</a:t>
                      </a:r>
                      <a:r>
                        <a:rPr lang="el-GR" sz="1200" b="1" baseline="0" dirty="0" smtClean="0">
                          <a:solidFill>
                            <a:schemeClr val="tx1"/>
                          </a:solidFill>
                        </a:rPr>
                        <a:t> Πληροφορικής</a:t>
                      </a:r>
                      <a:r>
                        <a:rPr lang="en-US" sz="1200" b="1" baseline="0" dirty="0" smtClean="0">
                          <a:solidFill>
                            <a:schemeClr val="tx1"/>
                          </a:solidFill>
                        </a:rPr>
                        <a:t> </a:t>
                      </a:r>
                      <a:endParaRPr lang="el-GR" sz="1200" dirty="0" smtClean="0">
                        <a:solidFill>
                          <a:schemeClr val="tx1"/>
                        </a:solidFill>
                      </a:endParaRPr>
                    </a:p>
                  </a:txBody>
                  <a:tcPr marL="91443" marR="91443" marT="45711" marB="45711">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Θεωρία Υπολογισμού</a:t>
                      </a:r>
                      <a:endParaRPr lang="el-GR" sz="1200" dirty="0" smtClean="0">
                        <a:solidFill>
                          <a:schemeClr val="tx1"/>
                        </a:solidFill>
                      </a:endParaRPr>
                    </a:p>
                  </a:txBody>
                  <a:tcPr marL="91443" marR="91443" marT="45719" marB="45719">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Μεταγλωττιστές</a:t>
                      </a:r>
                      <a:endParaRPr lang="el-GR" sz="1200" dirty="0" smtClean="0">
                        <a:solidFill>
                          <a:schemeClr val="tx1"/>
                        </a:solidFill>
                      </a:endParaRPr>
                    </a:p>
                  </a:txBody>
                  <a:tcPr marL="91443" marR="91443" marT="45733" marB="45733">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Ηλεκτρονική</a:t>
                      </a:r>
                      <a:r>
                        <a:rPr lang="en-US" sz="1200" b="1" dirty="0" smtClean="0">
                          <a:solidFill>
                            <a:schemeClr val="tx1"/>
                          </a:solidFill>
                        </a:rPr>
                        <a:t> </a:t>
                      </a:r>
                      <a:endParaRPr lang="el-GR" sz="1200" dirty="0" smtClean="0">
                        <a:solidFill>
                          <a:schemeClr val="tx1"/>
                        </a:solidFill>
                      </a:endParaRPr>
                    </a:p>
                  </a:txBody>
                  <a:tcPr marL="91443" marR="91443" marT="45731" marB="45731">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Διαχείριση Δικτύων </a:t>
                      </a:r>
                      <a:endParaRPr lang="el-GR" sz="1200" dirty="0" smtClean="0">
                        <a:solidFill>
                          <a:schemeClr val="tx1"/>
                        </a:solidFill>
                      </a:endParaRPr>
                    </a:p>
                  </a:txBody>
                  <a:tcPr marL="91443" marR="91443" marT="45695" marB="45695">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Θ. </a:t>
                      </a:r>
                      <a:r>
                        <a:rPr lang="el-GR" sz="1200" b="1" baseline="0" dirty="0" smtClean="0">
                          <a:solidFill>
                            <a:schemeClr val="tx1"/>
                          </a:solidFill>
                        </a:rPr>
                        <a:t>Π</a:t>
                      </a:r>
                      <a:r>
                        <a:rPr lang="el-GR" sz="1200" b="1" dirty="0" smtClean="0">
                          <a:solidFill>
                            <a:schemeClr val="tx1"/>
                          </a:solidFill>
                        </a:rPr>
                        <a:t>ληροφορίας και Κωδίκων</a:t>
                      </a:r>
                      <a:r>
                        <a:rPr lang="en-US" sz="1200" b="1" dirty="0" smtClean="0">
                          <a:solidFill>
                            <a:schemeClr val="tx1"/>
                          </a:solidFill>
                        </a:rPr>
                        <a:t> </a:t>
                      </a:r>
                      <a:endParaRPr lang="el-GR" sz="1200" dirty="0" smtClean="0">
                        <a:solidFill>
                          <a:schemeClr val="tx1"/>
                        </a:solidFill>
                      </a:endParaRPr>
                    </a:p>
                  </a:txBody>
                  <a:tcPr marL="91443" marR="91443" marT="45709" marB="45709">
                    <a:solidFill>
                      <a:schemeClr val="accent6">
                        <a:lumMod val="40000"/>
                        <a:lumOff val="60000"/>
                      </a:schemeClr>
                    </a:solidFill>
                  </a:tcPr>
                </a:tc>
              </a:tr>
              <a:tr h="288000">
                <a:tc>
                  <a:txBody>
                    <a:bodyPr/>
                    <a:lstStyle/>
                    <a:p>
                      <a:pPr algn="ctr"/>
                      <a:r>
                        <a:rPr lang="el-GR" sz="1200" b="1" dirty="0" smtClean="0"/>
                        <a:t>5 </a:t>
                      </a:r>
                      <a:endParaRPr lang="el-GR" sz="1200" b="1" dirty="0"/>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t>Αρχ.Γλωσσών</a:t>
                      </a:r>
                      <a:r>
                        <a:rPr lang="el-GR" sz="1200" b="1" dirty="0" smtClean="0"/>
                        <a:t> </a:t>
                      </a:r>
                      <a:r>
                        <a:rPr lang="el-GR" sz="1200" b="1" dirty="0" err="1" smtClean="0"/>
                        <a:t>Προγρ</a:t>
                      </a:r>
                      <a:r>
                        <a:rPr lang="el-GR" sz="1200" b="1" dirty="0" smtClean="0"/>
                        <a:t>/</a:t>
                      </a:r>
                      <a:r>
                        <a:rPr lang="el-GR" sz="1200" b="1" dirty="0" err="1" smtClean="0"/>
                        <a:t>σμού</a:t>
                      </a:r>
                      <a:r>
                        <a:rPr lang="el-GR" sz="1200" b="1" dirty="0" smtClean="0"/>
                        <a:t> </a:t>
                      </a:r>
                      <a:endParaRPr lang="el-GR" sz="1200" dirty="0" smtClean="0"/>
                    </a:p>
                  </a:txBody>
                  <a:tcPr marL="91443" marR="91443"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t>Αρχ.Γλωσσών</a:t>
                      </a:r>
                      <a:r>
                        <a:rPr lang="el-GR" sz="1200" b="1" dirty="0" smtClean="0"/>
                        <a:t> </a:t>
                      </a:r>
                      <a:r>
                        <a:rPr lang="el-GR" sz="1200" b="1" dirty="0" err="1" smtClean="0"/>
                        <a:t>Προγρ</a:t>
                      </a:r>
                      <a:r>
                        <a:rPr lang="el-GR" sz="1200" b="1" dirty="0" smtClean="0"/>
                        <a:t>/</a:t>
                      </a:r>
                      <a:r>
                        <a:rPr lang="el-GR" sz="1200" b="1" dirty="0" err="1" smtClean="0"/>
                        <a:t>σμού</a:t>
                      </a:r>
                      <a:r>
                        <a:rPr lang="el-GR" sz="1200" b="1" dirty="0" smtClean="0"/>
                        <a:t> </a:t>
                      </a:r>
                      <a:endParaRPr lang="el-GR" sz="1200" dirty="0" smtClean="0"/>
                    </a:p>
                  </a:txBody>
                  <a:tcPr marL="91443" marR="91443" marT="45719" marB="4571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Αρχιτεκτονική Υπολογιστών ΙΙ</a:t>
                      </a:r>
                      <a:r>
                        <a:rPr lang="en-US" sz="1200" b="0" baseline="0" dirty="0" smtClean="0">
                          <a:solidFill>
                            <a:schemeClr val="tx1"/>
                          </a:solidFill>
                        </a:rPr>
                        <a:t> </a:t>
                      </a:r>
                      <a:endParaRPr lang="el-GR" sz="1200" dirty="0" smtClean="0">
                        <a:solidFill>
                          <a:schemeClr val="tx1"/>
                        </a:solidFill>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Σχ.</a:t>
                      </a:r>
                      <a:r>
                        <a:rPr lang="el-GR" sz="1200" b="1" baseline="0" dirty="0" smtClean="0">
                          <a:solidFill>
                            <a:schemeClr val="tx1"/>
                          </a:solidFill>
                        </a:rPr>
                        <a:t> Ψηφιακών </a:t>
                      </a:r>
                      <a:r>
                        <a:rPr lang="el-GR" sz="1200" b="1" baseline="0" dirty="0" err="1" smtClean="0">
                          <a:solidFill>
                            <a:schemeClr val="tx1"/>
                          </a:solidFill>
                        </a:rPr>
                        <a:t>Συσ</a:t>
                      </a:r>
                      <a:r>
                        <a:rPr lang="el-GR" sz="1200" b="1" baseline="0" dirty="0" smtClean="0">
                          <a:solidFill>
                            <a:schemeClr val="tx1"/>
                          </a:solidFill>
                        </a:rPr>
                        <a:t>/των - </a:t>
                      </a:r>
                      <a:r>
                        <a:rPr lang="en-US" sz="1200" b="1" baseline="0" dirty="0" smtClean="0">
                          <a:solidFill>
                            <a:schemeClr val="tx1"/>
                          </a:solidFill>
                        </a:rPr>
                        <a:t>VHDL</a:t>
                      </a:r>
                      <a:endParaRPr lang="el-GR" sz="1200" b="1" dirty="0" smtClean="0">
                        <a:solidFill>
                          <a:schemeClr val="tx1"/>
                        </a:solidFill>
                      </a:endParaRPr>
                    </a:p>
                  </a:txBody>
                  <a:tcPr marL="91443" marR="91443" marT="45731" marB="4573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Κύματα </a:t>
                      </a:r>
                      <a:r>
                        <a:rPr lang="el-GR" sz="1200" b="1" dirty="0" err="1" smtClean="0">
                          <a:solidFill>
                            <a:schemeClr val="tx1"/>
                          </a:solidFill>
                        </a:rPr>
                        <a:t>Κυματο</a:t>
                      </a:r>
                      <a:r>
                        <a:rPr lang="el-GR" sz="1200" b="1" dirty="0" smtClean="0">
                          <a:solidFill>
                            <a:schemeClr val="tx1"/>
                          </a:solidFill>
                        </a:rPr>
                        <a:t>-οδηγοί,</a:t>
                      </a:r>
                      <a:r>
                        <a:rPr lang="el-GR" sz="1200" b="1" baseline="0" dirty="0" smtClean="0">
                          <a:solidFill>
                            <a:schemeClr val="tx1"/>
                          </a:solidFill>
                        </a:rPr>
                        <a:t> Κεραίες</a:t>
                      </a:r>
                      <a:endParaRPr lang="el-GR" sz="1200" b="1" dirty="0" smtClean="0">
                        <a:solidFill>
                          <a:schemeClr val="tx1"/>
                        </a:solidFill>
                      </a:endParaRPr>
                    </a:p>
                  </a:txBody>
                  <a:tcPr marL="91443" marR="91443" marT="45695" marB="4569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Εφαρμοσμένα Μαθηματικά</a:t>
                      </a:r>
                      <a:r>
                        <a:rPr lang="en-US" sz="1200" b="1" dirty="0" smtClean="0"/>
                        <a:t> </a:t>
                      </a:r>
                      <a:endParaRPr lang="el-GR" sz="1200" dirty="0" smtClean="0">
                        <a:solidFill>
                          <a:schemeClr val="tx1"/>
                        </a:solidFill>
                      </a:endParaRPr>
                    </a:p>
                  </a:txBody>
                  <a:tcPr marL="91443" marR="91443" marT="45709" marB="45709"/>
                </a:tc>
              </a:tr>
              <a:tr h="288000">
                <a:tc>
                  <a:txBody>
                    <a:bodyPr/>
                    <a:lstStyle/>
                    <a:p>
                      <a:pPr algn="ctr"/>
                      <a:r>
                        <a:rPr lang="el-GR" sz="1200" b="1" dirty="0" smtClean="0">
                          <a:solidFill>
                            <a:schemeClr val="tx1"/>
                          </a:solidFill>
                        </a:rPr>
                        <a:t>5</a:t>
                      </a:r>
                    </a:p>
                  </a:txBody>
                  <a:tcPr marL="91443" marR="91443" marT="45713" marB="45713"/>
                </a:tc>
                <a:tc>
                  <a:txBody>
                    <a:bodyPr/>
                    <a:lstStyle/>
                    <a:p>
                      <a:r>
                        <a:rPr lang="el-GR" sz="1200" b="1" dirty="0" smtClean="0">
                          <a:solidFill>
                            <a:schemeClr val="tx1"/>
                          </a:solidFill>
                        </a:rPr>
                        <a:t>Γραφικά Ι</a:t>
                      </a:r>
                      <a:endParaRPr lang="el-GR" sz="1200" dirty="0">
                        <a:solidFill>
                          <a:schemeClr val="tx1"/>
                        </a:solidFill>
                      </a:endParaRPr>
                    </a:p>
                  </a:txBody>
                  <a:tcPr marL="91443" marR="91443"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Τεχνητή Νοημοσύνη </a:t>
                      </a:r>
                      <a:endParaRPr lang="el-GR" sz="1200" dirty="0" smtClean="0"/>
                    </a:p>
                  </a:txBody>
                  <a:tcPr marL="91443" marR="91443" marT="45731" marB="45731"/>
                </a:tc>
                <a:tc>
                  <a:txBody>
                    <a:bodyPr/>
                    <a:lstStyle/>
                    <a:p>
                      <a:r>
                        <a:rPr lang="el-GR" sz="1200" b="1" dirty="0" smtClean="0"/>
                        <a:t>Τεχνητή Νοημοσύνη</a:t>
                      </a:r>
                      <a:endParaRPr lang="el-GR" sz="1200" dirty="0"/>
                    </a:p>
                  </a:txBody>
                  <a:tcPr marT="45746" marB="4574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Παράλληλα Συστήματα </a:t>
                      </a:r>
                      <a:endParaRPr lang="el-GR" sz="1200" dirty="0" smtClean="0">
                        <a:solidFill>
                          <a:schemeClr val="tx1"/>
                        </a:solidFill>
                      </a:endParaRPr>
                    </a:p>
                  </a:txBody>
                  <a:tcPr marL="91443" marR="91443" marT="45722" marB="4572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t>Τηλεπικ</a:t>
                      </a:r>
                      <a:r>
                        <a:rPr lang="el-GR" sz="1200" b="1" dirty="0" smtClean="0"/>
                        <a:t>. Δίκτυα </a:t>
                      </a:r>
                    </a:p>
                  </a:txBody>
                  <a:tcPr marL="91443" marR="91443" marT="45713" marB="45713"/>
                </a:tc>
                <a:tc>
                  <a:txBody>
                    <a:bodyPr/>
                    <a:lstStyle/>
                    <a:p>
                      <a:r>
                        <a:rPr lang="el-GR" sz="1200" b="1" dirty="0" smtClean="0">
                          <a:solidFill>
                            <a:schemeClr val="tx1"/>
                          </a:solidFill>
                        </a:rPr>
                        <a:t>Γραφικά Ι</a:t>
                      </a:r>
                      <a:endParaRPr lang="el-GR" sz="1200" dirty="0">
                        <a:solidFill>
                          <a:schemeClr val="tx1"/>
                        </a:solidFill>
                      </a:endParaRPr>
                    </a:p>
                  </a:txBody>
                  <a:tcPr marL="91443" marR="91443" marT="45724" marB="45724"/>
                </a:tc>
              </a:tr>
              <a:tr h="288000">
                <a:tc>
                  <a:txBody>
                    <a:bodyPr/>
                    <a:lstStyle/>
                    <a:p>
                      <a:pPr algn="ctr"/>
                      <a:r>
                        <a:rPr lang="el-GR" sz="1200" b="1" dirty="0" smtClean="0"/>
                        <a:t>6</a:t>
                      </a:r>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err="1" smtClean="0">
                          <a:solidFill>
                            <a:schemeClr val="bg1">
                              <a:lumMod val="75000"/>
                            </a:schemeClr>
                          </a:solidFill>
                        </a:rPr>
                        <a:t>Πρ</a:t>
                      </a:r>
                      <a:r>
                        <a:rPr lang="el-GR" sz="1200" b="1" strike="sngStrike" dirty="0" smtClean="0">
                          <a:solidFill>
                            <a:schemeClr val="bg1">
                              <a:lumMod val="75000"/>
                            </a:schemeClr>
                          </a:solidFill>
                        </a:rPr>
                        <a:t>. Θέματα Αλγορίθμων</a:t>
                      </a:r>
                    </a:p>
                  </a:txBody>
                  <a:tcPr marL="91443" marR="91443" marT="45749" marB="4574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smtClean="0">
                          <a:solidFill>
                            <a:schemeClr val="bg1">
                              <a:lumMod val="75000"/>
                            </a:schemeClr>
                          </a:solidFill>
                        </a:rPr>
                        <a:t>Τεχν. Εξόρυξης Δεδομένων</a:t>
                      </a:r>
                      <a:endParaRPr lang="el-GR" sz="1200" strike="sngStrike" dirty="0" smtClean="0">
                        <a:solidFill>
                          <a:schemeClr val="bg1">
                            <a:lumMod val="75000"/>
                          </a:schemeClr>
                        </a:solidFill>
                      </a:endParaRPr>
                    </a:p>
                  </a:txBody>
                  <a:tcPr marL="91443" marR="91443" marT="45755" marB="45755"/>
                </a:tc>
                <a:tc>
                  <a:txBody>
                    <a:bodyPr/>
                    <a:lstStyle/>
                    <a:p>
                      <a:r>
                        <a:rPr lang="el-GR" sz="1200" b="1" dirty="0" smtClean="0"/>
                        <a:t>Ανάλ./Σχεδίαση </a:t>
                      </a:r>
                      <a:r>
                        <a:rPr lang="el-GR" sz="1200" b="1" dirty="0" err="1" smtClean="0"/>
                        <a:t>Συστ</a:t>
                      </a:r>
                      <a:r>
                        <a:rPr lang="el-GR" sz="1200" b="1" dirty="0" smtClean="0"/>
                        <a:t>. </a:t>
                      </a:r>
                      <a:r>
                        <a:rPr lang="el-GR" sz="1200" b="1" dirty="0" err="1" smtClean="0"/>
                        <a:t>Λογ</a:t>
                      </a:r>
                      <a:r>
                        <a:rPr lang="el-GR" sz="1200" b="1" dirty="0" smtClean="0"/>
                        <a:t>/</a:t>
                      </a:r>
                      <a:r>
                        <a:rPr lang="el-GR" sz="1200" b="1" dirty="0" err="1" smtClean="0"/>
                        <a:t>κού</a:t>
                      </a:r>
                      <a:endParaRPr lang="el-GR" sz="1200" dirty="0"/>
                    </a:p>
                  </a:txBody>
                  <a:tcPr marT="45733" marB="457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Εργαστήριο</a:t>
                      </a:r>
                      <a:r>
                        <a:rPr lang="el-GR" sz="1200" b="1" baseline="0" dirty="0" smtClean="0">
                          <a:solidFill>
                            <a:schemeClr val="tx1"/>
                          </a:solidFill>
                        </a:rPr>
                        <a:t> Ηλεκτρονικής</a:t>
                      </a:r>
                      <a:endParaRPr lang="el-GR" sz="1200" b="1" dirty="0" smtClean="0">
                        <a:solidFill>
                          <a:schemeClr val="tx1"/>
                        </a:solidFill>
                      </a:endParaRPr>
                    </a:p>
                  </a:txBody>
                  <a:tcPr marL="91443" marR="91443" marT="45770" marB="4577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Τεχν.</a:t>
                      </a:r>
                      <a:r>
                        <a:rPr lang="en-US" sz="1200" b="1" strike="noStrike" dirty="0" smtClean="0">
                          <a:solidFill>
                            <a:schemeClr val="tx1"/>
                          </a:solidFill>
                        </a:rPr>
                        <a:t> </a:t>
                      </a:r>
                      <a:r>
                        <a:rPr lang="el-GR" sz="1200" b="1" strike="noStrike" dirty="0" err="1" smtClean="0">
                          <a:solidFill>
                            <a:schemeClr val="tx1"/>
                          </a:solidFill>
                        </a:rPr>
                        <a:t>Εφαρμ</a:t>
                      </a:r>
                      <a:r>
                        <a:rPr lang="el-GR" sz="1200" b="1" strike="noStrike" dirty="0" smtClean="0">
                          <a:solidFill>
                            <a:schemeClr val="tx1"/>
                          </a:solidFill>
                        </a:rPr>
                        <a:t>. Διαδικτύου</a:t>
                      </a:r>
                    </a:p>
                  </a:txBody>
                  <a:tcPr marL="91443" marR="91443" marT="45777" marB="4577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Αν.</a:t>
                      </a:r>
                      <a:r>
                        <a:rPr lang="el-GR" sz="1200" b="1" i="0" baseline="0" dirty="0" smtClean="0">
                          <a:solidFill>
                            <a:schemeClr val="tx1"/>
                          </a:solidFill>
                        </a:rPr>
                        <a:t> </a:t>
                      </a:r>
                      <a:r>
                        <a:rPr lang="el-GR" sz="1200" b="1" i="0" dirty="0" smtClean="0">
                          <a:solidFill>
                            <a:schemeClr val="tx1"/>
                          </a:solidFill>
                        </a:rPr>
                        <a:t>Προτύπων – Μηχ. Μάθηση</a:t>
                      </a:r>
                      <a:endParaRPr lang="el-GR" sz="1200" dirty="0" smtClean="0">
                        <a:solidFill>
                          <a:schemeClr val="tx1"/>
                        </a:solidFill>
                      </a:endParaRPr>
                    </a:p>
                  </a:txBody>
                  <a:tcPr marL="91443" marR="91443" marT="45740" marB="45740"/>
                </a:tc>
              </a:tr>
              <a:tr h="288000">
                <a:tc>
                  <a:txBody>
                    <a:bodyPr/>
                    <a:lstStyle/>
                    <a:p>
                      <a:pPr algn="ctr"/>
                      <a:r>
                        <a:rPr lang="el-GR" sz="1200" b="1" dirty="0" smtClean="0">
                          <a:solidFill>
                            <a:schemeClr val="tx1"/>
                          </a:solidFill>
                        </a:rPr>
                        <a:t>6</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Επιστημονικοί</a:t>
                      </a:r>
                      <a:r>
                        <a:rPr lang="el-GR" sz="1200" b="1" baseline="0" dirty="0" smtClean="0"/>
                        <a:t> Υπολογισμοί </a:t>
                      </a:r>
                      <a:endParaRPr lang="el-GR" sz="1200" b="1" dirty="0" smtClean="0"/>
                    </a:p>
                  </a:txBody>
                  <a:tcPr marL="91443" marR="91443" marT="45755" marB="4575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Λογικός </a:t>
                      </a:r>
                      <a:r>
                        <a:rPr lang="el-GR" sz="1200" b="1" i="0" dirty="0" err="1" smtClean="0">
                          <a:solidFill>
                            <a:schemeClr val="tx1"/>
                          </a:solidFill>
                        </a:rPr>
                        <a:t>Προγρ</a:t>
                      </a:r>
                      <a:r>
                        <a:rPr lang="el-GR" sz="1200" b="1" i="0" dirty="0" smtClean="0">
                          <a:solidFill>
                            <a:schemeClr val="tx1"/>
                          </a:solidFill>
                        </a:rPr>
                        <a:t>/</a:t>
                      </a:r>
                      <a:r>
                        <a:rPr lang="el-GR" sz="1200" b="1" i="0" dirty="0" err="1" smtClean="0">
                          <a:solidFill>
                            <a:schemeClr val="tx1"/>
                          </a:solidFill>
                        </a:rPr>
                        <a:t>σμος</a:t>
                      </a:r>
                      <a:endParaRPr lang="el-GR" sz="1200" b="1" i="0" dirty="0" smtClean="0">
                        <a:solidFill>
                          <a:schemeClr val="tx1"/>
                        </a:solidFill>
                      </a:endParaRPr>
                    </a:p>
                  </a:txBody>
                  <a:tcPr marL="91443" marR="91443" marT="45758" marB="457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Τεχν.</a:t>
                      </a:r>
                      <a:r>
                        <a:rPr lang="en-US" sz="1200" b="1" strike="noStrike" dirty="0" smtClean="0">
                          <a:solidFill>
                            <a:schemeClr val="tx1"/>
                          </a:solidFill>
                        </a:rPr>
                        <a:t> </a:t>
                      </a:r>
                      <a:r>
                        <a:rPr lang="el-GR" sz="1200" b="1" strike="noStrike" dirty="0" err="1" smtClean="0">
                          <a:solidFill>
                            <a:schemeClr val="tx1"/>
                          </a:solidFill>
                        </a:rPr>
                        <a:t>Εφαρμ</a:t>
                      </a:r>
                      <a:r>
                        <a:rPr lang="el-GR" sz="1200" b="1" strike="noStrike" dirty="0" smtClean="0">
                          <a:solidFill>
                            <a:schemeClr val="tx1"/>
                          </a:solidFill>
                        </a:rPr>
                        <a:t>. Διαδικτύου</a:t>
                      </a:r>
                    </a:p>
                  </a:txBody>
                  <a:tcPr marT="45731" marB="4573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solidFill>
                            <a:schemeClr val="tx1"/>
                          </a:solidFill>
                        </a:rPr>
                        <a:t>Ασυρμ</a:t>
                      </a:r>
                      <a:r>
                        <a:rPr lang="el-GR" sz="1200" b="1" dirty="0" smtClean="0">
                          <a:solidFill>
                            <a:schemeClr val="tx1"/>
                          </a:solidFill>
                        </a:rPr>
                        <a:t>.</a:t>
                      </a:r>
                      <a:r>
                        <a:rPr lang="el-GR" sz="1200" b="1" baseline="0" dirty="0" smtClean="0">
                          <a:solidFill>
                            <a:schemeClr val="tx1"/>
                          </a:solidFill>
                        </a:rPr>
                        <a:t> Δίκτυα</a:t>
                      </a:r>
                    </a:p>
                    <a:p>
                      <a:pPr marL="0" marR="0" indent="0" algn="l" defTabSz="914400" rtl="0" eaLnBrk="1" fontAlgn="auto" latinLnBrk="0" hangingPunct="1">
                        <a:lnSpc>
                          <a:spcPct val="100000"/>
                        </a:lnSpc>
                        <a:spcBef>
                          <a:spcPts val="0"/>
                        </a:spcBef>
                        <a:spcAft>
                          <a:spcPts val="0"/>
                        </a:spcAft>
                        <a:buClrTx/>
                        <a:buSzTx/>
                        <a:buFontTx/>
                        <a:buNone/>
                        <a:tabLst/>
                        <a:defRPr/>
                      </a:pPr>
                      <a:r>
                        <a:rPr lang="el-GR" sz="1200" b="1" baseline="0" dirty="0" smtClean="0">
                          <a:solidFill>
                            <a:schemeClr val="tx1"/>
                          </a:solidFill>
                        </a:rPr>
                        <a:t>Αισθητήρων</a:t>
                      </a:r>
                      <a:endParaRPr lang="el-GR" sz="1200" dirty="0" smtClean="0">
                        <a:solidFill>
                          <a:schemeClr val="tx1"/>
                        </a:solidFill>
                      </a:endParaRPr>
                    </a:p>
                  </a:txBody>
                  <a:tcPr marL="91443" marR="91443" marT="45751" marB="4575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solidFill>
                            <a:schemeClr val="tx1"/>
                          </a:solidFill>
                        </a:rPr>
                        <a:t>Ασυρμ</a:t>
                      </a:r>
                      <a:r>
                        <a:rPr lang="el-GR" sz="1200" b="1" dirty="0" smtClean="0">
                          <a:solidFill>
                            <a:schemeClr val="tx1"/>
                          </a:solidFill>
                        </a:rPr>
                        <a:t>.</a:t>
                      </a:r>
                      <a:r>
                        <a:rPr lang="el-GR" sz="1200" b="1" baseline="0" dirty="0" smtClean="0">
                          <a:solidFill>
                            <a:schemeClr val="tx1"/>
                          </a:solidFill>
                        </a:rPr>
                        <a:t> Δίκτυα</a:t>
                      </a:r>
                    </a:p>
                    <a:p>
                      <a:pPr marL="0" marR="0" indent="0" algn="l" defTabSz="914400" rtl="0" eaLnBrk="1" fontAlgn="auto" latinLnBrk="0" hangingPunct="1">
                        <a:lnSpc>
                          <a:spcPct val="100000"/>
                        </a:lnSpc>
                        <a:spcBef>
                          <a:spcPts val="0"/>
                        </a:spcBef>
                        <a:spcAft>
                          <a:spcPts val="0"/>
                        </a:spcAft>
                        <a:buClrTx/>
                        <a:buSzTx/>
                        <a:buFontTx/>
                        <a:buNone/>
                        <a:tabLst/>
                        <a:defRPr/>
                      </a:pPr>
                      <a:r>
                        <a:rPr lang="el-GR" sz="1200" b="1" baseline="0" dirty="0" smtClean="0">
                          <a:solidFill>
                            <a:schemeClr val="tx1"/>
                          </a:solidFill>
                        </a:rPr>
                        <a:t>Αισθητήρων</a:t>
                      </a:r>
                      <a:endParaRPr lang="el-GR" sz="1200" dirty="0" smtClean="0">
                        <a:solidFill>
                          <a:schemeClr val="tx1"/>
                        </a:solidFill>
                      </a:endParaRPr>
                    </a:p>
                  </a:txBody>
                  <a:tcPr marL="91443" marR="91443" marT="45759" marB="45759"/>
                </a:tc>
                <a:tc>
                  <a:txBody>
                    <a:bodyPr/>
                    <a:lstStyle/>
                    <a:p>
                      <a:r>
                        <a:rPr lang="el-GR" sz="1200" b="1" dirty="0" smtClean="0"/>
                        <a:t>Επεξ. </a:t>
                      </a:r>
                      <a:r>
                        <a:rPr lang="el-GR" sz="1200" b="1" dirty="0" err="1" smtClean="0"/>
                        <a:t>Στοχ</a:t>
                      </a:r>
                      <a:r>
                        <a:rPr lang="el-GR" sz="1200" b="1" dirty="0" smtClean="0"/>
                        <a:t>/</a:t>
                      </a:r>
                      <a:r>
                        <a:rPr lang="el-GR" sz="1200" b="1" dirty="0" err="1" smtClean="0"/>
                        <a:t>κών</a:t>
                      </a:r>
                      <a:r>
                        <a:rPr lang="el-GR" sz="1200" b="1" dirty="0" smtClean="0"/>
                        <a:t> Σημάτων </a:t>
                      </a:r>
                      <a:endParaRPr lang="el-GR" sz="1200" dirty="0"/>
                    </a:p>
                  </a:txBody>
                  <a:tcPr marL="91443" marR="91443" marT="45754" marB="45754"/>
                </a:tc>
              </a:tr>
              <a:tr h="288000">
                <a:tc>
                  <a:txBody>
                    <a:bodyPr/>
                    <a:lstStyle/>
                    <a:p>
                      <a:pPr algn="ctr"/>
                      <a:r>
                        <a:rPr lang="el-GR" sz="1200" b="1" dirty="0" smtClean="0">
                          <a:solidFill>
                            <a:schemeClr val="tx1"/>
                          </a:solidFill>
                        </a:rPr>
                        <a:t>7</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smtClean="0">
                          <a:solidFill>
                            <a:schemeClr val="bg1">
                              <a:lumMod val="75000"/>
                            </a:schemeClr>
                          </a:solidFill>
                        </a:rPr>
                        <a:t>Αλγ.  </a:t>
                      </a:r>
                      <a:r>
                        <a:rPr lang="el-GR" sz="1200" b="1" strike="sngStrike" dirty="0" err="1" smtClean="0">
                          <a:solidFill>
                            <a:schemeClr val="bg1">
                              <a:lumMod val="75000"/>
                            </a:schemeClr>
                          </a:solidFill>
                        </a:rPr>
                        <a:t>Επιχ</a:t>
                      </a:r>
                      <a:r>
                        <a:rPr lang="el-GR" sz="1200" b="1" strike="sngStrike" dirty="0" smtClean="0">
                          <a:solidFill>
                            <a:schemeClr val="bg1">
                              <a:lumMod val="75000"/>
                            </a:schemeClr>
                          </a:solidFill>
                        </a:rPr>
                        <a:t>/</a:t>
                      </a:r>
                      <a:r>
                        <a:rPr lang="el-GR" sz="1200" b="1" strike="sngStrike" dirty="0" err="1" smtClean="0">
                          <a:solidFill>
                            <a:schemeClr val="bg1">
                              <a:lumMod val="75000"/>
                            </a:schemeClr>
                          </a:solidFill>
                        </a:rPr>
                        <a:t>κή</a:t>
                      </a:r>
                      <a:r>
                        <a:rPr lang="el-GR" sz="1200" b="1" strike="sngStrike" dirty="0" smtClean="0">
                          <a:solidFill>
                            <a:schemeClr val="bg1">
                              <a:lumMod val="75000"/>
                            </a:schemeClr>
                          </a:solidFill>
                        </a:rPr>
                        <a:t> Έρευνα</a:t>
                      </a:r>
                      <a:endParaRPr lang="el-GR" sz="1200" strike="sngStrike" dirty="0" smtClean="0">
                        <a:solidFill>
                          <a:schemeClr val="bg1">
                            <a:lumMod val="75000"/>
                          </a:schemeClr>
                        </a:solidFill>
                      </a:endParaRP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smtClean="0">
                          <a:solidFill>
                            <a:schemeClr val="bg1">
                              <a:lumMod val="75000"/>
                            </a:schemeClr>
                          </a:solidFill>
                        </a:rPr>
                        <a:t>Αλγ.  </a:t>
                      </a:r>
                      <a:r>
                        <a:rPr lang="el-GR" sz="1200" b="1" strike="sngStrike" dirty="0" err="1" smtClean="0">
                          <a:solidFill>
                            <a:schemeClr val="bg1">
                              <a:lumMod val="75000"/>
                            </a:schemeClr>
                          </a:solidFill>
                        </a:rPr>
                        <a:t>Επιχ</a:t>
                      </a:r>
                      <a:r>
                        <a:rPr lang="el-GR" sz="1200" b="1" strike="sngStrike" dirty="0" smtClean="0">
                          <a:solidFill>
                            <a:schemeClr val="bg1">
                              <a:lumMod val="75000"/>
                            </a:schemeClr>
                          </a:solidFill>
                        </a:rPr>
                        <a:t>/</a:t>
                      </a:r>
                      <a:r>
                        <a:rPr lang="el-GR" sz="1200" b="1" strike="sngStrike" dirty="0" err="1" smtClean="0">
                          <a:solidFill>
                            <a:schemeClr val="bg1">
                              <a:lumMod val="75000"/>
                            </a:schemeClr>
                          </a:solidFill>
                        </a:rPr>
                        <a:t>κή</a:t>
                      </a:r>
                      <a:r>
                        <a:rPr lang="el-GR" sz="1200" b="1" strike="sngStrike" dirty="0" smtClean="0">
                          <a:solidFill>
                            <a:schemeClr val="bg1">
                              <a:lumMod val="75000"/>
                            </a:schemeClr>
                          </a:solidFill>
                        </a:rPr>
                        <a:t> Έρευνα</a:t>
                      </a:r>
                      <a:endParaRPr lang="el-GR" sz="1200" strike="sngStrike" dirty="0" smtClean="0">
                        <a:solidFill>
                          <a:schemeClr val="bg1">
                            <a:lumMod val="75000"/>
                          </a:schemeClr>
                        </a:solidFill>
                      </a:endParaRPr>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Παράλληλα Συστήματα</a:t>
                      </a:r>
                      <a:endParaRPr lang="el-GR" sz="1200" dirty="0" smtClean="0">
                        <a:solidFill>
                          <a:schemeClr val="tx1"/>
                        </a:solidFill>
                      </a:endParaRPr>
                    </a:p>
                  </a:txBody>
                  <a:tcPr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Οπτικές </a:t>
                      </a:r>
                      <a:r>
                        <a:rPr lang="el-GR" sz="1200" b="1" dirty="0" err="1" smtClean="0">
                          <a:solidFill>
                            <a:schemeClr val="tx1"/>
                          </a:solidFill>
                        </a:rPr>
                        <a:t>Επικ</a:t>
                      </a:r>
                      <a:r>
                        <a:rPr lang="el-GR" sz="1200" b="1" dirty="0" smtClean="0">
                          <a:solidFill>
                            <a:schemeClr val="tx1"/>
                          </a:solidFill>
                        </a:rPr>
                        <a:t>. και </a:t>
                      </a:r>
                      <a:r>
                        <a:rPr lang="el-GR" sz="1200" b="1" dirty="0" err="1" smtClean="0">
                          <a:solidFill>
                            <a:schemeClr val="tx1"/>
                          </a:solidFill>
                        </a:rPr>
                        <a:t>Οπτ.</a:t>
                      </a:r>
                      <a:r>
                        <a:rPr lang="el-GR" sz="1200" b="1" baseline="0" dirty="0" err="1" smtClean="0">
                          <a:solidFill>
                            <a:schemeClr val="tx1"/>
                          </a:solidFill>
                        </a:rPr>
                        <a:t>Δίκτυα</a:t>
                      </a:r>
                      <a:endParaRPr lang="el-GR" sz="1200" b="1" dirty="0" smtClean="0">
                        <a:solidFill>
                          <a:schemeClr val="tx1"/>
                        </a:solidFill>
                      </a:endParaRPr>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Οπτικές </a:t>
                      </a:r>
                      <a:r>
                        <a:rPr lang="el-GR" sz="1200" b="1" dirty="0" err="1" smtClean="0">
                          <a:solidFill>
                            <a:schemeClr val="tx1"/>
                          </a:solidFill>
                        </a:rPr>
                        <a:t>Επικ</a:t>
                      </a:r>
                      <a:r>
                        <a:rPr lang="el-GR" sz="1200" b="1" dirty="0" smtClean="0">
                          <a:solidFill>
                            <a:schemeClr val="tx1"/>
                          </a:solidFill>
                        </a:rPr>
                        <a:t>. και </a:t>
                      </a:r>
                      <a:r>
                        <a:rPr lang="el-GR" sz="1200" b="1" dirty="0" err="1" smtClean="0">
                          <a:solidFill>
                            <a:schemeClr val="tx1"/>
                          </a:solidFill>
                        </a:rPr>
                        <a:t>Οπτ.</a:t>
                      </a:r>
                      <a:r>
                        <a:rPr lang="el-GR" sz="1200" b="1" baseline="0" dirty="0" err="1" smtClean="0">
                          <a:solidFill>
                            <a:schemeClr val="tx1"/>
                          </a:solidFill>
                        </a:rPr>
                        <a:t>Δίκτυα</a:t>
                      </a:r>
                      <a:endParaRPr lang="el-GR" sz="1200" b="1" dirty="0" smtClean="0">
                        <a:solidFill>
                          <a:schemeClr val="tx1"/>
                        </a:solidFill>
                      </a:endParaRPr>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smtClean="0">
                          <a:solidFill>
                            <a:schemeClr val="bg1">
                              <a:lumMod val="75000"/>
                            </a:schemeClr>
                          </a:solidFill>
                        </a:rPr>
                        <a:t>Αλγ.  </a:t>
                      </a:r>
                      <a:r>
                        <a:rPr lang="el-GR" sz="1200" b="1" strike="sngStrike" dirty="0" err="1" smtClean="0">
                          <a:solidFill>
                            <a:schemeClr val="bg1">
                              <a:lumMod val="75000"/>
                            </a:schemeClr>
                          </a:solidFill>
                        </a:rPr>
                        <a:t>Επιχ</a:t>
                      </a:r>
                      <a:r>
                        <a:rPr lang="el-GR" sz="1200" b="1" strike="sngStrike" dirty="0" smtClean="0">
                          <a:solidFill>
                            <a:schemeClr val="bg1">
                              <a:lumMod val="75000"/>
                            </a:schemeClr>
                          </a:solidFill>
                        </a:rPr>
                        <a:t>/</a:t>
                      </a:r>
                      <a:r>
                        <a:rPr lang="el-GR" sz="1200" b="1" strike="sngStrike" dirty="0" err="1" smtClean="0">
                          <a:solidFill>
                            <a:schemeClr val="bg1">
                              <a:lumMod val="75000"/>
                            </a:schemeClr>
                          </a:solidFill>
                        </a:rPr>
                        <a:t>κή</a:t>
                      </a:r>
                      <a:r>
                        <a:rPr lang="el-GR" sz="1200" b="1" strike="sngStrike" dirty="0" smtClean="0">
                          <a:solidFill>
                            <a:schemeClr val="bg1">
                              <a:lumMod val="75000"/>
                            </a:schemeClr>
                          </a:solidFill>
                        </a:rPr>
                        <a:t> Έρευνα</a:t>
                      </a:r>
                      <a:endParaRPr lang="el-GR" sz="1200" strike="sngStrike" dirty="0" smtClean="0">
                        <a:solidFill>
                          <a:schemeClr val="bg1">
                            <a:lumMod val="75000"/>
                          </a:schemeClr>
                        </a:solidFill>
                      </a:endParaRPr>
                    </a:p>
                  </a:txBody>
                  <a:tcPr marL="91443" marR="91443" marT="45704" marB="45704"/>
                </a:tc>
              </a:tr>
              <a:tr h="288000">
                <a:tc>
                  <a:txBody>
                    <a:bodyPr/>
                    <a:lstStyle/>
                    <a:p>
                      <a:pPr algn="ctr"/>
                      <a:r>
                        <a:rPr lang="el-GR" sz="1200" b="1" dirty="0" smtClean="0">
                          <a:solidFill>
                            <a:schemeClr val="tx1"/>
                          </a:solidFill>
                        </a:rPr>
                        <a:t>7</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Κρυπτογραφία </a:t>
                      </a:r>
                      <a:endParaRPr lang="el-GR" sz="1200" b="1" dirty="0" smtClean="0"/>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Επικοινωνία </a:t>
                      </a:r>
                      <a:r>
                        <a:rPr lang="el-GR" sz="1200" b="1" strike="noStrike" dirty="0" err="1" smtClean="0">
                          <a:solidFill>
                            <a:schemeClr val="tx1"/>
                          </a:solidFill>
                        </a:rPr>
                        <a:t>Ανθρ</a:t>
                      </a:r>
                      <a:r>
                        <a:rPr lang="el-GR" sz="1200" b="1" strike="noStrike" dirty="0" smtClean="0">
                          <a:solidFill>
                            <a:schemeClr val="tx1"/>
                          </a:solidFill>
                        </a:rPr>
                        <a:t>. Μηχανής</a:t>
                      </a:r>
                      <a:endParaRPr lang="el-GR" sz="1200" strike="noStrike" dirty="0" smtClean="0">
                        <a:solidFill>
                          <a:schemeClr val="tx1"/>
                        </a:solidFill>
                      </a:endParaRPr>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Επικοινωνία </a:t>
                      </a:r>
                      <a:r>
                        <a:rPr lang="el-GR" sz="1200" b="1" strike="noStrike" dirty="0" err="1" smtClean="0">
                          <a:solidFill>
                            <a:schemeClr val="tx1"/>
                          </a:solidFill>
                        </a:rPr>
                        <a:t>Ανθρ</a:t>
                      </a:r>
                      <a:r>
                        <a:rPr lang="el-GR" sz="1200" b="1" strike="noStrike" dirty="0" smtClean="0">
                          <a:solidFill>
                            <a:schemeClr val="tx1"/>
                          </a:solidFill>
                        </a:rPr>
                        <a:t>. Μηχανής</a:t>
                      </a:r>
                      <a:endParaRPr lang="el-GR" sz="1200" strike="noStrike" dirty="0" smtClean="0">
                        <a:solidFill>
                          <a:schemeClr val="tx1"/>
                        </a:solidFill>
                      </a:endParaRPr>
                    </a:p>
                  </a:txBody>
                  <a:tcPr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Συστήματα ΨΕΣ σε </a:t>
                      </a:r>
                      <a:r>
                        <a:rPr lang="el-GR" sz="1200" b="1" dirty="0" err="1" smtClean="0"/>
                        <a:t>Πραγμ</a:t>
                      </a:r>
                      <a:r>
                        <a:rPr lang="el-GR" sz="1200" b="1" dirty="0" smtClean="0"/>
                        <a:t>. Χρ.  </a:t>
                      </a:r>
                      <a:endParaRPr lang="el-GR" sz="1200" dirty="0" smtClean="0"/>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Ψηφιακές Επικοινωνίες </a:t>
                      </a:r>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Συστήματα ΨΕΣ σε </a:t>
                      </a:r>
                      <a:r>
                        <a:rPr lang="el-GR" sz="1200" b="1" dirty="0" err="1" smtClean="0"/>
                        <a:t>Πραγμ</a:t>
                      </a:r>
                      <a:r>
                        <a:rPr lang="el-GR" sz="1200" b="1" dirty="0" smtClean="0"/>
                        <a:t>. Χρ.  </a:t>
                      </a:r>
                      <a:endParaRPr lang="el-GR" sz="1200" dirty="0" smtClean="0"/>
                    </a:p>
                  </a:txBody>
                  <a:tcPr marL="91443" marR="91443" marT="45704" marB="45704"/>
                </a:tc>
              </a:tr>
              <a:tr h="288000">
                <a:tc>
                  <a:txBody>
                    <a:bodyPr/>
                    <a:lstStyle/>
                    <a:p>
                      <a:pPr algn="ctr"/>
                      <a:r>
                        <a:rPr lang="el-GR" sz="1200" b="1" dirty="0" smtClean="0">
                          <a:solidFill>
                            <a:schemeClr val="tx1"/>
                          </a:solidFill>
                        </a:rPr>
                        <a:t>8</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Υπολογιστική Γεωμετρία</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smtClean="0">
                          <a:solidFill>
                            <a:schemeClr val="bg1">
                              <a:lumMod val="75000"/>
                            </a:schemeClr>
                          </a:solidFill>
                        </a:rPr>
                        <a:t>Τεχνητή Νοημοσύνη ΙΙ</a:t>
                      </a:r>
                    </a:p>
                  </a:txBody>
                  <a:tcPr marL="91443" marR="91443" marT="45708" marB="45708"/>
                </a:tc>
                <a:tc>
                  <a:txBody>
                    <a:bodyPr/>
                    <a:lstStyle/>
                    <a:p>
                      <a:r>
                        <a:rPr lang="el-GR" sz="1200" b="1" i="0" dirty="0" smtClean="0">
                          <a:solidFill>
                            <a:schemeClr val="tx1"/>
                          </a:solidFill>
                        </a:rPr>
                        <a:t>Προστασία </a:t>
                      </a:r>
                      <a:r>
                        <a:rPr lang="en-US" sz="1200" b="1" i="0" dirty="0" smtClean="0">
                          <a:solidFill>
                            <a:schemeClr val="tx1"/>
                          </a:solidFill>
                        </a:rPr>
                        <a:t> </a:t>
                      </a:r>
                      <a:r>
                        <a:rPr lang="el-GR" sz="1200" b="1" i="0" dirty="0" smtClean="0">
                          <a:solidFill>
                            <a:schemeClr val="tx1"/>
                          </a:solidFill>
                        </a:rPr>
                        <a:t>και</a:t>
                      </a:r>
                      <a:r>
                        <a:rPr lang="el-GR" sz="1200" b="1" i="0" baseline="0" dirty="0" smtClean="0">
                          <a:solidFill>
                            <a:schemeClr val="tx1"/>
                          </a:solidFill>
                        </a:rPr>
                        <a:t> </a:t>
                      </a:r>
                      <a:r>
                        <a:rPr lang="el-GR" sz="1200" b="1" i="0" dirty="0" smtClean="0">
                          <a:solidFill>
                            <a:schemeClr val="tx1"/>
                          </a:solidFill>
                        </a:rPr>
                        <a:t>Ασφάλεια ΥΣ</a:t>
                      </a:r>
                      <a:endParaRPr lang="el-GR" sz="1200" b="1" i="0" dirty="0">
                        <a:solidFill>
                          <a:schemeClr val="tx1"/>
                        </a:solidFill>
                      </a:endParaRPr>
                    </a:p>
                  </a:txBody>
                  <a:tcPr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Σχεδίαση </a:t>
                      </a:r>
                      <a:r>
                        <a:rPr lang="en-US" sz="1200" b="1" dirty="0" smtClean="0"/>
                        <a:t>VLSI </a:t>
                      </a:r>
                      <a:r>
                        <a:rPr lang="el-GR" sz="1200" b="1" dirty="0" smtClean="0"/>
                        <a:t>Κυκλωμάτων</a:t>
                      </a:r>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t>Συστ</a:t>
                      </a:r>
                      <a:r>
                        <a:rPr lang="el-GR" sz="1200" b="1" dirty="0" smtClean="0"/>
                        <a:t>. Κινητών και </a:t>
                      </a:r>
                      <a:r>
                        <a:rPr lang="el-GR" sz="1200" b="1" dirty="0" err="1" smtClean="0"/>
                        <a:t>Προσ.Επικ</a:t>
                      </a:r>
                      <a:r>
                        <a:rPr lang="el-GR" sz="1200" b="1" dirty="0" smtClean="0"/>
                        <a:t>.</a:t>
                      </a:r>
                      <a:endParaRPr lang="el-GR" sz="1200" b="1" i="0" dirty="0" smtClean="0">
                        <a:solidFill>
                          <a:srgbClr val="C00000"/>
                        </a:solidFill>
                      </a:endParaRPr>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Επεξ.</a:t>
                      </a:r>
                      <a:r>
                        <a:rPr lang="el-GR" sz="1200" b="1" baseline="0" dirty="0" smtClean="0"/>
                        <a:t> </a:t>
                      </a:r>
                      <a:r>
                        <a:rPr lang="el-GR" sz="1200" b="1" dirty="0" smtClean="0"/>
                        <a:t>Ομιλίας και Φυσικής Γλώσσας</a:t>
                      </a:r>
                    </a:p>
                  </a:txBody>
                  <a:tcPr marL="91443" marR="91443" marT="45704" marB="45704"/>
                </a:tc>
              </a:tr>
              <a:tr h="288000">
                <a:tc>
                  <a:txBody>
                    <a:bodyPr/>
                    <a:lstStyle/>
                    <a:p>
                      <a:pPr algn="ctr"/>
                      <a:r>
                        <a:rPr lang="el-GR" sz="1200" b="1" dirty="0" smtClean="0">
                          <a:solidFill>
                            <a:schemeClr val="tx1"/>
                          </a:solidFill>
                        </a:rPr>
                        <a:t>8</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smtClean="0">
                          <a:solidFill>
                            <a:schemeClr val="bg1">
                              <a:lumMod val="75000"/>
                            </a:schemeClr>
                          </a:solidFill>
                        </a:rPr>
                        <a:t>Υπολογιστική</a:t>
                      </a:r>
                      <a:r>
                        <a:rPr lang="el-GR" sz="1200" b="1" strike="sngStrike" baseline="0" dirty="0" smtClean="0">
                          <a:solidFill>
                            <a:schemeClr val="bg1">
                              <a:lumMod val="75000"/>
                            </a:schemeClr>
                          </a:solidFill>
                        </a:rPr>
                        <a:t> </a:t>
                      </a:r>
                      <a:r>
                        <a:rPr lang="el-GR" sz="1200" b="1" strike="sngStrike" baseline="0" dirty="0" err="1" smtClean="0">
                          <a:solidFill>
                            <a:schemeClr val="bg1">
                              <a:lumMod val="75000"/>
                            </a:schemeClr>
                          </a:solidFill>
                        </a:rPr>
                        <a:t>πολυπλ</a:t>
                      </a:r>
                      <a:r>
                        <a:rPr lang="el-GR" sz="1200" b="1" strike="sngStrike" baseline="0" dirty="0" smtClean="0">
                          <a:solidFill>
                            <a:schemeClr val="bg1">
                              <a:lumMod val="75000"/>
                            </a:schemeClr>
                          </a:solidFill>
                        </a:rPr>
                        <a:t>/</a:t>
                      </a:r>
                      <a:r>
                        <a:rPr lang="el-GR" sz="1200" b="1" strike="sngStrike" baseline="0" dirty="0" err="1" smtClean="0">
                          <a:solidFill>
                            <a:schemeClr val="bg1">
                              <a:lumMod val="75000"/>
                            </a:schemeClr>
                          </a:solidFill>
                        </a:rPr>
                        <a:t>τητα</a:t>
                      </a:r>
                      <a:endParaRPr lang="el-GR" sz="1200" b="1" strike="sngStrike" dirty="0" smtClean="0">
                        <a:solidFill>
                          <a:schemeClr val="bg1">
                            <a:lumMod val="75000"/>
                          </a:schemeClr>
                        </a:solidFill>
                      </a:endParaRP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Αν.</a:t>
                      </a:r>
                      <a:r>
                        <a:rPr lang="el-GR" sz="1200" b="1" i="0" baseline="0" dirty="0" smtClean="0">
                          <a:solidFill>
                            <a:schemeClr val="tx1"/>
                          </a:solidFill>
                        </a:rPr>
                        <a:t> </a:t>
                      </a:r>
                      <a:r>
                        <a:rPr lang="el-GR" sz="1200" b="1" i="0" dirty="0" smtClean="0">
                          <a:solidFill>
                            <a:schemeClr val="tx1"/>
                          </a:solidFill>
                        </a:rPr>
                        <a:t>Προτύπων – Μηχ. Μάθηση</a:t>
                      </a:r>
                      <a:endParaRPr lang="el-GR" sz="1200" dirty="0" smtClean="0">
                        <a:solidFill>
                          <a:schemeClr val="tx1"/>
                        </a:solidFill>
                      </a:endParaRPr>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smtClean="0">
                          <a:solidFill>
                            <a:schemeClr val="bg1">
                              <a:lumMod val="75000"/>
                            </a:schemeClr>
                          </a:solidFill>
                        </a:rPr>
                        <a:t>Τεχνολογία Λογισμικού</a:t>
                      </a:r>
                      <a:endParaRPr lang="el-GR" sz="1200" strike="sngStrike" dirty="0" smtClean="0">
                        <a:solidFill>
                          <a:schemeClr val="bg1">
                            <a:lumMod val="75000"/>
                          </a:schemeClr>
                        </a:solidFill>
                      </a:endParaRPr>
                    </a:p>
                  </a:txBody>
                  <a:tcPr marT="45718" marB="45718"/>
                </a:tc>
                <a:tc>
                  <a:txBody>
                    <a:bodyPr/>
                    <a:lstStyle/>
                    <a:p>
                      <a:r>
                        <a:rPr lang="el-GR" sz="1200" b="1" dirty="0" smtClean="0">
                          <a:solidFill>
                            <a:schemeClr val="tx1"/>
                          </a:solidFill>
                        </a:rPr>
                        <a:t>Μεταγλωττιστές</a:t>
                      </a:r>
                      <a:endParaRPr lang="el-GR" sz="1200" b="1" dirty="0">
                        <a:solidFill>
                          <a:schemeClr val="tx1"/>
                        </a:solidFill>
                      </a:endParaRPr>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kern="1200" dirty="0" smtClean="0">
                          <a:solidFill>
                            <a:schemeClr val="dk1"/>
                          </a:solidFill>
                          <a:latin typeface="+mn-lt"/>
                          <a:ea typeface="+mn-ea"/>
                          <a:cs typeface="+mn-cs"/>
                        </a:rPr>
                        <a:t>Επεξ. </a:t>
                      </a:r>
                      <a:r>
                        <a:rPr kumimoji="0" lang="el-GR" sz="1200" b="1" kern="1200" dirty="0" err="1" smtClean="0">
                          <a:solidFill>
                            <a:schemeClr val="dk1"/>
                          </a:solidFill>
                          <a:latin typeface="+mn-lt"/>
                          <a:ea typeface="+mn-ea"/>
                          <a:cs typeface="+mn-cs"/>
                        </a:rPr>
                        <a:t>Στοχ</a:t>
                      </a:r>
                      <a:r>
                        <a:rPr kumimoji="0" lang="el-GR" sz="1200" b="1" kern="1200" dirty="0" smtClean="0">
                          <a:solidFill>
                            <a:schemeClr val="dk1"/>
                          </a:solidFill>
                          <a:latin typeface="+mn-lt"/>
                          <a:ea typeface="+mn-ea"/>
                          <a:cs typeface="+mn-cs"/>
                        </a:rPr>
                        <a:t>/</a:t>
                      </a:r>
                      <a:r>
                        <a:rPr kumimoji="0" lang="el-GR" sz="1200" b="1" kern="1200" dirty="0" err="1" smtClean="0">
                          <a:solidFill>
                            <a:schemeClr val="dk1"/>
                          </a:solidFill>
                          <a:latin typeface="+mn-lt"/>
                          <a:ea typeface="+mn-ea"/>
                          <a:cs typeface="+mn-cs"/>
                        </a:rPr>
                        <a:t>κών</a:t>
                      </a:r>
                      <a:r>
                        <a:rPr kumimoji="0" lang="el-GR" sz="1200" b="1" kern="1200" dirty="0" smtClean="0">
                          <a:solidFill>
                            <a:schemeClr val="dk1"/>
                          </a:solidFill>
                          <a:latin typeface="+mn-lt"/>
                          <a:ea typeface="+mn-ea"/>
                          <a:cs typeface="+mn-cs"/>
                        </a:rPr>
                        <a:t> Σημάτων </a:t>
                      </a:r>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Επεξ. Εικόνας</a:t>
                      </a:r>
                      <a:r>
                        <a:rPr lang="en-US" sz="1200" b="1" strike="noStrike" dirty="0" smtClean="0">
                          <a:solidFill>
                            <a:schemeClr val="tx1"/>
                          </a:solidFill>
                        </a:rPr>
                        <a:t> </a:t>
                      </a:r>
                      <a:r>
                        <a:rPr lang="el-GR" sz="1200" b="1" strike="noStrike" dirty="0" smtClean="0">
                          <a:solidFill>
                            <a:schemeClr val="tx1"/>
                          </a:solidFill>
                        </a:rPr>
                        <a:t>ή</a:t>
                      </a:r>
                      <a:r>
                        <a:rPr lang="el-GR" sz="1200" b="1" strike="noStrike" baseline="0" dirty="0" smtClean="0">
                          <a:solidFill>
                            <a:schemeClr val="tx1"/>
                          </a:solidFill>
                        </a:rPr>
                        <a:t> Μουσική </a:t>
                      </a:r>
                      <a:r>
                        <a:rPr lang="el-GR" sz="1200" b="1" strike="noStrike" baseline="0" dirty="0" err="1" smtClean="0">
                          <a:solidFill>
                            <a:schemeClr val="tx1"/>
                          </a:solidFill>
                        </a:rPr>
                        <a:t>Πληρ</a:t>
                      </a:r>
                      <a:r>
                        <a:rPr lang="el-GR" sz="1200" b="1" strike="noStrike" baseline="0" dirty="0" smtClean="0">
                          <a:solidFill>
                            <a:schemeClr val="tx1"/>
                          </a:solidFill>
                        </a:rPr>
                        <a:t>/</a:t>
                      </a:r>
                      <a:r>
                        <a:rPr lang="el-GR" sz="1200" b="1" strike="noStrike" baseline="0" dirty="0" err="1" smtClean="0">
                          <a:solidFill>
                            <a:schemeClr val="tx1"/>
                          </a:solidFill>
                        </a:rPr>
                        <a:t>κή</a:t>
                      </a:r>
                      <a:endParaRPr lang="el-GR" sz="1200" b="1" strike="noStrike" dirty="0" smtClean="0">
                        <a:solidFill>
                          <a:schemeClr val="tx1"/>
                        </a:solidFill>
                      </a:endParaRPr>
                    </a:p>
                  </a:txBody>
                  <a:tcPr marL="91443" marR="91443" marT="45704" marB="45704"/>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Κατοχύρωση Ειδίκευσης του Νέου ΠΠΣ</a:t>
            </a:r>
          </a:p>
        </p:txBody>
      </p:sp>
      <p:sp>
        <p:nvSpPr>
          <p:cNvPr id="3" name="Content Placeholder 7"/>
          <p:cNvSpPr txBox="1">
            <a:spLocks/>
          </p:cNvSpPr>
          <p:nvPr/>
        </p:nvSpPr>
        <p:spPr>
          <a:xfrm>
            <a:off x="381000" y="762000"/>
            <a:ext cx="8458200" cy="457200"/>
          </a:xfrm>
          <a:prstGeom prst="rect">
            <a:avLst/>
          </a:prstGeom>
        </p:spPr>
        <p:txBody>
          <a:bodyPr/>
          <a:lstStyle/>
          <a:p>
            <a:pPr marL="273050" lvl="0" indent="-273050">
              <a:spcBef>
                <a:spcPct val="20000"/>
              </a:spcBef>
              <a:buClr>
                <a:srgbClr val="0BD0D9"/>
              </a:buClr>
              <a:buSzPct val="95000"/>
              <a:buFont typeface="Wingdings 2" pitchFamily="18" charset="2"/>
              <a:buChar char=""/>
              <a:defRPr/>
            </a:pPr>
            <a:r>
              <a:rPr lang="el-GR" sz="2000" b="1" dirty="0" smtClean="0">
                <a:latin typeface="+mn-lt"/>
                <a:cs typeface="+mn-cs"/>
              </a:rPr>
              <a:t>Προτεινόμενα προαιρετικά μαθήματα ανά ειδίκευση</a:t>
            </a:r>
            <a:endParaRPr lang="el-GR" b="1" dirty="0" smtClean="0">
              <a:latin typeface="+mn-lt"/>
              <a:cs typeface="+mn-cs"/>
            </a:endParaRPr>
          </a:p>
        </p:txBody>
      </p:sp>
      <p:graphicFrame>
        <p:nvGraphicFramePr>
          <p:cNvPr id="4" name="Table 3"/>
          <p:cNvGraphicFramePr>
            <a:graphicFrameLocks noGrp="1"/>
          </p:cNvGraphicFramePr>
          <p:nvPr>
            <p:extLst>
              <p:ext uri="{D42A27DB-BD31-4B8C-83A1-F6EECF244321}">
                <p14:modId xmlns:p14="http://schemas.microsoft.com/office/powerpoint/2010/main" val="1688345317"/>
              </p:ext>
            </p:extLst>
          </p:nvPr>
        </p:nvGraphicFramePr>
        <p:xfrm>
          <a:off x="228600" y="1188538"/>
          <a:ext cx="8763000" cy="4968528"/>
        </p:xfrm>
        <a:graphic>
          <a:graphicData uri="http://schemas.openxmlformats.org/drawingml/2006/table">
            <a:tbl>
              <a:tblPr firstRow="1" bandRow="1">
                <a:tableStyleId>{21E4AEA4-8DFA-4A89-87EB-49C32662AFE0}</a:tableStyleId>
              </a:tblPr>
              <a:tblGrid>
                <a:gridCol w="609599"/>
                <a:gridCol w="1295401"/>
                <a:gridCol w="1371600"/>
                <a:gridCol w="1371600"/>
                <a:gridCol w="1371600"/>
                <a:gridCol w="1371600"/>
                <a:gridCol w="1371600"/>
              </a:tblGrid>
              <a:tr h="288000">
                <a:tc>
                  <a:txBody>
                    <a:bodyPr/>
                    <a:lstStyle/>
                    <a:p>
                      <a:endParaRPr lang="en-US" sz="1200" dirty="0">
                        <a:solidFill>
                          <a:schemeClr val="bg1"/>
                        </a:solidFill>
                      </a:endParaRPr>
                    </a:p>
                  </a:txBody>
                  <a:tcPr marL="91443" marR="91443" marT="45702" marB="45702">
                    <a:solidFill>
                      <a:schemeClr val="accent2"/>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smtClean="0">
                          <a:solidFill>
                            <a:schemeClr val="bg1"/>
                          </a:solidFill>
                        </a:rPr>
                        <a:t>ΚΑΤΕΥΘΥΝΣΗ Α</a:t>
                      </a:r>
                      <a:endParaRPr lang="en-US" sz="1400" dirty="0" smtClean="0">
                        <a:solidFill>
                          <a:schemeClr val="bg1"/>
                        </a:solidFill>
                      </a:endParaRPr>
                    </a:p>
                  </a:txBody>
                  <a:tcPr marL="91443" marR="91443" marT="45702" marB="45702" anchor="ctr">
                    <a:solidFill>
                      <a:schemeClr val="accent2"/>
                    </a:solidFill>
                  </a:tcPr>
                </a:tc>
                <a:tc hMerge="1">
                  <a:txBody>
                    <a:bodyPr/>
                    <a:lstStyle/>
                    <a:p>
                      <a:endParaRPr lang="en-US" sz="1200" dirty="0">
                        <a:solidFill>
                          <a:schemeClr val="bg1"/>
                        </a:solidFill>
                      </a:endParaRPr>
                    </a:p>
                  </a:txBody>
                  <a:tcPr marL="91443" marR="91443" marT="45705" marB="45705">
                    <a:solidFill>
                      <a:srgbClr val="0066FF"/>
                    </a:solidFill>
                  </a:tcPr>
                </a:tc>
                <a:tc hMerge="1">
                  <a:txBody>
                    <a:bodyPr/>
                    <a:lstStyle/>
                    <a:p>
                      <a:endParaRPr lang="en-US" sz="1200" dirty="0">
                        <a:solidFill>
                          <a:schemeClr val="bg1"/>
                        </a:solidFill>
                      </a:endParaRPr>
                    </a:p>
                  </a:txBody>
                  <a:tcPr marL="91443" marR="91443" marT="45705" marB="45705">
                    <a:solidFill>
                      <a:srgbClr val="0066FF"/>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smtClean="0">
                          <a:solidFill>
                            <a:schemeClr val="bg1"/>
                          </a:solidFill>
                        </a:rPr>
                        <a:t>ΚΑΤΕΥΘΥΝΣΗ Β</a:t>
                      </a:r>
                      <a:endParaRPr lang="en-US" sz="1400" dirty="0" smtClean="0">
                        <a:solidFill>
                          <a:schemeClr val="bg1"/>
                        </a:solidFill>
                      </a:endParaRPr>
                    </a:p>
                  </a:txBody>
                  <a:tcPr marL="91443" marR="91443" marT="45696" marB="45696" anchor="ctr">
                    <a:solidFill>
                      <a:schemeClr val="accent2"/>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ndParaRPr>
                    </a:p>
                  </a:txBody>
                  <a:tcPr marL="91443" marR="91443" marT="45699" marB="45699">
                    <a:solidFill>
                      <a:srgbClr val="0066FF"/>
                    </a:solidFill>
                  </a:tcPr>
                </a:tc>
                <a:tc hMerge="1">
                  <a:txBody>
                    <a:bodyPr/>
                    <a:lstStyle/>
                    <a:p>
                      <a:endParaRPr lang="en-US" sz="1200" dirty="0">
                        <a:solidFill>
                          <a:schemeClr val="bg1"/>
                        </a:solidFill>
                      </a:endParaRPr>
                    </a:p>
                  </a:txBody>
                  <a:tcPr marL="91443" marR="91443" marT="45705" marB="45705">
                    <a:solidFill>
                      <a:srgbClr val="0066FF"/>
                    </a:solidFill>
                  </a:tcPr>
                </a:tc>
              </a:tr>
              <a:tr h="288000">
                <a:tc>
                  <a:txBody>
                    <a:bodyPr/>
                    <a:lstStyle/>
                    <a:p>
                      <a:r>
                        <a:rPr lang="el-GR" sz="1200" dirty="0" err="1" smtClean="0">
                          <a:solidFill>
                            <a:schemeClr val="bg1"/>
                          </a:solidFill>
                        </a:rPr>
                        <a:t>Εξάμ</a:t>
                      </a:r>
                      <a:r>
                        <a:rPr lang="el-GR" sz="1200" dirty="0" smtClean="0">
                          <a:solidFill>
                            <a:schemeClr val="bg1"/>
                          </a:solidFill>
                        </a:rPr>
                        <a:t>.</a:t>
                      </a:r>
                      <a:endParaRPr lang="en-US" sz="1200" dirty="0">
                        <a:solidFill>
                          <a:schemeClr val="bg1"/>
                        </a:solidFill>
                      </a:endParaRPr>
                    </a:p>
                  </a:txBody>
                  <a:tcPr marL="91443" marR="91443" marT="45702" marB="45702">
                    <a:solidFill>
                      <a:srgbClr val="0066FF"/>
                    </a:solidFill>
                  </a:tcPr>
                </a:tc>
                <a:tc>
                  <a:txBody>
                    <a:bodyPr/>
                    <a:lstStyle/>
                    <a:p>
                      <a:r>
                        <a:rPr lang="el-GR" sz="1200" b="1" dirty="0" smtClean="0">
                          <a:solidFill>
                            <a:schemeClr val="bg1"/>
                          </a:solidFill>
                        </a:rPr>
                        <a:t>Θεμελιώσεις Πληροφορικής</a:t>
                      </a:r>
                      <a:endParaRPr lang="en-US" sz="1200" dirty="0">
                        <a:solidFill>
                          <a:schemeClr val="bg1"/>
                        </a:solidFill>
                      </a:endParaRPr>
                    </a:p>
                  </a:txBody>
                  <a:tcPr marL="91443" marR="91443" marT="45702" marB="45702">
                    <a:solidFill>
                      <a:srgbClr val="0066FF"/>
                    </a:solidFill>
                  </a:tcPr>
                </a:tc>
                <a:tc>
                  <a:txBody>
                    <a:bodyPr/>
                    <a:lstStyle/>
                    <a:p>
                      <a:r>
                        <a:rPr lang="el-GR" sz="1200" b="1" dirty="0" smtClean="0">
                          <a:solidFill>
                            <a:schemeClr val="bg1"/>
                          </a:solidFill>
                        </a:rPr>
                        <a:t>Διαχείριση Δεδομένων  </a:t>
                      </a:r>
                      <a:br>
                        <a:rPr lang="el-GR" sz="1200" b="1" dirty="0" smtClean="0">
                          <a:solidFill>
                            <a:schemeClr val="bg1"/>
                          </a:solidFill>
                        </a:rPr>
                      </a:br>
                      <a:r>
                        <a:rPr lang="el-GR" sz="1200" b="1" dirty="0" smtClean="0">
                          <a:solidFill>
                            <a:schemeClr val="bg1"/>
                          </a:solidFill>
                        </a:rPr>
                        <a:t>και Γνώσης</a:t>
                      </a:r>
                      <a:endParaRPr lang="en-US" sz="1200" dirty="0">
                        <a:solidFill>
                          <a:schemeClr val="bg1"/>
                        </a:solidFill>
                      </a:endParaRPr>
                    </a:p>
                  </a:txBody>
                  <a:tcPr marL="91443" marR="91443" marT="45702" marB="45702">
                    <a:solidFill>
                      <a:srgbClr val="0066FF"/>
                    </a:solidFill>
                  </a:tcPr>
                </a:tc>
                <a:tc>
                  <a:txBody>
                    <a:bodyPr/>
                    <a:lstStyle/>
                    <a:p>
                      <a:r>
                        <a:rPr lang="el-GR" sz="1200" b="1" dirty="0" smtClean="0">
                          <a:solidFill>
                            <a:schemeClr val="bg1"/>
                          </a:solidFill>
                        </a:rPr>
                        <a:t>Λογισμικό </a:t>
                      </a:r>
                      <a:endParaRPr lang="en-US" sz="1200" dirty="0">
                        <a:solidFill>
                          <a:schemeClr val="bg1"/>
                        </a:solidFill>
                      </a:endParaRPr>
                    </a:p>
                  </a:txBody>
                  <a:tcPr marL="91443" marR="91443" marT="45702" marB="45702">
                    <a:solidFill>
                      <a:srgbClr val="0066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bg1"/>
                          </a:solidFill>
                        </a:rPr>
                        <a:t>Υλικό και Αρχιτεκτονική </a:t>
                      </a:r>
                      <a:endParaRPr lang="en-US" sz="1200" dirty="0" smtClean="0">
                        <a:solidFill>
                          <a:schemeClr val="bg1"/>
                        </a:solidFill>
                      </a:endParaRPr>
                    </a:p>
                  </a:txBody>
                  <a:tcPr marL="91443" marR="91443" marT="45696" marB="45696">
                    <a:solidFill>
                      <a:srgbClr val="0066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bg1"/>
                          </a:solidFill>
                        </a:rPr>
                        <a:t>Επικοινωνίες και Δικτύωση </a:t>
                      </a:r>
                      <a:endParaRPr lang="en-US" sz="1200"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ndParaRPr>
                    </a:p>
                  </a:txBody>
                  <a:tcPr marL="91443" marR="91443" marT="45696" marB="45696">
                    <a:solidFill>
                      <a:srgbClr val="0066FF"/>
                    </a:solidFill>
                  </a:tcPr>
                </a:tc>
                <a:tc>
                  <a:txBody>
                    <a:bodyPr/>
                    <a:lstStyle/>
                    <a:p>
                      <a:r>
                        <a:rPr lang="el-GR" sz="1200" b="1" dirty="0" smtClean="0">
                          <a:solidFill>
                            <a:schemeClr val="bg1"/>
                          </a:solidFill>
                        </a:rPr>
                        <a:t>Επεξεργασία</a:t>
                      </a:r>
                      <a:r>
                        <a:rPr lang="en-US" sz="1200" b="1" dirty="0" smtClean="0">
                          <a:solidFill>
                            <a:schemeClr val="bg1"/>
                          </a:solidFill>
                        </a:rPr>
                        <a:t> </a:t>
                      </a:r>
                      <a:r>
                        <a:rPr lang="el-GR" sz="1200" b="1" dirty="0" smtClean="0">
                          <a:solidFill>
                            <a:schemeClr val="bg1"/>
                          </a:solidFill>
                        </a:rPr>
                        <a:t>Σήματος και Πληροφορίας </a:t>
                      </a:r>
                      <a:endParaRPr lang="en-US" sz="1200" dirty="0">
                        <a:solidFill>
                          <a:schemeClr val="bg1"/>
                        </a:solidFill>
                      </a:endParaRPr>
                    </a:p>
                  </a:txBody>
                  <a:tcPr marL="91443" marR="91443" marT="45702" marB="45702">
                    <a:solidFill>
                      <a:srgbClr val="0066FF"/>
                    </a:solidFill>
                  </a:tcPr>
                </a:tc>
              </a:tr>
              <a:tr h="288000">
                <a:tc>
                  <a:txBody>
                    <a:bodyPr/>
                    <a:lstStyle/>
                    <a:p>
                      <a:pPr algn="ctr"/>
                      <a:r>
                        <a:rPr lang="el-GR" sz="1200" b="1" dirty="0" smtClean="0"/>
                        <a:t>5/7</a:t>
                      </a:r>
                      <a:endParaRPr lang="el-GR" sz="1200" b="1" dirty="0"/>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kern="1200" dirty="0" smtClean="0">
                          <a:solidFill>
                            <a:schemeClr val="tx1"/>
                          </a:solidFill>
                          <a:latin typeface="+mn-lt"/>
                          <a:ea typeface="+mn-ea"/>
                          <a:cs typeface="+mn-cs"/>
                        </a:rPr>
                        <a:t>Τεχνητή Νοημοσύνη </a:t>
                      </a:r>
                    </a:p>
                  </a:txBody>
                  <a:tcPr marL="91443" marR="91443"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Παράλληλα Συστήματα </a:t>
                      </a:r>
                      <a:endParaRPr lang="el-GR" sz="1200" dirty="0" smtClean="0">
                        <a:solidFill>
                          <a:schemeClr val="tx1"/>
                        </a:solidFill>
                      </a:endParaRPr>
                    </a:p>
                  </a:txBody>
                  <a:tcPr marL="91443" marR="91443" marT="45719" marB="4571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t>Αρχ.Γλωσσών</a:t>
                      </a:r>
                      <a:r>
                        <a:rPr lang="el-GR" sz="1200" b="1" dirty="0" smtClean="0"/>
                        <a:t> </a:t>
                      </a:r>
                      <a:r>
                        <a:rPr lang="el-GR" sz="1200" b="1" dirty="0" err="1" smtClean="0"/>
                        <a:t>Προγρ</a:t>
                      </a:r>
                      <a:r>
                        <a:rPr lang="el-GR" sz="1200" b="1" dirty="0" smtClean="0"/>
                        <a:t>/</a:t>
                      </a:r>
                      <a:r>
                        <a:rPr lang="el-GR" sz="1200" b="1" dirty="0" err="1" smtClean="0"/>
                        <a:t>σμού</a:t>
                      </a:r>
                      <a:r>
                        <a:rPr lang="el-GR" sz="1200" b="1" dirty="0" smtClean="0"/>
                        <a:t> </a:t>
                      </a:r>
                      <a:endParaRPr lang="el-GR" sz="1200" dirty="0" smtClean="0"/>
                    </a:p>
                  </a:txBody>
                  <a:tcPr marL="91443" marR="91443" marT="45733" marB="457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Γραφικά Ι</a:t>
                      </a:r>
                      <a:endParaRPr lang="el-GR" sz="1200" dirty="0" smtClean="0">
                        <a:solidFill>
                          <a:schemeClr val="tx1"/>
                        </a:solidFill>
                      </a:endParaRPr>
                    </a:p>
                  </a:txBody>
                  <a:tcPr marL="91443" marR="91443" marT="45731" marB="4573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kern="1200" dirty="0" smtClean="0">
                          <a:solidFill>
                            <a:schemeClr val="dk1"/>
                          </a:solidFill>
                          <a:latin typeface="+mn-lt"/>
                          <a:ea typeface="+mn-ea"/>
                          <a:cs typeface="+mn-cs"/>
                        </a:rPr>
                        <a:t>Εφαρμοσμένα Μαθηματικά</a:t>
                      </a:r>
                    </a:p>
                  </a:txBody>
                  <a:tcPr marL="91443" marR="91443" marT="45695" marB="4569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Κρυπτογραφία </a:t>
                      </a:r>
                      <a:endParaRPr lang="el-GR" sz="1200" dirty="0" smtClean="0">
                        <a:solidFill>
                          <a:schemeClr val="tx1"/>
                        </a:solidFill>
                      </a:endParaRPr>
                    </a:p>
                  </a:txBody>
                  <a:tcPr marL="91443" marR="91443" marT="45740" marB="45740"/>
                </a:tc>
              </a:tr>
              <a:tr h="288000">
                <a:tc>
                  <a:txBody>
                    <a:bodyPr/>
                    <a:lstStyle/>
                    <a:p>
                      <a:pPr algn="ctr"/>
                      <a:r>
                        <a:rPr lang="el-GR" sz="1200" b="1" dirty="0" smtClean="0"/>
                        <a:t>5/7</a:t>
                      </a:r>
                      <a:endParaRPr lang="el-GR" sz="1200" b="1" dirty="0"/>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Γραφικά ΙΙ</a:t>
                      </a:r>
                      <a:endParaRPr lang="el-GR" sz="1200" dirty="0" smtClean="0">
                        <a:solidFill>
                          <a:schemeClr val="tx1"/>
                        </a:solidFill>
                      </a:endParaRPr>
                    </a:p>
                  </a:txBody>
                  <a:tcPr marL="91443" marR="91443" marT="45749" marB="4574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kern="1200" dirty="0" smtClean="0">
                          <a:solidFill>
                            <a:schemeClr val="tx1"/>
                          </a:solidFill>
                          <a:latin typeface="+mn-lt"/>
                          <a:ea typeface="+mn-ea"/>
                          <a:cs typeface="+mn-cs"/>
                        </a:rPr>
                        <a:t>Αλγόριθμοι </a:t>
                      </a:r>
                      <a:r>
                        <a:rPr kumimoji="0" lang="el-GR" sz="1200" b="1" kern="1200" dirty="0" err="1" smtClean="0">
                          <a:solidFill>
                            <a:schemeClr val="tx1"/>
                          </a:solidFill>
                          <a:latin typeface="+mn-lt"/>
                          <a:ea typeface="+mn-ea"/>
                          <a:cs typeface="+mn-cs"/>
                        </a:rPr>
                        <a:t>Βιοπληρ</a:t>
                      </a:r>
                      <a:r>
                        <a:rPr kumimoji="0" lang="el-GR" sz="1200" b="1" kern="1200" dirty="0" smtClean="0">
                          <a:solidFill>
                            <a:schemeClr val="tx1"/>
                          </a:solidFill>
                          <a:latin typeface="+mn-lt"/>
                          <a:ea typeface="+mn-ea"/>
                          <a:cs typeface="+mn-cs"/>
                        </a:rPr>
                        <a:t>/</a:t>
                      </a:r>
                      <a:r>
                        <a:rPr kumimoji="0" lang="el-GR" sz="1200" b="1" kern="1200" dirty="0" err="1" smtClean="0">
                          <a:solidFill>
                            <a:schemeClr val="tx1"/>
                          </a:solidFill>
                          <a:latin typeface="+mn-lt"/>
                          <a:ea typeface="+mn-ea"/>
                          <a:cs typeface="+mn-cs"/>
                        </a:rPr>
                        <a:t>ικής</a:t>
                      </a:r>
                      <a:endParaRPr kumimoji="0" lang="el-GR" sz="1200" b="1" kern="1200" dirty="0" smtClean="0">
                        <a:solidFill>
                          <a:schemeClr val="tx1"/>
                        </a:solidFill>
                        <a:latin typeface="+mn-lt"/>
                        <a:ea typeface="+mn-ea"/>
                        <a:cs typeface="+mn-cs"/>
                      </a:endParaRPr>
                    </a:p>
                  </a:txBody>
                  <a:tcPr marL="91443" marR="91443" marT="45719" marB="4571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Σχ.</a:t>
                      </a:r>
                      <a:r>
                        <a:rPr lang="el-GR" sz="1200" b="1" baseline="0" dirty="0" smtClean="0">
                          <a:solidFill>
                            <a:schemeClr val="tx1"/>
                          </a:solidFill>
                        </a:rPr>
                        <a:t> Ψηφιακών </a:t>
                      </a:r>
                      <a:r>
                        <a:rPr lang="el-GR" sz="1200" b="1" baseline="0" dirty="0" err="1" smtClean="0">
                          <a:solidFill>
                            <a:schemeClr val="tx1"/>
                          </a:solidFill>
                        </a:rPr>
                        <a:t>Συσ</a:t>
                      </a:r>
                      <a:r>
                        <a:rPr lang="el-GR" sz="1200" b="1" baseline="0" dirty="0" smtClean="0">
                          <a:solidFill>
                            <a:schemeClr val="tx1"/>
                          </a:solidFill>
                        </a:rPr>
                        <a:t>/των - </a:t>
                      </a:r>
                      <a:r>
                        <a:rPr lang="en-US" sz="1200" b="1" baseline="0" dirty="0" smtClean="0">
                          <a:solidFill>
                            <a:schemeClr val="tx1"/>
                          </a:solidFill>
                        </a:rPr>
                        <a:t>VHDL</a:t>
                      </a:r>
                      <a:endParaRPr lang="el-GR" sz="1200" b="1" dirty="0" smtClean="0">
                        <a:solidFill>
                          <a:schemeClr val="tx1"/>
                        </a:solidFill>
                      </a:endParaRPr>
                    </a:p>
                  </a:txBody>
                  <a:tcPr marL="91443" marR="91443" marT="45733" marB="457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Κρυπτογραφία </a:t>
                      </a:r>
                      <a:endParaRPr lang="el-GR" sz="1200" b="1" dirty="0" smtClean="0"/>
                    </a:p>
                  </a:txBody>
                  <a:tcPr marL="91443" marR="91443" marT="45731" marB="4573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1" kern="1200" dirty="0" err="1" smtClean="0">
                          <a:solidFill>
                            <a:schemeClr val="dk1"/>
                          </a:solidFill>
                          <a:latin typeface="+mn-lt"/>
                          <a:ea typeface="+mn-ea"/>
                          <a:cs typeface="+mn-cs"/>
                        </a:rPr>
                        <a:t>Ασύρματες</a:t>
                      </a:r>
                      <a:r>
                        <a:rPr kumimoji="0" lang="en-US" sz="1200" b="1" kern="1200" dirty="0" smtClean="0">
                          <a:solidFill>
                            <a:schemeClr val="dk1"/>
                          </a:solidFill>
                          <a:latin typeface="+mn-lt"/>
                          <a:ea typeface="+mn-ea"/>
                          <a:cs typeface="+mn-cs"/>
                        </a:rPr>
                        <a:t> </a:t>
                      </a:r>
                      <a:r>
                        <a:rPr kumimoji="0" lang="en-US" sz="1200" b="1" kern="1200" dirty="0" err="1" smtClean="0">
                          <a:solidFill>
                            <a:schemeClr val="dk1"/>
                          </a:solidFill>
                          <a:latin typeface="+mn-lt"/>
                          <a:ea typeface="+mn-ea"/>
                          <a:cs typeface="+mn-cs"/>
                        </a:rPr>
                        <a:t>Ζεύξεις</a:t>
                      </a:r>
                      <a:endParaRPr kumimoji="0" lang="el-GR" sz="1200" b="1" kern="1200" dirty="0" smtClean="0">
                        <a:solidFill>
                          <a:schemeClr val="dk1"/>
                        </a:solidFill>
                        <a:latin typeface="+mn-lt"/>
                        <a:ea typeface="+mn-ea"/>
                        <a:cs typeface="+mn-cs"/>
                      </a:endParaRPr>
                    </a:p>
                  </a:txBody>
                  <a:tcPr marL="91443" marR="91443" marT="45777" marB="4577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Γραφικά ΙΙ</a:t>
                      </a:r>
                      <a:endParaRPr lang="el-GR" sz="1200" dirty="0" smtClean="0">
                        <a:solidFill>
                          <a:schemeClr val="tx1"/>
                        </a:solidFill>
                      </a:endParaRPr>
                    </a:p>
                  </a:txBody>
                  <a:tcPr marL="91443" marR="91443" marT="45754" marB="45754"/>
                </a:tc>
              </a:tr>
              <a:tr h="288000">
                <a:tc>
                  <a:txBody>
                    <a:bodyPr/>
                    <a:lstStyle/>
                    <a:p>
                      <a:pPr algn="ctr"/>
                      <a:r>
                        <a:rPr lang="el-GR" sz="1200" b="1" dirty="0" smtClean="0"/>
                        <a:t>5/7</a:t>
                      </a:r>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kern="1200" dirty="0" smtClean="0">
                          <a:solidFill>
                            <a:schemeClr val="tx1"/>
                          </a:solidFill>
                          <a:latin typeface="+mn-lt"/>
                          <a:ea typeface="+mn-ea"/>
                          <a:cs typeface="+mn-cs"/>
                        </a:rPr>
                        <a:t>Θεωρία Γράφων</a:t>
                      </a:r>
                    </a:p>
                  </a:txBody>
                  <a:tcPr marL="91443" marR="91443" marT="45755" marB="4575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b="1" dirty="0" smtClean="0"/>
                    </a:p>
                  </a:txBody>
                  <a:tcPr marL="91443" marR="91443" marT="45755" marB="4575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kern="1200" baseline="0" dirty="0" smtClean="0">
                          <a:solidFill>
                            <a:schemeClr val="tx1"/>
                          </a:solidFill>
                          <a:latin typeface="+mn-lt"/>
                          <a:ea typeface="+mn-ea"/>
                          <a:cs typeface="+mn-cs"/>
                        </a:rPr>
                        <a:t>Πληροφοριακά  Συστήματα </a:t>
                      </a:r>
                    </a:p>
                  </a:txBody>
                  <a:tcPr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Ψηφιακές Επικοινωνίες </a:t>
                      </a:r>
                    </a:p>
                  </a:txBody>
                  <a:tcPr marL="91443" marR="91443" marT="45770" marB="4577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kern="1200" dirty="0" smtClean="0">
                          <a:solidFill>
                            <a:schemeClr val="tx1"/>
                          </a:solidFill>
                          <a:latin typeface="+mn-lt"/>
                          <a:ea typeface="+mn-ea"/>
                          <a:cs typeface="+mn-cs"/>
                        </a:rPr>
                        <a:t>Θεωρία </a:t>
                      </a:r>
                      <a:br>
                        <a:rPr kumimoji="0" lang="el-GR" sz="1200" b="1" kern="1200" dirty="0" smtClean="0">
                          <a:solidFill>
                            <a:schemeClr val="tx1"/>
                          </a:solidFill>
                          <a:latin typeface="+mn-lt"/>
                          <a:ea typeface="+mn-ea"/>
                          <a:cs typeface="+mn-cs"/>
                        </a:rPr>
                      </a:br>
                      <a:r>
                        <a:rPr kumimoji="0" lang="el-GR" sz="1200" b="1" kern="1200" dirty="0" smtClean="0">
                          <a:solidFill>
                            <a:schemeClr val="tx1"/>
                          </a:solidFill>
                          <a:latin typeface="+mn-lt"/>
                          <a:ea typeface="+mn-ea"/>
                          <a:cs typeface="+mn-cs"/>
                        </a:rPr>
                        <a:t>Γράφων</a:t>
                      </a:r>
                    </a:p>
                  </a:txBody>
                  <a:tcPr marL="91443" marR="91443" marT="45777" marB="4577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Αλγόριθμοι </a:t>
                      </a:r>
                      <a:r>
                        <a:rPr lang="el-GR" sz="1200" b="1" dirty="0" err="1" smtClean="0"/>
                        <a:t>Βιοπληρ</a:t>
                      </a:r>
                      <a:r>
                        <a:rPr lang="el-GR" sz="1200" b="1" dirty="0" smtClean="0"/>
                        <a:t>/</a:t>
                      </a:r>
                      <a:r>
                        <a:rPr lang="el-GR" sz="1200" b="1" dirty="0" err="1" smtClean="0"/>
                        <a:t>ικής</a:t>
                      </a:r>
                      <a:endParaRPr lang="el-GR" sz="1200" b="1" dirty="0" smtClean="0"/>
                    </a:p>
                  </a:txBody>
                  <a:tcPr marL="91443" marR="91443" marT="45704" marB="45704"/>
                </a:tc>
              </a:tr>
              <a:tr h="288000">
                <a:tc>
                  <a:txBody>
                    <a:bodyPr/>
                    <a:lstStyle/>
                    <a:p>
                      <a:pPr algn="ctr"/>
                      <a:r>
                        <a:rPr lang="el-GR" sz="1200" b="1" dirty="0" smtClean="0">
                          <a:solidFill>
                            <a:schemeClr val="tx1"/>
                          </a:solidFill>
                        </a:rPr>
                        <a:t>5/7</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Αλγόριθμοι </a:t>
                      </a:r>
                      <a:r>
                        <a:rPr lang="el-GR" sz="1200" b="1" dirty="0" err="1" smtClean="0"/>
                        <a:t>Βιοπληρ</a:t>
                      </a:r>
                      <a:r>
                        <a:rPr lang="el-GR" sz="1200" b="1" dirty="0" smtClean="0"/>
                        <a:t>/</a:t>
                      </a:r>
                      <a:r>
                        <a:rPr lang="el-GR" sz="1200" b="1" dirty="0" err="1" smtClean="0"/>
                        <a:t>ικής</a:t>
                      </a:r>
                      <a:endParaRPr lang="el-GR" sz="1200" b="1" dirty="0" smtClean="0"/>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dirty="0" smtClean="0">
                        <a:solidFill>
                          <a:schemeClr val="tx1"/>
                        </a:solidFill>
                      </a:endParaRPr>
                    </a:p>
                  </a:txBody>
                  <a:tcPr marL="91443" marR="91443" marT="45758" marB="457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Αλγ.  </a:t>
                      </a:r>
                      <a:r>
                        <a:rPr lang="el-GR" sz="1200" b="1" dirty="0" err="1" smtClean="0"/>
                        <a:t>Επιχ</a:t>
                      </a:r>
                      <a:r>
                        <a:rPr lang="el-GR" sz="1200" b="1" dirty="0" smtClean="0"/>
                        <a:t>/</a:t>
                      </a:r>
                      <a:r>
                        <a:rPr lang="el-GR" sz="1200" b="1" dirty="0" err="1" smtClean="0"/>
                        <a:t>κή</a:t>
                      </a:r>
                      <a:r>
                        <a:rPr lang="el-GR" sz="1200" b="1" dirty="0" smtClean="0"/>
                        <a:t> Έρευνα</a:t>
                      </a:r>
                      <a:endParaRPr lang="el-GR" sz="1200" dirty="0" smtClean="0"/>
                    </a:p>
                  </a:txBody>
                  <a:tcPr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b="1" dirty="0" smtClean="0">
                        <a:solidFill>
                          <a:schemeClr val="tx1"/>
                        </a:solidFill>
                      </a:endParaRPr>
                    </a:p>
                  </a:txBody>
                  <a:tcPr marL="91443" marR="91443" marT="45751" marB="4575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Επικοινωνία </a:t>
                      </a:r>
                      <a:r>
                        <a:rPr lang="el-GR" sz="1200" b="1" dirty="0" err="1" smtClean="0">
                          <a:solidFill>
                            <a:schemeClr val="tx1"/>
                          </a:solidFill>
                        </a:rPr>
                        <a:t>Ανθρ</a:t>
                      </a:r>
                      <a:r>
                        <a:rPr lang="el-GR" sz="1200" b="1" dirty="0" smtClean="0">
                          <a:solidFill>
                            <a:schemeClr val="tx1"/>
                          </a:solidFill>
                        </a:rPr>
                        <a:t>. Μηχανής</a:t>
                      </a:r>
                      <a:endParaRPr lang="el-GR" sz="1200" dirty="0" smtClean="0">
                        <a:solidFill>
                          <a:schemeClr val="tx1"/>
                        </a:solidFill>
                      </a:endParaRPr>
                    </a:p>
                  </a:txBody>
                  <a:tcPr marL="91443" marR="91443" marT="45759" marB="4575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Επικοινωνία </a:t>
                      </a:r>
                      <a:r>
                        <a:rPr lang="el-GR" sz="1200" b="1" dirty="0" err="1" smtClean="0">
                          <a:solidFill>
                            <a:schemeClr val="tx1"/>
                          </a:solidFill>
                        </a:rPr>
                        <a:t>Ανθρ</a:t>
                      </a:r>
                      <a:r>
                        <a:rPr lang="el-GR" sz="1200" b="1" dirty="0" smtClean="0">
                          <a:solidFill>
                            <a:schemeClr val="tx1"/>
                          </a:solidFill>
                        </a:rPr>
                        <a:t>. Μηχανής</a:t>
                      </a:r>
                      <a:endParaRPr lang="el-GR" sz="1200" dirty="0" smtClean="0">
                        <a:solidFill>
                          <a:schemeClr val="tx1"/>
                        </a:solidFill>
                      </a:endParaRPr>
                    </a:p>
                  </a:txBody>
                  <a:tcPr marL="91443" marR="91443" marT="45704" marB="45704"/>
                </a:tc>
              </a:tr>
              <a:tr h="288000">
                <a:tc>
                  <a:txBody>
                    <a:bodyPr/>
                    <a:lstStyle/>
                    <a:p>
                      <a:pPr algn="ctr"/>
                      <a:r>
                        <a:rPr lang="el-GR" sz="1200" b="1" dirty="0" smtClean="0">
                          <a:solidFill>
                            <a:schemeClr val="tx1"/>
                          </a:solidFill>
                        </a:rPr>
                        <a:t>5/7</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kern="1200" dirty="0" smtClean="0">
                          <a:solidFill>
                            <a:schemeClr val="dk1"/>
                          </a:solidFill>
                          <a:latin typeface="+mn-lt"/>
                          <a:ea typeface="+mn-ea"/>
                          <a:cs typeface="+mn-cs"/>
                        </a:rPr>
                        <a:t>Προηγμένοι Επιστ. </a:t>
                      </a:r>
                      <a:r>
                        <a:rPr kumimoji="0" lang="el-GR" sz="1200" b="1" kern="1200" dirty="0" err="1" smtClean="0">
                          <a:solidFill>
                            <a:schemeClr val="dk1"/>
                          </a:solidFill>
                          <a:latin typeface="+mn-lt"/>
                          <a:ea typeface="+mn-ea"/>
                          <a:cs typeface="+mn-cs"/>
                        </a:rPr>
                        <a:t>Υπολογ</a:t>
                      </a:r>
                      <a:r>
                        <a:rPr kumimoji="0" lang="el-GR" sz="1200" b="1" kern="1200" dirty="0" smtClean="0">
                          <a:solidFill>
                            <a:schemeClr val="dk1"/>
                          </a:solidFill>
                          <a:latin typeface="+mn-lt"/>
                          <a:ea typeface="+mn-ea"/>
                          <a:cs typeface="+mn-cs"/>
                        </a:rPr>
                        <a:t>.</a:t>
                      </a:r>
                    </a:p>
                  </a:txBody>
                  <a:tcPr marL="91443" marR="91443"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b="1" dirty="0" smtClean="0"/>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1" kern="1200" dirty="0" err="1" smtClean="0">
                          <a:solidFill>
                            <a:schemeClr val="dk1"/>
                          </a:solidFill>
                          <a:latin typeface="+mn-lt"/>
                          <a:ea typeface="+mn-ea"/>
                          <a:cs typeface="+mn-cs"/>
                        </a:rPr>
                        <a:t>Ηλεκτρονική</a:t>
                      </a:r>
                      <a:r>
                        <a:rPr kumimoji="0" lang="en-US" sz="1200" b="1" kern="1200" dirty="0" smtClean="0">
                          <a:solidFill>
                            <a:schemeClr val="dk1"/>
                          </a:solidFill>
                          <a:latin typeface="+mn-lt"/>
                          <a:ea typeface="+mn-ea"/>
                          <a:cs typeface="+mn-cs"/>
                        </a:rPr>
                        <a:t> </a:t>
                      </a:r>
                      <a:r>
                        <a:rPr kumimoji="0" lang="en-US" sz="1200" b="1" kern="1200" dirty="0" err="1" smtClean="0">
                          <a:solidFill>
                            <a:schemeClr val="dk1"/>
                          </a:solidFill>
                          <a:latin typeface="+mn-lt"/>
                          <a:ea typeface="+mn-ea"/>
                          <a:cs typeface="+mn-cs"/>
                        </a:rPr>
                        <a:t>Διακυβέρνηση</a:t>
                      </a:r>
                      <a:endParaRPr kumimoji="0" lang="el-GR" sz="1200" b="1" kern="1200" dirty="0" smtClean="0">
                        <a:solidFill>
                          <a:schemeClr val="dk1"/>
                        </a:solidFill>
                        <a:latin typeface="+mn-lt"/>
                        <a:ea typeface="+mn-ea"/>
                        <a:cs typeface="+mn-cs"/>
                      </a:endParaRPr>
                    </a:p>
                  </a:txBody>
                  <a:tcPr marT="45727" marB="45727"/>
                </a:tc>
                <a:tc>
                  <a:txBody>
                    <a:bodyPr/>
                    <a:lstStyle/>
                    <a:p>
                      <a:endParaRPr lang="el-GR" sz="1200" b="1" dirty="0"/>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b="1" dirty="0" smtClean="0"/>
                    </a:p>
                  </a:txBody>
                  <a:tcPr marL="91443" marR="91443" marT="45709" marB="45709"/>
                </a:tc>
                <a:tc>
                  <a:txBody>
                    <a:bodyPr/>
                    <a:lstStyle/>
                    <a:p>
                      <a:endParaRPr lang="el-GR" dirty="0"/>
                    </a:p>
                  </a:txBody>
                  <a:tcPr marL="91443" marR="91443" marT="45704" marB="45704"/>
                </a:tc>
              </a:tr>
              <a:tr h="288000">
                <a:tc>
                  <a:txBody>
                    <a:bodyPr/>
                    <a:lstStyle/>
                    <a:p>
                      <a:pPr algn="ctr"/>
                      <a:r>
                        <a:rPr lang="el-GR" sz="1200" b="1" dirty="0" smtClean="0">
                          <a:solidFill>
                            <a:schemeClr val="tx1"/>
                          </a:solidFill>
                        </a:rPr>
                        <a:t>6/8</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kern="1200" dirty="0" smtClean="0">
                          <a:solidFill>
                            <a:schemeClr val="tx1"/>
                          </a:solidFill>
                          <a:latin typeface="+mn-lt"/>
                          <a:ea typeface="+mn-ea"/>
                          <a:cs typeface="+mn-cs"/>
                        </a:rPr>
                        <a:t>Θεωρία Αριθμών</a:t>
                      </a:r>
                    </a:p>
                  </a:txBody>
                  <a:tcPr marL="91443" marR="91443"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Υπολογιστική Γεωμετρία</a:t>
                      </a:r>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Τεχν. Εξόρυξης Δεδομένων</a:t>
                      </a:r>
                      <a:endParaRPr lang="el-GR" sz="1200" dirty="0" smtClean="0"/>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Επεξεργασία Εικόνας</a:t>
                      </a:r>
                    </a:p>
                  </a:txBody>
                  <a:tcPr marL="91443" marR="91443" marT="45722" marB="4572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baseline="0" dirty="0" smtClean="0">
                          <a:solidFill>
                            <a:schemeClr val="tx1"/>
                          </a:solidFill>
                        </a:rPr>
                        <a:t>Εργαστήριο Ηλεκτρονικής</a:t>
                      </a:r>
                      <a:endParaRPr lang="el-GR" sz="1200" b="1" dirty="0" smtClean="0">
                        <a:solidFill>
                          <a:schemeClr val="tx1"/>
                        </a:solidFill>
                      </a:endParaRPr>
                    </a:p>
                  </a:txBody>
                  <a:tcPr marL="91443" marR="91443" marT="45713" marB="4571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Επιστημονικοί</a:t>
                      </a:r>
                      <a:r>
                        <a:rPr lang="el-GR" sz="1200" b="1" baseline="0" dirty="0" smtClean="0"/>
                        <a:t> Υπολογισμοί </a:t>
                      </a:r>
                      <a:endParaRPr lang="el-GR" sz="1200" b="1" dirty="0" smtClean="0"/>
                    </a:p>
                  </a:txBody>
                  <a:tcPr marL="91443" marR="91443" marT="45709" marB="45709"/>
                </a:tc>
              </a:tr>
              <a:tr h="288000">
                <a:tc>
                  <a:txBody>
                    <a:bodyPr/>
                    <a:lstStyle/>
                    <a:p>
                      <a:pPr algn="ctr"/>
                      <a:r>
                        <a:rPr lang="el-GR" sz="1200" b="1" dirty="0" smtClean="0">
                          <a:solidFill>
                            <a:schemeClr val="tx1"/>
                          </a:solidFill>
                        </a:rPr>
                        <a:t>6/8</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Παράλληλοι Αλγόριθμοι</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Επεξ.</a:t>
                      </a:r>
                      <a:r>
                        <a:rPr lang="el-GR" sz="1200" b="1" baseline="0" dirty="0" smtClean="0"/>
                        <a:t> </a:t>
                      </a:r>
                      <a:r>
                        <a:rPr lang="el-GR" sz="1200" b="1" dirty="0" smtClean="0"/>
                        <a:t>Ομιλίας και Φυσικής Γλ.</a:t>
                      </a:r>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Λογικός </a:t>
                      </a:r>
                      <a:r>
                        <a:rPr lang="el-GR" sz="1200" b="1" i="0" dirty="0" err="1" smtClean="0">
                          <a:solidFill>
                            <a:schemeClr val="tx1"/>
                          </a:solidFill>
                        </a:rPr>
                        <a:t>Προγρ</a:t>
                      </a:r>
                      <a:r>
                        <a:rPr lang="el-GR" sz="1200" b="1" i="0" dirty="0" smtClean="0">
                          <a:solidFill>
                            <a:schemeClr val="tx1"/>
                          </a:solidFill>
                        </a:rPr>
                        <a:t>/</a:t>
                      </a:r>
                      <a:r>
                        <a:rPr lang="el-GR" sz="1200" b="1" i="0" dirty="0" err="1" smtClean="0">
                          <a:solidFill>
                            <a:schemeClr val="tx1"/>
                          </a:solidFill>
                        </a:rPr>
                        <a:t>σμος</a:t>
                      </a:r>
                      <a:endParaRPr lang="el-GR" sz="1200" b="1" i="0" dirty="0" smtClean="0">
                        <a:solidFill>
                          <a:schemeClr val="tx1"/>
                        </a:solidFill>
                      </a:endParaRPr>
                    </a:p>
                  </a:txBody>
                  <a:tcPr marT="45746" marB="4574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solidFill>
                            <a:schemeClr val="tx1"/>
                          </a:solidFill>
                        </a:rPr>
                        <a:t>Φωτονική</a:t>
                      </a:r>
                      <a:endParaRPr lang="el-GR" sz="1200" b="1" dirty="0" smtClean="0">
                        <a:solidFill>
                          <a:schemeClr val="tx1"/>
                        </a:solidFill>
                      </a:endParaRPr>
                    </a:p>
                  </a:txBody>
                  <a:tcPr marL="91443" marR="91443" marT="45704" marB="4570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Προστασία </a:t>
                      </a:r>
                      <a:r>
                        <a:rPr lang="en-US" sz="1200" b="1" i="0" dirty="0" smtClean="0">
                          <a:solidFill>
                            <a:schemeClr val="tx1"/>
                          </a:solidFill>
                        </a:rPr>
                        <a:t> </a:t>
                      </a:r>
                      <a:r>
                        <a:rPr lang="el-GR" sz="1200" b="1" i="0" dirty="0" smtClean="0">
                          <a:solidFill>
                            <a:schemeClr val="tx1"/>
                          </a:solidFill>
                        </a:rPr>
                        <a:t>και</a:t>
                      </a:r>
                      <a:r>
                        <a:rPr lang="el-GR" sz="1200" b="1" i="0" baseline="0" dirty="0" smtClean="0">
                          <a:solidFill>
                            <a:schemeClr val="tx1"/>
                          </a:solidFill>
                        </a:rPr>
                        <a:t> </a:t>
                      </a:r>
                      <a:r>
                        <a:rPr lang="el-GR" sz="1200" b="1" i="0" dirty="0" smtClean="0">
                          <a:solidFill>
                            <a:schemeClr val="tx1"/>
                          </a:solidFill>
                        </a:rPr>
                        <a:t>Ασφάλεια ΥΣ</a:t>
                      </a:r>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Τεχν. Εξόρυξης Δεδομένων</a:t>
                      </a:r>
                      <a:endParaRPr lang="el-GR" sz="1200" dirty="0" smtClean="0"/>
                    </a:p>
                  </a:txBody>
                  <a:tcPr marL="91443" marR="91443" marT="45724" marB="45724"/>
                </a:tc>
              </a:tr>
              <a:tr h="288000">
                <a:tc>
                  <a:txBody>
                    <a:bodyPr/>
                    <a:lstStyle/>
                    <a:p>
                      <a:pPr algn="ctr"/>
                      <a:r>
                        <a:rPr lang="el-GR" sz="1200" b="1" dirty="0" smtClean="0">
                          <a:solidFill>
                            <a:schemeClr val="tx1"/>
                          </a:solidFill>
                        </a:rPr>
                        <a:t>6/8</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Γραμμική &amp; Μη Γραμμική </a:t>
                      </a:r>
                      <a:r>
                        <a:rPr lang="el-GR" sz="1200" b="1" dirty="0" err="1" smtClean="0"/>
                        <a:t>Βελτ</a:t>
                      </a:r>
                      <a:r>
                        <a:rPr lang="el-GR" sz="1200" b="1" dirty="0" smtClean="0"/>
                        <a:t>.</a:t>
                      </a:r>
                    </a:p>
                  </a:txBody>
                  <a:tcPr marL="91443" marR="91443" marT="45705" marB="45705"/>
                </a:tc>
                <a:tc>
                  <a:txBody>
                    <a:bodyPr/>
                    <a:lstStyle/>
                    <a:p>
                      <a:endParaRPr lang="el-GR"/>
                    </a:p>
                  </a:txBody>
                  <a:tcPr marL="91443" marR="91443" marT="45708" marB="45708"/>
                </a:tc>
                <a:tc>
                  <a:txBody>
                    <a:bodyPr/>
                    <a:lstStyle/>
                    <a:p>
                      <a:endParaRPr lang="el-GR" sz="1200" b="1" i="0" dirty="0">
                        <a:solidFill>
                          <a:schemeClr val="tx1"/>
                        </a:solidFill>
                      </a:endParaRPr>
                    </a:p>
                  </a:txBody>
                  <a:tcPr marT="45723" marB="45723"/>
                </a:tc>
                <a:tc>
                  <a:txBody>
                    <a:bodyPr/>
                    <a:lstStyle/>
                    <a:p>
                      <a:endParaRPr lang="el-GR" dirty="0">
                        <a:solidFill>
                          <a:schemeClr val="tx1"/>
                        </a:solidFill>
                      </a:endParaRPr>
                    </a:p>
                  </a:txBody>
                  <a:tcPr marL="91443" marR="91443" marT="45704" marB="4570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solidFill>
                            <a:schemeClr val="tx1"/>
                          </a:solidFill>
                        </a:rPr>
                        <a:t>Φωτονική</a:t>
                      </a:r>
                      <a:endParaRPr lang="el-GR" sz="1200" b="1" dirty="0" smtClean="0">
                        <a:solidFill>
                          <a:schemeClr val="tx1"/>
                        </a:solidFill>
                      </a:endParaRPr>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Γραμμική &amp; Μη Γραμμική </a:t>
                      </a:r>
                      <a:r>
                        <a:rPr lang="el-GR" sz="1200" b="1" dirty="0" err="1" smtClean="0"/>
                        <a:t>Βελτ</a:t>
                      </a:r>
                      <a:r>
                        <a:rPr lang="el-GR" sz="1200" b="1" dirty="0" smtClean="0"/>
                        <a:t>.</a:t>
                      </a:r>
                    </a:p>
                  </a:txBody>
                  <a:tcPr marL="91443" marR="91443" marT="45704" marB="45704"/>
                </a:tc>
              </a:tr>
              <a:tr h="288000">
                <a:tc>
                  <a:txBody>
                    <a:bodyPr/>
                    <a:lstStyle/>
                    <a:p>
                      <a:pPr algn="ctr"/>
                      <a:r>
                        <a:rPr lang="el-GR" sz="1200" b="1" dirty="0" smtClean="0">
                          <a:solidFill>
                            <a:schemeClr val="tx1"/>
                          </a:solidFill>
                        </a:rPr>
                        <a:t>6/8</a:t>
                      </a:r>
                    </a:p>
                  </a:txBody>
                  <a:tcPr marL="91443" marR="91443" marT="45705" marB="45705"/>
                </a:tc>
                <a:tc>
                  <a:txBody>
                    <a:bodyPr/>
                    <a:lstStyle/>
                    <a:p>
                      <a:endParaRPr lang="el-GR" dirty="0"/>
                    </a:p>
                  </a:txBody>
                  <a:tcPr marL="91443" marR="91443" marT="45705" marB="45705"/>
                </a:tc>
                <a:tc>
                  <a:txBody>
                    <a:bodyPr/>
                    <a:lstStyle/>
                    <a:p>
                      <a:endParaRPr lang="el-GR" dirty="0"/>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dirty="0" smtClean="0">
                        <a:solidFill>
                          <a:schemeClr val="tx1"/>
                        </a:solidFill>
                      </a:endParaRPr>
                    </a:p>
                  </a:txBody>
                  <a:tcPr marT="45718" marB="4571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b="1" dirty="0" smtClean="0"/>
                    </a:p>
                  </a:txBody>
                  <a:tcPr marL="91443" marR="91443" marT="45704" marB="45704"/>
                </a:tc>
                <a:tc>
                  <a:txBody>
                    <a:bodyPr/>
                    <a:lstStyle/>
                    <a:p>
                      <a:endParaRPr lang="el-GR" dirty="0"/>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b="1" dirty="0" smtClean="0"/>
                    </a:p>
                  </a:txBody>
                  <a:tcPr marL="91443" marR="91443" marT="45704" marB="45704"/>
                </a:tc>
              </a:tr>
            </a:tbl>
          </a:graphicData>
        </a:graphic>
      </p:graphicFrame>
      <p:sp>
        <p:nvSpPr>
          <p:cNvPr id="5" name="TextBox 4"/>
          <p:cNvSpPr txBox="1"/>
          <p:nvPr/>
        </p:nvSpPr>
        <p:spPr>
          <a:xfrm>
            <a:off x="228600" y="6320135"/>
            <a:ext cx="8641981" cy="461665"/>
          </a:xfrm>
          <a:prstGeom prst="rect">
            <a:avLst/>
          </a:prstGeom>
          <a:noFill/>
        </p:spPr>
        <p:txBody>
          <a:bodyPr wrap="none" rtlCol="0">
            <a:spAutoFit/>
          </a:bodyPr>
          <a:lstStyle/>
          <a:p>
            <a:pPr algn="ctr"/>
            <a:r>
              <a:rPr lang="el-GR" sz="1200" b="1" dirty="0" smtClean="0">
                <a:latin typeface="+mn-lt"/>
              </a:rPr>
              <a:t>Τα μαθήματα «Διδακτική της Πληροφορικής», «Ιστορία της Πληροφορικής και των Τηλεπικοινωνιών» και «Καινοτομία </a:t>
            </a:r>
          </a:p>
          <a:p>
            <a:pPr algn="ctr"/>
            <a:r>
              <a:rPr lang="el-GR" sz="1200" b="1" dirty="0" smtClean="0">
                <a:latin typeface="+mn-lt"/>
              </a:rPr>
              <a:t>και Επιχειρηματικότητα» είναι ανεξάρτητα κατευθύνσεων και ειδικεύσεων. Λαμβάνονται και ως ελεύθερα μαθήματα.</a:t>
            </a:r>
            <a:endParaRPr lang="el-GR" sz="1200" b="1" dirty="0">
              <a:latin typeface="+mn-lt"/>
            </a:endParaRPr>
          </a:p>
        </p:txBody>
      </p:sp>
      <p:cxnSp>
        <p:nvCxnSpPr>
          <p:cNvPr id="6" name="Straight Connector 5"/>
          <p:cNvCxnSpPr/>
          <p:nvPr/>
        </p:nvCxnSpPr>
        <p:spPr>
          <a:xfrm>
            <a:off x="228600" y="4419600"/>
            <a:ext cx="8763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63"/>
          <p:cNvSpPr txBox="1">
            <a:spLocks noChangeArrowheads="1"/>
          </p:cNvSpPr>
          <p:nvPr/>
        </p:nvSpPr>
        <p:spPr bwMode="auto">
          <a:xfrm>
            <a:off x="7848600" y="4891088"/>
            <a:ext cx="461986" cy="369332"/>
          </a:xfrm>
          <a:prstGeom prst="rect">
            <a:avLst/>
          </a:prstGeom>
          <a:noFill/>
          <a:ln w="9525">
            <a:noFill/>
            <a:miter lim="800000"/>
            <a:headEnd/>
            <a:tailEnd/>
          </a:ln>
        </p:spPr>
        <p:txBody>
          <a:bodyPr wrap="none">
            <a:spAutoFit/>
          </a:bodyPr>
          <a:lstStyle/>
          <a:p>
            <a:r>
              <a:rPr lang="en-US"/>
              <a:t>6</a:t>
            </a:r>
            <a:r>
              <a:rPr lang="el-GR" baseline="30000"/>
              <a:t>ο</a:t>
            </a:r>
            <a:r>
              <a:rPr lang="el-GR"/>
              <a:t> </a:t>
            </a:r>
          </a:p>
        </p:txBody>
      </p:sp>
      <p:sp>
        <p:nvSpPr>
          <p:cNvPr id="13315" name="Rectangle 68"/>
          <p:cNvSpPr>
            <a:spLocks noChangeArrowheads="1"/>
          </p:cNvSpPr>
          <p:nvPr/>
        </p:nvSpPr>
        <p:spPr bwMode="auto">
          <a:xfrm>
            <a:off x="609600" y="4800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16" name="Text Box 63"/>
          <p:cNvSpPr txBox="1">
            <a:spLocks noChangeArrowheads="1"/>
          </p:cNvSpPr>
          <p:nvPr/>
        </p:nvSpPr>
        <p:spPr bwMode="auto">
          <a:xfrm>
            <a:off x="7848600" y="4205288"/>
            <a:ext cx="461986" cy="369332"/>
          </a:xfrm>
          <a:prstGeom prst="rect">
            <a:avLst/>
          </a:prstGeom>
          <a:noFill/>
          <a:ln w="9525">
            <a:noFill/>
            <a:miter lim="800000"/>
            <a:headEnd/>
            <a:tailEnd/>
          </a:ln>
        </p:spPr>
        <p:txBody>
          <a:bodyPr wrap="none">
            <a:spAutoFit/>
          </a:bodyPr>
          <a:lstStyle/>
          <a:p>
            <a:r>
              <a:rPr lang="el-GR"/>
              <a:t>5</a:t>
            </a:r>
            <a:r>
              <a:rPr lang="el-GR" baseline="30000"/>
              <a:t>ο</a:t>
            </a:r>
            <a:r>
              <a:rPr lang="el-GR"/>
              <a:t> </a:t>
            </a:r>
          </a:p>
        </p:txBody>
      </p:sp>
      <p:sp>
        <p:nvSpPr>
          <p:cNvPr id="13317" name="Rectangle 68"/>
          <p:cNvSpPr>
            <a:spLocks noChangeArrowheads="1"/>
          </p:cNvSpPr>
          <p:nvPr/>
        </p:nvSpPr>
        <p:spPr bwMode="auto">
          <a:xfrm>
            <a:off x="609600" y="41148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18" name="Rectangle 70"/>
          <p:cNvSpPr>
            <a:spLocks noChangeArrowheads="1"/>
          </p:cNvSpPr>
          <p:nvPr/>
        </p:nvSpPr>
        <p:spPr bwMode="auto">
          <a:xfrm>
            <a:off x="152400" y="762000"/>
            <a:ext cx="8763000" cy="533400"/>
          </a:xfrm>
          <a:prstGeom prst="rect">
            <a:avLst/>
          </a:prstGeom>
          <a:noFill/>
          <a:ln w="9525">
            <a:noFill/>
            <a:miter lim="800000"/>
            <a:headEnd/>
            <a:tailEnd/>
          </a:ln>
        </p:spPr>
        <p:txBody>
          <a:bodyPr anchor="ctr"/>
          <a:lstStyle/>
          <a:p>
            <a:pPr algn="ctr"/>
            <a:r>
              <a:rPr lang="el-GR" sz="2400" dirty="0" smtClean="0">
                <a:solidFill>
                  <a:schemeClr val="tx2"/>
                </a:solidFill>
              </a:rPr>
              <a:t>18 ΥΜ + 4 ΕΥΜ + 1 </a:t>
            </a:r>
            <a:r>
              <a:rPr lang="en-US" sz="2400" dirty="0" smtClean="0">
                <a:solidFill>
                  <a:schemeClr val="tx2"/>
                </a:solidFill>
              </a:rPr>
              <a:t>Pr + </a:t>
            </a:r>
            <a:r>
              <a:rPr lang="el-GR" sz="2400" dirty="0" smtClean="0">
                <a:solidFill>
                  <a:schemeClr val="tx2"/>
                </a:solidFill>
              </a:rPr>
              <a:t>8</a:t>
            </a:r>
            <a:r>
              <a:rPr lang="en-US" sz="2400" dirty="0" smtClean="0">
                <a:solidFill>
                  <a:schemeClr val="tx2"/>
                </a:solidFill>
              </a:rPr>
              <a:t> </a:t>
            </a:r>
            <a:r>
              <a:rPr lang="el-GR" sz="2400" dirty="0" smtClean="0">
                <a:solidFill>
                  <a:schemeClr val="tx2"/>
                </a:solidFill>
              </a:rPr>
              <a:t>ΠΜ</a:t>
            </a:r>
            <a:r>
              <a:rPr lang="en-US" sz="2400" dirty="0" smtClean="0">
                <a:solidFill>
                  <a:schemeClr val="tx2"/>
                </a:solidFill>
              </a:rPr>
              <a:t> </a:t>
            </a:r>
            <a:r>
              <a:rPr lang="el-GR" sz="2400" dirty="0" smtClean="0">
                <a:solidFill>
                  <a:schemeClr val="tx2"/>
                </a:solidFill>
              </a:rPr>
              <a:t>+2 ΠΕ +3 ΓΠ</a:t>
            </a:r>
            <a:r>
              <a:rPr lang="en-US" sz="2400" dirty="0" smtClean="0">
                <a:solidFill>
                  <a:schemeClr val="tx2"/>
                </a:solidFill>
              </a:rPr>
              <a:t> </a:t>
            </a:r>
            <a:r>
              <a:rPr lang="el-GR" sz="2400" dirty="0" smtClean="0">
                <a:solidFill>
                  <a:schemeClr val="tx2"/>
                </a:solidFill>
              </a:rPr>
              <a:t>+</a:t>
            </a:r>
            <a:r>
              <a:rPr lang="en-US" sz="2400" dirty="0" smtClean="0">
                <a:solidFill>
                  <a:schemeClr val="tx2"/>
                </a:solidFill>
              </a:rPr>
              <a:t> </a:t>
            </a:r>
            <a:r>
              <a:rPr lang="el-GR" sz="2400" dirty="0" smtClean="0">
                <a:solidFill>
                  <a:schemeClr val="tx2"/>
                </a:solidFill>
              </a:rPr>
              <a:t>2</a:t>
            </a:r>
            <a:r>
              <a:rPr lang="en-US" sz="2400" dirty="0" smtClean="0">
                <a:solidFill>
                  <a:schemeClr val="tx2"/>
                </a:solidFill>
              </a:rPr>
              <a:t> </a:t>
            </a:r>
            <a:r>
              <a:rPr lang="el-GR" sz="2400" dirty="0" smtClean="0">
                <a:solidFill>
                  <a:schemeClr val="tx2"/>
                </a:solidFill>
              </a:rPr>
              <a:t>ελ</a:t>
            </a:r>
            <a:r>
              <a:rPr lang="en-US" sz="2400" dirty="0" smtClean="0">
                <a:solidFill>
                  <a:schemeClr val="tx2"/>
                </a:solidFill>
              </a:rPr>
              <a:t> </a:t>
            </a:r>
            <a:r>
              <a:rPr lang="el-GR" sz="2400" dirty="0" smtClean="0">
                <a:solidFill>
                  <a:srgbClr val="FF0000"/>
                </a:solidFill>
              </a:rPr>
              <a:t>+</a:t>
            </a:r>
            <a:r>
              <a:rPr lang="en-US" sz="2400" dirty="0" smtClean="0">
                <a:solidFill>
                  <a:srgbClr val="FF0000"/>
                </a:solidFill>
              </a:rPr>
              <a:t> 3 </a:t>
            </a:r>
            <a:r>
              <a:rPr lang="el-GR" sz="2400" dirty="0" err="1" smtClean="0">
                <a:solidFill>
                  <a:srgbClr val="FF0000"/>
                </a:solidFill>
              </a:rPr>
              <a:t>ερ</a:t>
            </a:r>
            <a:r>
              <a:rPr lang="en-US" sz="2400" dirty="0" smtClean="0">
                <a:solidFill>
                  <a:srgbClr val="FF0000"/>
                </a:solidFill>
              </a:rPr>
              <a:t> </a:t>
            </a:r>
            <a:r>
              <a:rPr lang="el-GR" sz="2400" dirty="0" smtClean="0">
                <a:solidFill>
                  <a:schemeClr val="tx2"/>
                </a:solidFill>
              </a:rPr>
              <a:t>=</a:t>
            </a:r>
            <a:r>
              <a:rPr lang="en-US" sz="2400" dirty="0" smtClean="0">
                <a:solidFill>
                  <a:schemeClr val="tx2"/>
                </a:solidFill>
              </a:rPr>
              <a:t> </a:t>
            </a:r>
            <a:r>
              <a:rPr lang="el-GR" sz="2400" b="1" dirty="0" smtClean="0">
                <a:solidFill>
                  <a:schemeClr val="tx2"/>
                </a:solidFill>
              </a:rPr>
              <a:t>41</a:t>
            </a:r>
            <a:r>
              <a:rPr lang="en-US" sz="2400" b="1" dirty="0" smtClean="0">
                <a:solidFill>
                  <a:schemeClr val="tx2"/>
                </a:solidFill>
              </a:rPr>
              <a:t> </a:t>
            </a:r>
            <a:endParaRPr lang="el-GR" sz="2400" dirty="0">
              <a:solidFill>
                <a:schemeClr val="tx2"/>
              </a:solidFill>
            </a:endParaRPr>
          </a:p>
        </p:txBody>
      </p:sp>
      <p:sp>
        <p:nvSpPr>
          <p:cNvPr id="13319" name="Rectangle 85"/>
          <p:cNvSpPr>
            <a:spLocks noChangeArrowheads="1"/>
          </p:cNvSpPr>
          <p:nvPr/>
        </p:nvSpPr>
        <p:spPr bwMode="auto">
          <a:xfrm>
            <a:off x="2438400" y="62484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3320" name="Text Box 63"/>
          <p:cNvSpPr txBox="1">
            <a:spLocks noChangeArrowheads="1"/>
          </p:cNvSpPr>
          <p:nvPr/>
        </p:nvSpPr>
        <p:spPr bwMode="auto">
          <a:xfrm>
            <a:off x="7848600" y="5576888"/>
            <a:ext cx="461986" cy="369332"/>
          </a:xfrm>
          <a:prstGeom prst="rect">
            <a:avLst/>
          </a:prstGeom>
          <a:noFill/>
          <a:ln w="9525">
            <a:noFill/>
            <a:miter lim="800000"/>
            <a:headEnd/>
            <a:tailEnd/>
          </a:ln>
        </p:spPr>
        <p:txBody>
          <a:bodyPr wrap="none">
            <a:spAutoFit/>
          </a:bodyPr>
          <a:lstStyle/>
          <a:p>
            <a:r>
              <a:rPr lang="el-GR"/>
              <a:t>7</a:t>
            </a:r>
            <a:r>
              <a:rPr lang="el-GR" baseline="30000"/>
              <a:t>ο</a:t>
            </a:r>
            <a:r>
              <a:rPr lang="el-GR"/>
              <a:t> </a:t>
            </a:r>
          </a:p>
        </p:txBody>
      </p:sp>
      <p:sp>
        <p:nvSpPr>
          <p:cNvPr id="13321" name="Text Box 64"/>
          <p:cNvSpPr txBox="1">
            <a:spLocks noChangeArrowheads="1"/>
          </p:cNvSpPr>
          <p:nvPr/>
        </p:nvSpPr>
        <p:spPr bwMode="auto">
          <a:xfrm>
            <a:off x="7850190" y="6262688"/>
            <a:ext cx="461986" cy="369332"/>
          </a:xfrm>
          <a:prstGeom prst="rect">
            <a:avLst/>
          </a:prstGeom>
          <a:noFill/>
          <a:ln w="9525">
            <a:noFill/>
            <a:miter lim="800000"/>
            <a:headEnd/>
            <a:tailEnd/>
          </a:ln>
        </p:spPr>
        <p:txBody>
          <a:bodyPr wrap="none">
            <a:spAutoFit/>
          </a:bodyPr>
          <a:lstStyle/>
          <a:p>
            <a:r>
              <a:rPr lang="el-GR"/>
              <a:t>8</a:t>
            </a:r>
            <a:r>
              <a:rPr lang="el-GR" baseline="30000"/>
              <a:t>ο</a:t>
            </a:r>
            <a:r>
              <a:rPr lang="el-GR"/>
              <a:t> </a:t>
            </a:r>
          </a:p>
        </p:txBody>
      </p:sp>
      <p:sp>
        <p:nvSpPr>
          <p:cNvPr id="13322" name="Rectangle 68"/>
          <p:cNvSpPr>
            <a:spLocks noChangeArrowheads="1"/>
          </p:cNvSpPr>
          <p:nvPr/>
        </p:nvSpPr>
        <p:spPr bwMode="auto">
          <a:xfrm>
            <a:off x="609600" y="5486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23" name="Rectangle 69"/>
          <p:cNvSpPr>
            <a:spLocks noChangeArrowheads="1"/>
          </p:cNvSpPr>
          <p:nvPr/>
        </p:nvSpPr>
        <p:spPr bwMode="auto">
          <a:xfrm>
            <a:off x="609600" y="6172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24" name="Rectangle 88"/>
          <p:cNvSpPr>
            <a:spLocks noChangeArrowheads="1"/>
          </p:cNvSpPr>
          <p:nvPr/>
        </p:nvSpPr>
        <p:spPr bwMode="auto">
          <a:xfrm>
            <a:off x="3200400" y="5562600"/>
            <a:ext cx="1371600" cy="457200"/>
          </a:xfrm>
          <a:prstGeom prst="rect">
            <a:avLst/>
          </a:prstGeom>
          <a:solidFill>
            <a:srgbClr val="FFCC99"/>
          </a:solidFill>
          <a:ln w="9525">
            <a:solidFill>
              <a:schemeClr val="tx1"/>
            </a:solidFill>
            <a:miter lim="800000"/>
            <a:headEnd/>
            <a:tailEnd/>
          </a:ln>
        </p:spPr>
        <p:txBody>
          <a:bodyPr wrap="none" anchor="ctr"/>
          <a:lstStyle/>
          <a:p>
            <a:pPr algn="ctr"/>
            <a:r>
              <a:rPr lang="en-US"/>
              <a:t>Project</a:t>
            </a:r>
            <a:r>
              <a:rPr lang="el-GR"/>
              <a:t>/</a:t>
            </a:r>
            <a:r>
              <a:rPr lang="en-US"/>
              <a:t>8</a:t>
            </a:r>
            <a:endParaRPr lang="el-GR"/>
          </a:p>
        </p:txBody>
      </p:sp>
      <p:sp>
        <p:nvSpPr>
          <p:cNvPr id="13325" name="Rectangle 31"/>
          <p:cNvSpPr>
            <a:spLocks noChangeArrowheads="1"/>
          </p:cNvSpPr>
          <p:nvPr/>
        </p:nvSpPr>
        <p:spPr bwMode="auto">
          <a:xfrm>
            <a:off x="30480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13326" name="Text Box 63"/>
          <p:cNvSpPr txBox="1">
            <a:spLocks noChangeArrowheads="1"/>
          </p:cNvSpPr>
          <p:nvPr/>
        </p:nvSpPr>
        <p:spPr bwMode="auto">
          <a:xfrm>
            <a:off x="7850190" y="3519488"/>
            <a:ext cx="461986" cy="369332"/>
          </a:xfrm>
          <a:prstGeom prst="rect">
            <a:avLst/>
          </a:prstGeom>
          <a:noFill/>
          <a:ln w="9525">
            <a:noFill/>
            <a:miter lim="800000"/>
            <a:headEnd/>
            <a:tailEnd/>
          </a:ln>
        </p:spPr>
        <p:txBody>
          <a:bodyPr wrap="none">
            <a:spAutoFit/>
          </a:bodyPr>
          <a:lstStyle/>
          <a:p>
            <a:r>
              <a:rPr lang="en-US"/>
              <a:t>4</a:t>
            </a:r>
            <a:r>
              <a:rPr lang="el-GR" baseline="30000"/>
              <a:t>ο</a:t>
            </a:r>
            <a:r>
              <a:rPr lang="el-GR"/>
              <a:t> </a:t>
            </a:r>
          </a:p>
        </p:txBody>
      </p:sp>
      <p:sp>
        <p:nvSpPr>
          <p:cNvPr id="13327" name="Rectangle 73"/>
          <p:cNvSpPr>
            <a:spLocks noChangeArrowheads="1"/>
          </p:cNvSpPr>
          <p:nvPr/>
        </p:nvSpPr>
        <p:spPr bwMode="auto">
          <a:xfrm>
            <a:off x="611188" y="34290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28" name="Text Box 63"/>
          <p:cNvSpPr txBox="1">
            <a:spLocks noChangeArrowheads="1"/>
          </p:cNvSpPr>
          <p:nvPr/>
        </p:nvSpPr>
        <p:spPr bwMode="auto">
          <a:xfrm>
            <a:off x="7848600" y="2147888"/>
            <a:ext cx="461986" cy="369332"/>
          </a:xfrm>
          <a:prstGeom prst="rect">
            <a:avLst/>
          </a:prstGeom>
          <a:noFill/>
          <a:ln w="9525">
            <a:noFill/>
            <a:miter lim="800000"/>
            <a:headEnd/>
            <a:tailEnd/>
          </a:ln>
        </p:spPr>
        <p:txBody>
          <a:bodyPr wrap="none">
            <a:spAutoFit/>
          </a:bodyPr>
          <a:lstStyle/>
          <a:p>
            <a:r>
              <a:rPr lang="el-GR"/>
              <a:t>2</a:t>
            </a:r>
            <a:r>
              <a:rPr lang="el-GR" baseline="30000"/>
              <a:t>ο</a:t>
            </a:r>
            <a:r>
              <a:rPr lang="el-GR"/>
              <a:t> </a:t>
            </a:r>
          </a:p>
        </p:txBody>
      </p:sp>
      <p:sp>
        <p:nvSpPr>
          <p:cNvPr id="13329" name="Rectangle 75"/>
          <p:cNvSpPr>
            <a:spLocks noChangeArrowheads="1"/>
          </p:cNvSpPr>
          <p:nvPr/>
        </p:nvSpPr>
        <p:spPr bwMode="auto">
          <a:xfrm>
            <a:off x="609600" y="2057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30" name="Text Box 63"/>
          <p:cNvSpPr txBox="1">
            <a:spLocks noChangeArrowheads="1"/>
          </p:cNvSpPr>
          <p:nvPr/>
        </p:nvSpPr>
        <p:spPr bwMode="auto">
          <a:xfrm>
            <a:off x="7850190" y="1462088"/>
            <a:ext cx="461986" cy="369332"/>
          </a:xfrm>
          <a:prstGeom prst="rect">
            <a:avLst/>
          </a:prstGeom>
          <a:noFill/>
          <a:ln w="9525">
            <a:noFill/>
            <a:miter lim="800000"/>
            <a:headEnd/>
            <a:tailEnd/>
          </a:ln>
        </p:spPr>
        <p:txBody>
          <a:bodyPr wrap="none">
            <a:spAutoFit/>
          </a:bodyPr>
          <a:lstStyle/>
          <a:p>
            <a:r>
              <a:rPr lang="el-GR"/>
              <a:t>1</a:t>
            </a:r>
            <a:r>
              <a:rPr lang="el-GR" baseline="30000"/>
              <a:t>ο</a:t>
            </a:r>
            <a:r>
              <a:rPr lang="el-GR"/>
              <a:t> </a:t>
            </a:r>
          </a:p>
        </p:txBody>
      </p:sp>
      <p:sp>
        <p:nvSpPr>
          <p:cNvPr id="13331" name="Rectangle 78"/>
          <p:cNvSpPr>
            <a:spLocks noChangeArrowheads="1"/>
          </p:cNvSpPr>
          <p:nvPr/>
        </p:nvSpPr>
        <p:spPr bwMode="auto">
          <a:xfrm>
            <a:off x="611188" y="1371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32" name="Text Box 63"/>
          <p:cNvSpPr txBox="1">
            <a:spLocks noChangeArrowheads="1"/>
          </p:cNvSpPr>
          <p:nvPr/>
        </p:nvSpPr>
        <p:spPr bwMode="auto">
          <a:xfrm>
            <a:off x="7850190" y="2833688"/>
            <a:ext cx="461986" cy="369332"/>
          </a:xfrm>
          <a:prstGeom prst="rect">
            <a:avLst/>
          </a:prstGeom>
          <a:noFill/>
          <a:ln w="9525">
            <a:noFill/>
            <a:miter lim="800000"/>
            <a:headEnd/>
            <a:tailEnd/>
          </a:ln>
        </p:spPr>
        <p:txBody>
          <a:bodyPr wrap="none">
            <a:spAutoFit/>
          </a:bodyPr>
          <a:lstStyle/>
          <a:p>
            <a:r>
              <a:rPr lang="en-US"/>
              <a:t>3</a:t>
            </a:r>
            <a:r>
              <a:rPr lang="el-GR" baseline="30000"/>
              <a:t>ο</a:t>
            </a:r>
            <a:r>
              <a:rPr lang="el-GR"/>
              <a:t> </a:t>
            </a:r>
          </a:p>
        </p:txBody>
      </p:sp>
      <p:sp>
        <p:nvSpPr>
          <p:cNvPr id="13333" name="Rectangle 94"/>
          <p:cNvSpPr>
            <a:spLocks noChangeArrowheads="1"/>
          </p:cNvSpPr>
          <p:nvPr/>
        </p:nvSpPr>
        <p:spPr bwMode="auto">
          <a:xfrm>
            <a:off x="611188" y="2743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34" name="Rectangle 79"/>
          <p:cNvSpPr>
            <a:spLocks noChangeArrowheads="1"/>
          </p:cNvSpPr>
          <p:nvPr/>
        </p:nvSpPr>
        <p:spPr bwMode="auto">
          <a:xfrm>
            <a:off x="22098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35" name="Rectangle 79"/>
          <p:cNvSpPr>
            <a:spLocks noChangeArrowheads="1"/>
          </p:cNvSpPr>
          <p:nvPr/>
        </p:nvSpPr>
        <p:spPr bwMode="auto">
          <a:xfrm>
            <a:off x="7620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13336" name="Rectangle 79"/>
          <p:cNvSpPr>
            <a:spLocks noChangeArrowheads="1"/>
          </p:cNvSpPr>
          <p:nvPr/>
        </p:nvSpPr>
        <p:spPr bwMode="auto">
          <a:xfrm>
            <a:off x="5259390" y="28194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13337" name="Rectangle 85"/>
          <p:cNvSpPr>
            <a:spLocks noChangeArrowheads="1"/>
          </p:cNvSpPr>
          <p:nvPr/>
        </p:nvSpPr>
        <p:spPr bwMode="auto">
          <a:xfrm>
            <a:off x="762000" y="41910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13338" name="Rectangle 79"/>
          <p:cNvSpPr>
            <a:spLocks noChangeArrowheads="1"/>
          </p:cNvSpPr>
          <p:nvPr/>
        </p:nvSpPr>
        <p:spPr bwMode="auto">
          <a:xfrm>
            <a:off x="21320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13339" name="Rectangle 79"/>
          <p:cNvSpPr>
            <a:spLocks noChangeArrowheads="1"/>
          </p:cNvSpPr>
          <p:nvPr/>
        </p:nvSpPr>
        <p:spPr bwMode="auto">
          <a:xfrm>
            <a:off x="35036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36" name="Rectangle 79"/>
          <p:cNvSpPr>
            <a:spLocks noChangeArrowheads="1"/>
          </p:cNvSpPr>
          <p:nvPr/>
        </p:nvSpPr>
        <p:spPr bwMode="auto">
          <a:xfrm>
            <a:off x="4875215" y="41910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13341" name="Rectangle 91"/>
          <p:cNvSpPr>
            <a:spLocks noChangeArrowheads="1"/>
          </p:cNvSpPr>
          <p:nvPr/>
        </p:nvSpPr>
        <p:spPr bwMode="auto">
          <a:xfrm>
            <a:off x="762000" y="4876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13342" name="Rectangle 79"/>
          <p:cNvSpPr>
            <a:spLocks noChangeArrowheads="1"/>
          </p:cNvSpPr>
          <p:nvPr/>
        </p:nvSpPr>
        <p:spPr bwMode="auto">
          <a:xfrm>
            <a:off x="21320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13343" name="Rectangle 79"/>
          <p:cNvSpPr>
            <a:spLocks noChangeArrowheads="1"/>
          </p:cNvSpPr>
          <p:nvPr/>
        </p:nvSpPr>
        <p:spPr bwMode="auto">
          <a:xfrm>
            <a:off x="35036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40" name="Rectangle 79"/>
          <p:cNvSpPr>
            <a:spLocks noChangeArrowheads="1"/>
          </p:cNvSpPr>
          <p:nvPr/>
        </p:nvSpPr>
        <p:spPr bwMode="auto">
          <a:xfrm>
            <a:off x="4875215" y="48768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41" name="Rectangle 79"/>
          <p:cNvSpPr>
            <a:spLocks noChangeArrowheads="1"/>
          </p:cNvSpPr>
          <p:nvPr/>
        </p:nvSpPr>
        <p:spPr bwMode="auto">
          <a:xfrm>
            <a:off x="6248400" y="41910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42" name="Rectangle 79"/>
          <p:cNvSpPr>
            <a:spLocks noChangeArrowheads="1"/>
          </p:cNvSpPr>
          <p:nvPr/>
        </p:nvSpPr>
        <p:spPr bwMode="auto">
          <a:xfrm>
            <a:off x="6248400" y="48768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 name="Rectangle 39"/>
          <p:cNvSpPr>
            <a:spLocks noChangeArrowheads="1"/>
          </p:cNvSpPr>
          <p:nvPr/>
        </p:nvSpPr>
        <p:spPr bwMode="auto">
          <a:xfrm>
            <a:off x="762000" y="55626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a:t>ΠΕ ή ΠΑ/</a:t>
            </a:r>
            <a:r>
              <a:rPr lang="en-US"/>
              <a:t>8</a:t>
            </a:r>
            <a:endParaRPr lang="el-GR"/>
          </a:p>
        </p:txBody>
      </p:sp>
      <p:sp>
        <p:nvSpPr>
          <p:cNvPr id="9254" name="Rectangle 39"/>
          <p:cNvSpPr>
            <a:spLocks noChangeArrowheads="1"/>
          </p:cNvSpPr>
          <p:nvPr/>
        </p:nvSpPr>
        <p:spPr bwMode="auto">
          <a:xfrm>
            <a:off x="762000" y="62484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a:t>ΠΕ ή ΠΑ/</a:t>
            </a:r>
            <a:r>
              <a:rPr lang="en-US"/>
              <a:t>8</a:t>
            </a:r>
            <a:endParaRPr lang="el-GR"/>
          </a:p>
        </p:txBody>
      </p:sp>
      <p:sp>
        <p:nvSpPr>
          <p:cNvPr id="13348" name="Rectangle 79"/>
          <p:cNvSpPr>
            <a:spLocks noChangeArrowheads="1"/>
          </p:cNvSpPr>
          <p:nvPr/>
        </p:nvSpPr>
        <p:spPr bwMode="auto">
          <a:xfrm>
            <a:off x="6934200" y="14478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13349" name="Rectangle 79"/>
          <p:cNvSpPr>
            <a:spLocks noChangeArrowheads="1"/>
          </p:cNvSpPr>
          <p:nvPr/>
        </p:nvSpPr>
        <p:spPr bwMode="auto">
          <a:xfrm>
            <a:off x="762000" y="35052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13350" name="Rectangle 79"/>
          <p:cNvSpPr>
            <a:spLocks noChangeArrowheads="1"/>
          </p:cNvSpPr>
          <p:nvPr/>
        </p:nvSpPr>
        <p:spPr bwMode="auto">
          <a:xfrm>
            <a:off x="23606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51" name="Rectangle 79"/>
          <p:cNvSpPr>
            <a:spLocks noChangeArrowheads="1"/>
          </p:cNvSpPr>
          <p:nvPr/>
        </p:nvSpPr>
        <p:spPr bwMode="auto">
          <a:xfrm>
            <a:off x="762000" y="28194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13352" name="Rectangle 79"/>
          <p:cNvSpPr>
            <a:spLocks noChangeArrowheads="1"/>
          </p:cNvSpPr>
          <p:nvPr/>
        </p:nvSpPr>
        <p:spPr bwMode="auto">
          <a:xfrm>
            <a:off x="2360613" y="28194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53" name="Rectangle 79"/>
          <p:cNvSpPr>
            <a:spLocks noChangeArrowheads="1"/>
          </p:cNvSpPr>
          <p:nvPr/>
        </p:nvSpPr>
        <p:spPr bwMode="auto">
          <a:xfrm>
            <a:off x="3657600" y="1447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13354" name="Rectangle 79"/>
          <p:cNvSpPr>
            <a:spLocks noChangeArrowheads="1"/>
          </p:cNvSpPr>
          <p:nvPr/>
        </p:nvSpPr>
        <p:spPr bwMode="auto">
          <a:xfrm>
            <a:off x="23622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13355" name="Rectangle 79"/>
          <p:cNvSpPr>
            <a:spLocks noChangeArrowheads="1"/>
          </p:cNvSpPr>
          <p:nvPr/>
        </p:nvSpPr>
        <p:spPr bwMode="auto">
          <a:xfrm>
            <a:off x="38084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56" name="Rectangle 31"/>
          <p:cNvSpPr>
            <a:spLocks noChangeArrowheads="1"/>
          </p:cNvSpPr>
          <p:nvPr/>
        </p:nvSpPr>
        <p:spPr bwMode="auto">
          <a:xfrm>
            <a:off x="38862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13357" name="Rectangle 79"/>
          <p:cNvSpPr>
            <a:spLocks noChangeArrowheads="1"/>
          </p:cNvSpPr>
          <p:nvPr/>
        </p:nvSpPr>
        <p:spPr bwMode="auto">
          <a:xfrm>
            <a:off x="39624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58" name="Rectangle 79"/>
          <p:cNvSpPr>
            <a:spLocks noChangeArrowheads="1"/>
          </p:cNvSpPr>
          <p:nvPr/>
        </p:nvSpPr>
        <p:spPr bwMode="auto">
          <a:xfrm>
            <a:off x="54102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59" name="Rectangle 79"/>
          <p:cNvSpPr>
            <a:spLocks noChangeArrowheads="1"/>
          </p:cNvSpPr>
          <p:nvPr/>
        </p:nvSpPr>
        <p:spPr bwMode="auto">
          <a:xfrm>
            <a:off x="4954590" y="14478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13360" name="Rectangle 79"/>
          <p:cNvSpPr>
            <a:spLocks noChangeArrowheads="1"/>
          </p:cNvSpPr>
          <p:nvPr/>
        </p:nvSpPr>
        <p:spPr bwMode="auto">
          <a:xfrm>
            <a:off x="3810002" y="2819400"/>
            <a:ext cx="1220788"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61" name="Rectangle 79"/>
          <p:cNvSpPr>
            <a:spLocks noChangeArrowheads="1"/>
          </p:cNvSpPr>
          <p:nvPr/>
        </p:nvSpPr>
        <p:spPr bwMode="auto">
          <a:xfrm>
            <a:off x="5257800" y="35052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71" name="Rectangle 79"/>
          <p:cNvSpPr>
            <a:spLocks noChangeArrowheads="1"/>
          </p:cNvSpPr>
          <p:nvPr/>
        </p:nvSpPr>
        <p:spPr bwMode="auto">
          <a:xfrm>
            <a:off x="4876800" y="55626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72" name="Rectangle 79"/>
          <p:cNvSpPr>
            <a:spLocks noChangeArrowheads="1"/>
          </p:cNvSpPr>
          <p:nvPr/>
        </p:nvSpPr>
        <p:spPr bwMode="auto">
          <a:xfrm>
            <a:off x="4876800" y="62484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73" name="Rectangle 72"/>
          <p:cNvSpPr>
            <a:spLocks noChangeArrowheads="1"/>
          </p:cNvSpPr>
          <p:nvPr/>
        </p:nvSpPr>
        <p:spPr bwMode="auto">
          <a:xfrm>
            <a:off x="6249990" y="55626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74" name="Rectangle 79"/>
          <p:cNvSpPr>
            <a:spLocks noChangeArrowheads="1"/>
          </p:cNvSpPr>
          <p:nvPr/>
        </p:nvSpPr>
        <p:spPr bwMode="auto">
          <a:xfrm>
            <a:off x="6249990" y="62484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13366" name="Rectangle 79"/>
          <p:cNvSpPr>
            <a:spLocks noChangeArrowheads="1"/>
          </p:cNvSpPr>
          <p:nvPr/>
        </p:nvSpPr>
        <p:spPr bwMode="auto">
          <a:xfrm>
            <a:off x="7620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67" name="Rectangle 85"/>
          <p:cNvSpPr>
            <a:spLocks noChangeArrowheads="1"/>
          </p:cNvSpPr>
          <p:nvPr/>
        </p:nvSpPr>
        <p:spPr bwMode="auto">
          <a:xfrm>
            <a:off x="2438400" y="55626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3368" name="Rectangle 85"/>
          <p:cNvSpPr>
            <a:spLocks noChangeArrowheads="1"/>
          </p:cNvSpPr>
          <p:nvPr/>
        </p:nvSpPr>
        <p:spPr bwMode="auto">
          <a:xfrm>
            <a:off x="6248400" y="14478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3369" name="Rectangle 79"/>
          <p:cNvSpPr>
            <a:spLocks noChangeArrowheads="1"/>
          </p:cNvSpPr>
          <p:nvPr/>
        </p:nvSpPr>
        <p:spPr bwMode="auto">
          <a:xfrm>
            <a:off x="6934200" y="28194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13370" name="Rectangle 79"/>
          <p:cNvSpPr>
            <a:spLocks noChangeArrowheads="1"/>
          </p:cNvSpPr>
          <p:nvPr/>
        </p:nvSpPr>
        <p:spPr bwMode="auto">
          <a:xfrm>
            <a:off x="6934200" y="35052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6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Διάρθρωση Μαθημάτων του Νέου ΠΠΣ</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3"/>
          <p:cNvSpPr txBox="1">
            <a:spLocks noChangeArrowheads="1"/>
          </p:cNvSpPr>
          <p:nvPr/>
        </p:nvSpPr>
        <p:spPr bwMode="auto">
          <a:xfrm>
            <a:off x="7848600" y="4891088"/>
            <a:ext cx="461986" cy="369332"/>
          </a:xfrm>
          <a:prstGeom prst="rect">
            <a:avLst/>
          </a:prstGeom>
          <a:noFill/>
          <a:ln w="9525">
            <a:noFill/>
            <a:miter lim="800000"/>
            <a:headEnd/>
            <a:tailEnd/>
          </a:ln>
        </p:spPr>
        <p:txBody>
          <a:bodyPr wrap="none">
            <a:spAutoFit/>
          </a:bodyPr>
          <a:lstStyle/>
          <a:p>
            <a:r>
              <a:rPr lang="en-US"/>
              <a:t>6</a:t>
            </a:r>
            <a:r>
              <a:rPr lang="el-GR" baseline="30000"/>
              <a:t>ο</a:t>
            </a:r>
            <a:r>
              <a:rPr lang="el-GR"/>
              <a:t> </a:t>
            </a:r>
          </a:p>
        </p:txBody>
      </p:sp>
      <p:sp>
        <p:nvSpPr>
          <p:cNvPr id="3" name="Rectangle 68"/>
          <p:cNvSpPr>
            <a:spLocks noChangeArrowheads="1"/>
          </p:cNvSpPr>
          <p:nvPr/>
        </p:nvSpPr>
        <p:spPr bwMode="auto">
          <a:xfrm>
            <a:off x="609600" y="4800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4" name="Text Box 63"/>
          <p:cNvSpPr txBox="1">
            <a:spLocks noChangeArrowheads="1"/>
          </p:cNvSpPr>
          <p:nvPr/>
        </p:nvSpPr>
        <p:spPr bwMode="auto">
          <a:xfrm>
            <a:off x="7848600" y="4205288"/>
            <a:ext cx="461986" cy="369332"/>
          </a:xfrm>
          <a:prstGeom prst="rect">
            <a:avLst/>
          </a:prstGeom>
          <a:noFill/>
          <a:ln w="9525">
            <a:noFill/>
            <a:miter lim="800000"/>
            <a:headEnd/>
            <a:tailEnd/>
          </a:ln>
        </p:spPr>
        <p:txBody>
          <a:bodyPr wrap="none">
            <a:spAutoFit/>
          </a:bodyPr>
          <a:lstStyle/>
          <a:p>
            <a:r>
              <a:rPr lang="el-GR"/>
              <a:t>5</a:t>
            </a:r>
            <a:r>
              <a:rPr lang="el-GR" baseline="30000"/>
              <a:t>ο</a:t>
            </a:r>
            <a:r>
              <a:rPr lang="el-GR"/>
              <a:t> </a:t>
            </a:r>
          </a:p>
        </p:txBody>
      </p:sp>
      <p:sp>
        <p:nvSpPr>
          <p:cNvPr id="5" name="Rectangle 68"/>
          <p:cNvSpPr>
            <a:spLocks noChangeArrowheads="1"/>
          </p:cNvSpPr>
          <p:nvPr/>
        </p:nvSpPr>
        <p:spPr bwMode="auto">
          <a:xfrm>
            <a:off x="609600" y="41148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6" name="Rectangle 70"/>
          <p:cNvSpPr>
            <a:spLocks noChangeArrowheads="1"/>
          </p:cNvSpPr>
          <p:nvPr/>
        </p:nvSpPr>
        <p:spPr bwMode="auto">
          <a:xfrm>
            <a:off x="152400" y="762000"/>
            <a:ext cx="8839200" cy="533400"/>
          </a:xfrm>
          <a:prstGeom prst="rect">
            <a:avLst/>
          </a:prstGeom>
          <a:noFill/>
          <a:ln w="9525">
            <a:noFill/>
            <a:miter lim="800000"/>
            <a:headEnd/>
            <a:tailEnd/>
          </a:ln>
        </p:spPr>
        <p:txBody>
          <a:bodyPr anchor="ctr"/>
          <a:lstStyle/>
          <a:p>
            <a:pPr algn="ctr"/>
            <a:r>
              <a:rPr lang="el-GR" sz="2400" dirty="0" smtClean="0">
                <a:solidFill>
                  <a:schemeClr val="tx2"/>
                </a:solidFill>
              </a:rPr>
              <a:t>18 ΥΜ + 4 ΕΥΜ + 1 </a:t>
            </a:r>
            <a:r>
              <a:rPr lang="en-US" sz="2400" dirty="0" smtClean="0">
                <a:solidFill>
                  <a:schemeClr val="tx2"/>
                </a:solidFill>
              </a:rPr>
              <a:t>Pr + 10 </a:t>
            </a:r>
            <a:r>
              <a:rPr lang="el-GR" sz="2400" dirty="0" smtClean="0">
                <a:solidFill>
                  <a:schemeClr val="tx2"/>
                </a:solidFill>
              </a:rPr>
              <a:t>ΠΜ</a:t>
            </a:r>
            <a:r>
              <a:rPr lang="en-US" sz="2400" dirty="0" smtClean="0">
                <a:solidFill>
                  <a:schemeClr val="tx2"/>
                </a:solidFill>
              </a:rPr>
              <a:t> </a:t>
            </a:r>
            <a:r>
              <a:rPr lang="el-GR" sz="2400" dirty="0" smtClean="0">
                <a:solidFill>
                  <a:schemeClr val="tx2"/>
                </a:solidFill>
              </a:rPr>
              <a:t>+2 ΠΕ +3 ΓΠ</a:t>
            </a:r>
            <a:r>
              <a:rPr lang="en-US" sz="2400" dirty="0" smtClean="0">
                <a:solidFill>
                  <a:schemeClr val="tx2"/>
                </a:solidFill>
              </a:rPr>
              <a:t> </a:t>
            </a:r>
            <a:r>
              <a:rPr lang="el-GR" sz="2400" dirty="0" smtClean="0">
                <a:solidFill>
                  <a:schemeClr val="tx2"/>
                </a:solidFill>
              </a:rPr>
              <a:t>+</a:t>
            </a:r>
            <a:r>
              <a:rPr lang="en-US" sz="2400" dirty="0" smtClean="0">
                <a:solidFill>
                  <a:schemeClr val="tx2"/>
                </a:solidFill>
              </a:rPr>
              <a:t> </a:t>
            </a:r>
            <a:r>
              <a:rPr lang="el-GR" sz="2400" dirty="0" smtClean="0">
                <a:solidFill>
                  <a:schemeClr val="tx2"/>
                </a:solidFill>
              </a:rPr>
              <a:t>2</a:t>
            </a:r>
            <a:r>
              <a:rPr lang="en-US" sz="2400" dirty="0" smtClean="0">
                <a:solidFill>
                  <a:schemeClr val="tx2"/>
                </a:solidFill>
              </a:rPr>
              <a:t> </a:t>
            </a:r>
            <a:r>
              <a:rPr lang="el-GR" sz="2400" dirty="0" smtClean="0">
                <a:solidFill>
                  <a:schemeClr val="tx2"/>
                </a:solidFill>
              </a:rPr>
              <a:t>ελ</a:t>
            </a:r>
            <a:r>
              <a:rPr lang="en-US" sz="2400" dirty="0" smtClean="0">
                <a:solidFill>
                  <a:schemeClr val="tx2"/>
                </a:solidFill>
              </a:rPr>
              <a:t> </a:t>
            </a:r>
            <a:r>
              <a:rPr lang="el-GR" sz="2400" dirty="0" smtClean="0">
                <a:solidFill>
                  <a:srgbClr val="FF0000"/>
                </a:solidFill>
              </a:rPr>
              <a:t>+</a:t>
            </a:r>
            <a:r>
              <a:rPr lang="en-US" sz="2400" dirty="0" smtClean="0">
                <a:solidFill>
                  <a:srgbClr val="FF0000"/>
                </a:solidFill>
              </a:rPr>
              <a:t> 3 </a:t>
            </a:r>
            <a:r>
              <a:rPr lang="el-GR" sz="2400" dirty="0" err="1" smtClean="0">
                <a:solidFill>
                  <a:srgbClr val="FF0000"/>
                </a:solidFill>
              </a:rPr>
              <a:t>ερ</a:t>
            </a:r>
            <a:r>
              <a:rPr lang="en-US" sz="2400" dirty="0" smtClean="0">
                <a:solidFill>
                  <a:srgbClr val="FF0000"/>
                </a:solidFill>
              </a:rPr>
              <a:t> </a:t>
            </a:r>
            <a:r>
              <a:rPr lang="el-GR" sz="2400" dirty="0" smtClean="0">
                <a:solidFill>
                  <a:schemeClr val="tx2"/>
                </a:solidFill>
              </a:rPr>
              <a:t>=</a:t>
            </a:r>
            <a:r>
              <a:rPr lang="en-US" sz="2400" dirty="0" smtClean="0">
                <a:solidFill>
                  <a:schemeClr val="tx2"/>
                </a:solidFill>
              </a:rPr>
              <a:t> </a:t>
            </a:r>
            <a:r>
              <a:rPr lang="el-GR" sz="2400" b="1" dirty="0" smtClean="0">
                <a:solidFill>
                  <a:schemeClr val="tx2"/>
                </a:solidFill>
              </a:rPr>
              <a:t>4</a:t>
            </a:r>
            <a:r>
              <a:rPr lang="en-US" sz="2400" b="1" dirty="0" smtClean="0">
                <a:solidFill>
                  <a:schemeClr val="tx2"/>
                </a:solidFill>
              </a:rPr>
              <a:t>3 </a:t>
            </a:r>
            <a:endParaRPr lang="el-GR" sz="2400" dirty="0">
              <a:solidFill>
                <a:schemeClr val="tx2"/>
              </a:solidFill>
            </a:endParaRPr>
          </a:p>
        </p:txBody>
      </p:sp>
      <p:sp>
        <p:nvSpPr>
          <p:cNvPr id="7" name="Rectangle 85"/>
          <p:cNvSpPr>
            <a:spLocks noChangeArrowheads="1"/>
          </p:cNvSpPr>
          <p:nvPr/>
        </p:nvSpPr>
        <p:spPr bwMode="auto">
          <a:xfrm>
            <a:off x="2438400" y="62484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8" name="Text Box 63"/>
          <p:cNvSpPr txBox="1">
            <a:spLocks noChangeArrowheads="1"/>
          </p:cNvSpPr>
          <p:nvPr/>
        </p:nvSpPr>
        <p:spPr bwMode="auto">
          <a:xfrm>
            <a:off x="7848600" y="5576888"/>
            <a:ext cx="461986" cy="369332"/>
          </a:xfrm>
          <a:prstGeom prst="rect">
            <a:avLst/>
          </a:prstGeom>
          <a:noFill/>
          <a:ln w="9525">
            <a:noFill/>
            <a:miter lim="800000"/>
            <a:headEnd/>
            <a:tailEnd/>
          </a:ln>
        </p:spPr>
        <p:txBody>
          <a:bodyPr wrap="none">
            <a:spAutoFit/>
          </a:bodyPr>
          <a:lstStyle/>
          <a:p>
            <a:r>
              <a:rPr lang="el-GR"/>
              <a:t>7</a:t>
            </a:r>
            <a:r>
              <a:rPr lang="el-GR" baseline="30000"/>
              <a:t>ο</a:t>
            </a:r>
            <a:r>
              <a:rPr lang="el-GR"/>
              <a:t> </a:t>
            </a:r>
          </a:p>
        </p:txBody>
      </p:sp>
      <p:sp>
        <p:nvSpPr>
          <p:cNvPr id="9" name="Text Box 64"/>
          <p:cNvSpPr txBox="1">
            <a:spLocks noChangeArrowheads="1"/>
          </p:cNvSpPr>
          <p:nvPr/>
        </p:nvSpPr>
        <p:spPr bwMode="auto">
          <a:xfrm>
            <a:off x="7850190" y="6262688"/>
            <a:ext cx="461986" cy="369332"/>
          </a:xfrm>
          <a:prstGeom prst="rect">
            <a:avLst/>
          </a:prstGeom>
          <a:noFill/>
          <a:ln w="9525">
            <a:noFill/>
            <a:miter lim="800000"/>
            <a:headEnd/>
            <a:tailEnd/>
          </a:ln>
        </p:spPr>
        <p:txBody>
          <a:bodyPr wrap="none">
            <a:spAutoFit/>
          </a:bodyPr>
          <a:lstStyle/>
          <a:p>
            <a:r>
              <a:rPr lang="el-GR"/>
              <a:t>8</a:t>
            </a:r>
            <a:r>
              <a:rPr lang="el-GR" baseline="30000"/>
              <a:t>ο</a:t>
            </a:r>
            <a:r>
              <a:rPr lang="el-GR"/>
              <a:t> </a:t>
            </a:r>
          </a:p>
        </p:txBody>
      </p:sp>
      <p:sp>
        <p:nvSpPr>
          <p:cNvPr id="10" name="Rectangle 68"/>
          <p:cNvSpPr>
            <a:spLocks noChangeArrowheads="1"/>
          </p:cNvSpPr>
          <p:nvPr/>
        </p:nvSpPr>
        <p:spPr bwMode="auto">
          <a:xfrm>
            <a:off x="609600" y="5486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1" name="Rectangle 69"/>
          <p:cNvSpPr>
            <a:spLocks noChangeArrowheads="1"/>
          </p:cNvSpPr>
          <p:nvPr/>
        </p:nvSpPr>
        <p:spPr bwMode="auto">
          <a:xfrm>
            <a:off x="609600" y="6172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2" name="Rectangle 88"/>
          <p:cNvSpPr>
            <a:spLocks noChangeArrowheads="1"/>
          </p:cNvSpPr>
          <p:nvPr/>
        </p:nvSpPr>
        <p:spPr bwMode="auto">
          <a:xfrm>
            <a:off x="3200400" y="5562600"/>
            <a:ext cx="1371600" cy="457200"/>
          </a:xfrm>
          <a:prstGeom prst="rect">
            <a:avLst/>
          </a:prstGeom>
          <a:solidFill>
            <a:srgbClr val="FFCC99"/>
          </a:solidFill>
          <a:ln w="9525">
            <a:solidFill>
              <a:schemeClr val="tx1"/>
            </a:solidFill>
            <a:miter lim="800000"/>
            <a:headEnd/>
            <a:tailEnd/>
          </a:ln>
        </p:spPr>
        <p:txBody>
          <a:bodyPr wrap="none" anchor="ctr"/>
          <a:lstStyle/>
          <a:p>
            <a:pPr algn="ctr"/>
            <a:r>
              <a:rPr lang="en-US"/>
              <a:t>Project</a:t>
            </a:r>
            <a:r>
              <a:rPr lang="el-GR"/>
              <a:t>/</a:t>
            </a:r>
            <a:r>
              <a:rPr lang="en-US"/>
              <a:t>8</a:t>
            </a:r>
            <a:endParaRPr lang="el-GR"/>
          </a:p>
        </p:txBody>
      </p:sp>
      <p:sp>
        <p:nvSpPr>
          <p:cNvPr id="13" name="Rectangle 31"/>
          <p:cNvSpPr>
            <a:spLocks noChangeArrowheads="1"/>
          </p:cNvSpPr>
          <p:nvPr/>
        </p:nvSpPr>
        <p:spPr bwMode="auto">
          <a:xfrm>
            <a:off x="30480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14" name="Text Box 63"/>
          <p:cNvSpPr txBox="1">
            <a:spLocks noChangeArrowheads="1"/>
          </p:cNvSpPr>
          <p:nvPr/>
        </p:nvSpPr>
        <p:spPr bwMode="auto">
          <a:xfrm>
            <a:off x="7850190" y="3519488"/>
            <a:ext cx="461986" cy="369332"/>
          </a:xfrm>
          <a:prstGeom prst="rect">
            <a:avLst/>
          </a:prstGeom>
          <a:noFill/>
          <a:ln w="9525">
            <a:noFill/>
            <a:miter lim="800000"/>
            <a:headEnd/>
            <a:tailEnd/>
          </a:ln>
        </p:spPr>
        <p:txBody>
          <a:bodyPr wrap="none">
            <a:spAutoFit/>
          </a:bodyPr>
          <a:lstStyle/>
          <a:p>
            <a:r>
              <a:rPr lang="en-US"/>
              <a:t>4</a:t>
            </a:r>
            <a:r>
              <a:rPr lang="el-GR" baseline="30000"/>
              <a:t>ο</a:t>
            </a:r>
            <a:r>
              <a:rPr lang="el-GR"/>
              <a:t> </a:t>
            </a:r>
          </a:p>
        </p:txBody>
      </p:sp>
      <p:sp>
        <p:nvSpPr>
          <p:cNvPr id="15" name="Rectangle 73"/>
          <p:cNvSpPr>
            <a:spLocks noChangeArrowheads="1"/>
          </p:cNvSpPr>
          <p:nvPr/>
        </p:nvSpPr>
        <p:spPr bwMode="auto">
          <a:xfrm>
            <a:off x="611188" y="34290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6" name="Text Box 63"/>
          <p:cNvSpPr txBox="1">
            <a:spLocks noChangeArrowheads="1"/>
          </p:cNvSpPr>
          <p:nvPr/>
        </p:nvSpPr>
        <p:spPr bwMode="auto">
          <a:xfrm>
            <a:off x="7848600" y="2147888"/>
            <a:ext cx="461986" cy="369332"/>
          </a:xfrm>
          <a:prstGeom prst="rect">
            <a:avLst/>
          </a:prstGeom>
          <a:noFill/>
          <a:ln w="9525">
            <a:noFill/>
            <a:miter lim="800000"/>
            <a:headEnd/>
            <a:tailEnd/>
          </a:ln>
        </p:spPr>
        <p:txBody>
          <a:bodyPr wrap="none">
            <a:spAutoFit/>
          </a:bodyPr>
          <a:lstStyle/>
          <a:p>
            <a:r>
              <a:rPr lang="el-GR"/>
              <a:t>2</a:t>
            </a:r>
            <a:r>
              <a:rPr lang="el-GR" baseline="30000"/>
              <a:t>ο</a:t>
            </a:r>
            <a:r>
              <a:rPr lang="el-GR"/>
              <a:t> </a:t>
            </a:r>
          </a:p>
        </p:txBody>
      </p:sp>
      <p:sp>
        <p:nvSpPr>
          <p:cNvPr id="17" name="Rectangle 75"/>
          <p:cNvSpPr>
            <a:spLocks noChangeArrowheads="1"/>
          </p:cNvSpPr>
          <p:nvPr/>
        </p:nvSpPr>
        <p:spPr bwMode="auto">
          <a:xfrm>
            <a:off x="609600" y="2057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8" name="Text Box 63"/>
          <p:cNvSpPr txBox="1">
            <a:spLocks noChangeArrowheads="1"/>
          </p:cNvSpPr>
          <p:nvPr/>
        </p:nvSpPr>
        <p:spPr bwMode="auto">
          <a:xfrm>
            <a:off x="7850190" y="1462088"/>
            <a:ext cx="461986" cy="369332"/>
          </a:xfrm>
          <a:prstGeom prst="rect">
            <a:avLst/>
          </a:prstGeom>
          <a:noFill/>
          <a:ln w="9525">
            <a:noFill/>
            <a:miter lim="800000"/>
            <a:headEnd/>
            <a:tailEnd/>
          </a:ln>
        </p:spPr>
        <p:txBody>
          <a:bodyPr wrap="none">
            <a:spAutoFit/>
          </a:bodyPr>
          <a:lstStyle/>
          <a:p>
            <a:r>
              <a:rPr lang="el-GR"/>
              <a:t>1</a:t>
            </a:r>
            <a:r>
              <a:rPr lang="el-GR" baseline="30000"/>
              <a:t>ο</a:t>
            </a:r>
            <a:r>
              <a:rPr lang="el-GR"/>
              <a:t> </a:t>
            </a:r>
          </a:p>
        </p:txBody>
      </p:sp>
      <p:sp>
        <p:nvSpPr>
          <p:cNvPr id="19" name="Rectangle 78"/>
          <p:cNvSpPr>
            <a:spLocks noChangeArrowheads="1"/>
          </p:cNvSpPr>
          <p:nvPr/>
        </p:nvSpPr>
        <p:spPr bwMode="auto">
          <a:xfrm>
            <a:off x="611188" y="1371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20" name="Text Box 63"/>
          <p:cNvSpPr txBox="1">
            <a:spLocks noChangeArrowheads="1"/>
          </p:cNvSpPr>
          <p:nvPr/>
        </p:nvSpPr>
        <p:spPr bwMode="auto">
          <a:xfrm>
            <a:off x="7850190" y="2833688"/>
            <a:ext cx="461986" cy="369332"/>
          </a:xfrm>
          <a:prstGeom prst="rect">
            <a:avLst/>
          </a:prstGeom>
          <a:noFill/>
          <a:ln w="9525">
            <a:noFill/>
            <a:miter lim="800000"/>
            <a:headEnd/>
            <a:tailEnd/>
          </a:ln>
        </p:spPr>
        <p:txBody>
          <a:bodyPr wrap="none">
            <a:spAutoFit/>
          </a:bodyPr>
          <a:lstStyle/>
          <a:p>
            <a:r>
              <a:rPr lang="en-US"/>
              <a:t>3</a:t>
            </a:r>
            <a:r>
              <a:rPr lang="el-GR" baseline="30000"/>
              <a:t>ο</a:t>
            </a:r>
            <a:r>
              <a:rPr lang="el-GR"/>
              <a:t> </a:t>
            </a:r>
          </a:p>
        </p:txBody>
      </p:sp>
      <p:sp>
        <p:nvSpPr>
          <p:cNvPr id="21" name="Rectangle 94"/>
          <p:cNvSpPr>
            <a:spLocks noChangeArrowheads="1"/>
          </p:cNvSpPr>
          <p:nvPr/>
        </p:nvSpPr>
        <p:spPr bwMode="auto">
          <a:xfrm>
            <a:off x="611188" y="2743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22" name="Rectangle 79"/>
          <p:cNvSpPr>
            <a:spLocks noChangeArrowheads="1"/>
          </p:cNvSpPr>
          <p:nvPr/>
        </p:nvSpPr>
        <p:spPr bwMode="auto">
          <a:xfrm>
            <a:off x="22098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23" name="Rectangle 79"/>
          <p:cNvSpPr>
            <a:spLocks noChangeArrowheads="1"/>
          </p:cNvSpPr>
          <p:nvPr/>
        </p:nvSpPr>
        <p:spPr bwMode="auto">
          <a:xfrm>
            <a:off x="7620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24" name="Rectangle 79"/>
          <p:cNvSpPr>
            <a:spLocks noChangeArrowheads="1"/>
          </p:cNvSpPr>
          <p:nvPr/>
        </p:nvSpPr>
        <p:spPr bwMode="auto">
          <a:xfrm>
            <a:off x="5259390" y="28194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25" name="Rectangle 85"/>
          <p:cNvSpPr>
            <a:spLocks noChangeArrowheads="1"/>
          </p:cNvSpPr>
          <p:nvPr/>
        </p:nvSpPr>
        <p:spPr bwMode="auto">
          <a:xfrm>
            <a:off x="762000" y="41910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26" name="Rectangle 79"/>
          <p:cNvSpPr>
            <a:spLocks noChangeArrowheads="1"/>
          </p:cNvSpPr>
          <p:nvPr/>
        </p:nvSpPr>
        <p:spPr bwMode="auto">
          <a:xfrm>
            <a:off x="21320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27" name="Rectangle 79"/>
          <p:cNvSpPr>
            <a:spLocks noChangeArrowheads="1"/>
          </p:cNvSpPr>
          <p:nvPr/>
        </p:nvSpPr>
        <p:spPr bwMode="auto">
          <a:xfrm>
            <a:off x="35036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28" name="Rectangle 79"/>
          <p:cNvSpPr>
            <a:spLocks noChangeArrowheads="1"/>
          </p:cNvSpPr>
          <p:nvPr/>
        </p:nvSpPr>
        <p:spPr bwMode="auto">
          <a:xfrm>
            <a:off x="4875215" y="41910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29" name="Rectangle 91"/>
          <p:cNvSpPr>
            <a:spLocks noChangeArrowheads="1"/>
          </p:cNvSpPr>
          <p:nvPr/>
        </p:nvSpPr>
        <p:spPr bwMode="auto">
          <a:xfrm>
            <a:off x="762000" y="4876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30" name="Rectangle 79"/>
          <p:cNvSpPr>
            <a:spLocks noChangeArrowheads="1"/>
          </p:cNvSpPr>
          <p:nvPr/>
        </p:nvSpPr>
        <p:spPr bwMode="auto">
          <a:xfrm>
            <a:off x="21320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31" name="Rectangle 79"/>
          <p:cNvSpPr>
            <a:spLocks noChangeArrowheads="1"/>
          </p:cNvSpPr>
          <p:nvPr/>
        </p:nvSpPr>
        <p:spPr bwMode="auto">
          <a:xfrm>
            <a:off x="35036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32" name="Rectangle 79"/>
          <p:cNvSpPr>
            <a:spLocks noChangeArrowheads="1"/>
          </p:cNvSpPr>
          <p:nvPr/>
        </p:nvSpPr>
        <p:spPr bwMode="auto">
          <a:xfrm>
            <a:off x="4875215" y="48768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3" name="Rectangle 79"/>
          <p:cNvSpPr>
            <a:spLocks noChangeArrowheads="1"/>
          </p:cNvSpPr>
          <p:nvPr/>
        </p:nvSpPr>
        <p:spPr bwMode="auto">
          <a:xfrm>
            <a:off x="6248400" y="41910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4" name="Rectangle 79"/>
          <p:cNvSpPr>
            <a:spLocks noChangeArrowheads="1"/>
          </p:cNvSpPr>
          <p:nvPr/>
        </p:nvSpPr>
        <p:spPr bwMode="auto">
          <a:xfrm>
            <a:off x="6248400" y="48768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6" name="Rectangle 39"/>
          <p:cNvSpPr>
            <a:spLocks noChangeArrowheads="1"/>
          </p:cNvSpPr>
          <p:nvPr/>
        </p:nvSpPr>
        <p:spPr bwMode="auto">
          <a:xfrm>
            <a:off x="762000" y="55626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a:t>ΠΕ ή ΠΑ/</a:t>
            </a:r>
            <a:r>
              <a:rPr lang="en-US"/>
              <a:t>8</a:t>
            </a:r>
            <a:endParaRPr lang="el-GR"/>
          </a:p>
        </p:txBody>
      </p:sp>
      <p:sp>
        <p:nvSpPr>
          <p:cNvPr id="37" name="Rectangle 39"/>
          <p:cNvSpPr>
            <a:spLocks noChangeArrowheads="1"/>
          </p:cNvSpPr>
          <p:nvPr/>
        </p:nvSpPr>
        <p:spPr bwMode="auto">
          <a:xfrm>
            <a:off x="762000" y="62484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a:t>ΠΕ ή ΠΑ/</a:t>
            </a:r>
            <a:r>
              <a:rPr lang="en-US"/>
              <a:t>8</a:t>
            </a:r>
            <a:endParaRPr lang="el-GR"/>
          </a:p>
        </p:txBody>
      </p:sp>
      <p:sp>
        <p:nvSpPr>
          <p:cNvPr id="39" name="Rectangle 79"/>
          <p:cNvSpPr>
            <a:spLocks noChangeArrowheads="1"/>
          </p:cNvSpPr>
          <p:nvPr/>
        </p:nvSpPr>
        <p:spPr bwMode="auto">
          <a:xfrm>
            <a:off x="6934200" y="14478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40" name="Rectangle 79"/>
          <p:cNvSpPr>
            <a:spLocks noChangeArrowheads="1"/>
          </p:cNvSpPr>
          <p:nvPr/>
        </p:nvSpPr>
        <p:spPr bwMode="auto">
          <a:xfrm>
            <a:off x="762000" y="35052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1" name="Rectangle 79"/>
          <p:cNvSpPr>
            <a:spLocks noChangeArrowheads="1"/>
          </p:cNvSpPr>
          <p:nvPr/>
        </p:nvSpPr>
        <p:spPr bwMode="auto">
          <a:xfrm>
            <a:off x="23606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2" name="Rectangle 79"/>
          <p:cNvSpPr>
            <a:spLocks noChangeArrowheads="1"/>
          </p:cNvSpPr>
          <p:nvPr/>
        </p:nvSpPr>
        <p:spPr bwMode="auto">
          <a:xfrm>
            <a:off x="762000" y="28194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3" name="Rectangle 79"/>
          <p:cNvSpPr>
            <a:spLocks noChangeArrowheads="1"/>
          </p:cNvSpPr>
          <p:nvPr/>
        </p:nvSpPr>
        <p:spPr bwMode="auto">
          <a:xfrm>
            <a:off x="2360613" y="28194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4" name="Rectangle 79"/>
          <p:cNvSpPr>
            <a:spLocks noChangeArrowheads="1"/>
          </p:cNvSpPr>
          <p:nvPr/>
        </p:nvSpPr>
        <p:spPr bwMode="auto">
          <a:xfrm>
            <a:off x="3657600" y="1447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45" name="Rectangle 79"/>
          <p:cNvSpPr>
            <a:spLocks noChangeArrowheads="1"/>
          </p:cNvSpPr>
          <p:nvPr/>
        </p:nvSpPr>
        <p:spPr bwMode="auto">
          <a:xfrm>
            <a:off x="23622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6" name="Rectangle 79"/>
          <p:cNvSpPr>
            <a:spLocks noChangeArrowheads="1"/>
          </p:cNvSpPr>
          <p:nvPr/>
        </p:nvSpPr>
        <p:spPr bwMode="auto">
          <a:xfrm>
            <a:off x="38084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7" name="Rectangle 31"/>
          <p:cNvSpPr>
            <a:spLocks noChangeArrowheads="1"/>
          </p:cNvSpPr>
          <p:nvPr/>
        </p:nvSpPr>
        <p:spPr bwMode="auto">
          <a:xfrm>
            <a:off x="38862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48" name="Rectangle 79"/>
          <p:cNvSpPr>
            <a:spLocks noChangeArrowheads="1"/>
          </p:cNvSpPr>
          <p:nvPr/>
        </p:nvSpPr>
        <p:spPr bwMode="auto">
          <a:xfrm>
            <a:off x="39624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9" name="Rectangle 79"/>
          <p:cNvSpPr>
            <a:spLocks noChangeArrowheads="1"/>
          </p:cNvSpPr>
          <p:nvPr/>
        </p:nvSpPr>
        <p:spPr bwMode="auto">
          <a:xfrm>
            <a:off x="54102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0" name="Rectangle 79"/>
          <p:cNvSpPr>
            <a:spLocks noChangeArrowheads="1"/>
          </p:cNvSpPr>
          <p:nvPr/>
        </p:nvSpPr>
        <p:spPr bwMode="auto">
          <a:xfrm>
            <a:off x="4954590" y="14478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51" name="Rectangle 79"/>
          <p:cNvSpPr>
            <a:spLocks noChangeArrowheads="1"/>
          </p:cNvSpPr>
          <p:nvPr/>
        </p:nvSpPr>
        <p:spPr bwMode="auto">
          <a:xfrm>
            <a:off x="3810002" y="2819400"/>
            <a:ext cx="1220788"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2" name="Rectangle 79"/>
          <p:cNvSpPr>
            <a:spLocks noChangeArrowheads="1"/>
          </p:cNvSpPr>
          <p:nvPr/>
        </p:nvSpPr>
        <p:spPr bwMode="auto">
          <a:xfrm>
            <a:off x="5257800" y="35052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57" name="Rectangle 79"/>
          <p:cNvSpPr>
            <a:spLocks noChangeArrowheads="1"/>
          </p:cNvSpPr>
          <p:nvPr/>
        </p:nvSpPr>
        <p:spPr bwMode="auto">
          <a:xfrm>
            <a:off x="7620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8" name="Rectangle 85"/>
          <p:cNvSpPr>
            <a:spLocks noChangeArrowheads="1"/>
          </p:cNvSpPr>
          <p:nvPr/>
        </p:nvSpPr>
        <p:spPr bwMode="auto">
          <a:xfrm>
            <a:off x="2438400" y="55626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59" name="Rectangle 85"/>
          <p:cNvSpPr>
            <a:spLocks noChangeArrowheads="1"/>
          </p:cNvSpPr>
          <p:nvPr/>
        </p:nvSpPr>
        <p:spPr bwMode="auto">
          <a:xfrm>
            <a:off x="6248400" y="14478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60" name="Rectangle 79"/>
          <p:cNvSpPr>
            <a:spLocks noChangeArrowheads="1"/>
          </p:cNvSpPr>
          <p:nvPr/>
        </p:nvSpPr>
        <p:spPr bwMode="auto">
          <a:xfrm>
            <a:off x="6934200" y="28194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61" name="Rectangle 79"/>
          <p:cNvSpPr>
            <a:spLocks noChangeArrowheads="1"/>
          </p:cNvSpPr>
          <p:nvPr/>
        </p:nvSpPr>
        <p:spPr bwMode="auto">
          <a:xfrm>
            <a:off x="6934200" y="35052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6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Διάρθρωση Μαθημάτων του Νέου ΠΠΣ</a:t>
            </a:r>
          </a:p>
        </p:txBody>
      </p:sp>
      <p:sp>
        <p:nvSpPr>
          <p:cNvPr id="63" name="Rectangle 85"/>
          <p:cNvSpPr>
            <a:spLocks noChangeArrowheads="1"/>
          </p:cNvSpPr>
          <p:nvPr/>
        </p:nvSpPr>
        <p:spPr bwMode="auto">
          <a:xfrm>
            <a:off x="4876800" y="55626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/4</a:t>
            </a:r>
            <a:endParaRPr lang="el-GR" dirty="0">
              <a:cs typeface="+mn-cs"/>
            </a:endParaRPr>
          </a:p>
        </p:txBody>
      </p:sp>
      <p:sp>
        <p:nvSpPr>
          <p:cNvPr id="64" name="Rectangle 85"/>
          <p:cNvSpPr>
            <a:spLocks noChangeArrowheads="1"/>
          </p:cNvSpPr>
          <p:nvPr/>
        </p:nvSpPr>
        <p:spPr bwMode="auto">
          <a:xfrm>
            <a:off x="5867400" y="55626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a:cs typeface="+mn-cs"/>
              </a:rPr>
              <a:t>ΠΜ</a:t>
            </a:r>
            <a:r>
              <a:rPr lang="en-US">
                <a:cs typeface="+mn-cs"/>
              </a:rPr>
              <a:t>/4</a:t>
            </a:r>
            <a:endParaRPr lang="el-GR">
              <a:cs typeface="+mn-cs"/>
            </a:endParaRPr>
          </a:p>
        </p:txBody>
      </p:sp>
      <p:sp>
        <p:nvSpPr>
          <p:cNvPr id="65" name="Rectangle 85"/>
          <p:cNvSpPr>
            <a:spLocks noChangeArrowheads="1"/>
          </p:cNvSpPr>
          <p:nvPr/>
        </p:nvSpPr>
        <p:spPr bwMode="auto">
          <a:xfrm>
            <a:off x="6858000" y="55626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a:cs typeface="+mn-cs"/>
              </a:rPr>
              <a:t>ΠΜ</a:t>
            </a:r>
            <a:r>
              <a:rPr lang="en-US">
                <a:cs typeface="+mn-cs"/>
              </a:rPr>
              <a:t>/4</a:t>
            </a:r>
            <a:endParaRPr lang="el-GR">
              <a:cs typeface="+mn-cs"/>
            </a:endParaRPr>
          </a:p>
        </p:txBody>
      </p:sp>
      <p:sp>
        <p:nvSpPr>
          <p:cNvPr id="66" name="Rectangle 85"/>
          <p:cNvSpPr>
            <a:spLocks noChangeArrowheads="1"/>
          </p:cNvSpPr>
          <p:nvPr/>
        </p:nvSpPr>
        <p:spPr bwMode="auto">
          <a:xfrm>
            <a:off x="4876800" y="62484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/4</a:t>
            </a:r>
            <a:endParaRPr lang="el-GR" dirty="0">
              <a:cs typeface="+mn-cs"/>
            </a:endParaRPr>
          </a:p>
        </p:txBody>
      </p:sp>
      <p:sp>
        <p:nvSpPr>
          <p:cNvPr id="67" name="Rectangle 85"/>
          <p:cNvSpPr>
            <a:spLocks noChangeArrowheads="1"/>
          </p:cNvSpPr>
          <p:nvPr/>
        </p:nvSpPr>
        <p:spPr bwMode="auto">
          <a:xfrm>
            <a:off x="5867400" y="62484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a:cs typeface="+mn-cs"/>
              </a:rPr>
              <a:t>ΠΜ</a:t>
            </a:r>
            <a:r>
              <a:rPr lang="en-US">
                <a:cs typeface="+mn-cs"/>
              </a:rPr>
              <a:t>/4</a:t>
            </a:r>
            <a:endParaRPr lang="el-GR">
              <a:cs typeface="+mn-cs"/>
            </a:endParaRPr>
          </a:p>
        </p:txBody>
      </p:sp>
      <p:sp>
        <p:nvSpPr>
          <p:cNvPr id="68" name="Rectangle 85"/>
          <p:cNvSpPr>
            <a:spLocks noChangeArrowheads="1"/>
          </p:cNvSpPr>
          <p:nvPr/>
        </p:nvSpPr>
        <p:spPr bwMode="auto">
          <a:xfrm>
            <a:off x="6858000" y="62484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a:cs typeface="+mn-cs"/>
              </a:rPr>
              <a:t>ΠΜ</a:t>
            </a:r>
            <a:r>
              <a:rPr lang="en-US">
                <a:cs typeface="+mn-cs"/>
              </a:rPr>
              <a:t>/4</a:t>
            </a:r>
            <a:endParaRPr lang="el-GR">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152400" y="76200"/>
            <a:ext cx="8458200" cy="6858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Πολιτική Προαιρετικών Εργαστηρίων</a:t>
            </a:r>
          </a:p>
        </p:txBody>
      </p:sp>
      <p:sp>
        <p:nvSpPr>
          <p:cNvPr id="10" name="Content Placeholder 7"/>
          <p:cNvSpPr>
            <a:spLocks noGrp="1"/>
          </p:cNvSpPr>
          <p:nvPr>
            <p:ph idx="1"/>
          </p:nvPr>
        </p:nvSpPr>
        <p:spPr>
          <a:xfrm>
            <a:off x="457200" y="914400"/>
            <a:ext cx="8229600" cy="5562600"/>
          </a:xfrm>
        </p:spPr>
        <p:txBody>
          <a:bodyPr/>
          <a:lstStyle/>
          <a:p>
            <a:r>
              <a:rPr lang="el-GR" sz="2000" dirty="0" smtClean="0"/>
              <a:t>Τα πρώτα δύο χρόνια οι φοιτητές διδάσκονται 3 νέα αυτοτελή προαιρετικά εργαστήρια, τα οποία ξεχωρίζουν από τα αντίστοιχα μαθήματα έτσι, ώστε αφ’ ενός να παρέχεται καλλίτερη ποιότητα εκπαίδευσης και  αφ’ ετέρου να αφορούν πλέον μόνο τους ενδιαφερόμενους φοιτητές</a:t>
            </a:r>
          </a:p>
          <a:p>
            <a:r>
              <a:rPr lang="el-GR" sz="2000" dirty="0"/>
              <a:t>Οι φοιτητές που δεν επιθυμούν να λάβουν αυτά τα εργαστήρια </a:t>
            </a:r>
            <a:r>
              <a:rPr lang="en-US" sz="2000" dirty="0" smtClean="0"/>
              <a:t/>
            </a:r>
            <a:br>
              <a:rPr lang="en-US" sz="2000" dirty="0" smtClean="0"/>
            </a:br>
            <a:r>
              <a:rPr lang="el-GR" sz="2000" dirty="0" smtClean="0"/>
              <a:t>θα </a:t>
            </a:r>
            <a:r>
              <a:rPr lang="el-GR" sz="2000" dirty="0"/>
              <a:t>πρέπει να μην τα δηλώσουν και να πάρουν άλλα μαθήματα επιλογής (ΕΥΜ, ΠΜ Β ή Ε), ώστε να συμπληρώσουν τα ECTS, </a:t>
            </a:r>
            <a:r>
              <a:rPr lang="en-US" sz="2000" dirty="0" smtClean="0"/>
              <a:t/>
            </a:r>
            <a:br>
              <a:rPr lang="en-US" sz="2000" dirty="0" smtClean="0"/>
            </a:br>
            <a:r>
              <a:rPr lang="el-GR" sz="2000" dirty="0" smtClean="0"/>
              <a:t>που </a:t>
            </a:r>
            <a:r>
              <a:rPr lang="el-GR" sz="2000" dirty="0"/>
              <a:t>θα τους λείπουν για τη λήψη πτυχίου.</a:t>
            </a:r>
            <a:endParaRPr lang="el-GR" sz="20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3"/>
          <p:cNvSpPr txBox="1">
            <a:spLocks noChangeArrowheads="1"/>
          </p:cNvSpPr>
          <p:nvPr/>
        </p:nvSpPr>
        <p:spPr bwMode="auto">
          <a:xfrm>
            <a:off x="7848600" y="4891088"/>
            <a:ext cx="461986" cy="369332"/>
          </a:xfrm>
          <a:prstGeom prst="rect">
            <a:avLst/>
          </a:prstGeom>
          <a:noFill/>
          <a:ln w="9525">
            <a:noFill/>
            <a:miter lim="800000"/>
            <a:headEnd/>
            <a:tailEnd/>
          </a:ln>
        </p:spPr>
        <p:txBody>
          <a:bodyPr wrap="none">
            <a:spAutoFit/>
          </a:bodyPr>
          <a:lstStyle/>
          <a:p>
            <a:r>
              <a:rPr lang="en-US"/>
              <a:t>6</a:t>
            </a:r>
            <a:r>
              <a:rPr lang="el-GR" baseline="30000"/>
              <a:t>ο</a:t>
            </a:r>
            <a:r>
              <a:rPr lang="el-GR"/>
              <a:t> </a:t>
            </a:r>
          </a:p>
        </p:txBody>
      </p:sp>
      <p:sp>
        <p:nvSpPr>
          <p:cNvPr id="3" name="Rectangle 68"/>
          <p:cNvSpPr>
            <a:spLocks noChangeArrowheads="1"/>
          </p:cNvSpPr>
          <p:nvPr/>
        </p:nvSpPr>
        <p:spPr bwMode="auto">
          <a:xfrm>
            <a:off x="609600" y="4800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4" name="Text Box 63"/>
          <p:cNvSpPr txBox="1">
            <a:spLocks noChangeArrowheads="1"/>
          </p:cNvSpPr>
          <p:nvPr/>
        </p:nvSpPr>
        <p:spPr bwMode="auto">
          <a:xfrm>
            <a:off x="7848600" y="4205288"/>
            <a:ext cx="461986" cy="369332"/>
          </a:xfrm>
          <a:prstGeom prst="rect">
            <a:avLst/>
          </a:prstGeom>
          <a:noFill/>
          <a:ln w="9525">
            <a:noFill/>
            <a:miter lim="800000"/>
            <a:headEnd/>
            <a:tailEnd/>
          </a:ln>
        </p:spPr>
        <p:txBody>
          <a:bodyPr wrap="none">
            <a:spAutoFit/>
          </a:bodyPr>
          <a:lstStyle/>
          <a:p>
            <a:r>
              <a:rPr lang="el-GR"/>
              <a:t>5</a:t>
            </a:r>
            <a:r>
              <a:rPr lang="el-GR" baseline="30000"/>
              <a:t>ο</a:t>
            </a:r>
            <a:r>
              <a:rPr lang="el-GR"/>
              <a:t> </a:t>
            </a:r>
          </a:p>
        </p:txBody>
      </p:sp>
      <p:sp>
        <p:nvSpPr>
          <p:cNvPr id="5" name="Rectangle 68"/>
          <p:cNvSpPr>
            <a:spLocks noChangeArrowheads="1"/>
          </p:cNvSpPr>
          <p:nvPr/>
        </p:nvSpPr>
        <p:spPr bwMode="auto">
          <a:xfrm>
            <a:off x="609600" y="41148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6" name="Rectangle 70"/>
          <p:cNvSpPr>
            <a:spLocks noChangeArrowheads="1"/>
          </p:cNvSpPr>
          <p:nvPr/>
        </p:nvSpPr>
        <p:spPr bwMode="auto">
          <a:xfrm>
            <a:off x="152400" y="762000"/>
            <a:ext cx="8763000" cy="533400"/>
          </a:xfrm>
          <a:prstGeom prst="rect">
            <a:avLst/>
          </a:prstGeom>
          <a:noFill/>
          <a:ln w="9525">
            <a:noFill/>
            <a:miter lim="800000"/>
            <a:headEnd/>
            <a:tailEnd/>
          </a:ln>
        </p:spPr>
        <p:txBody>
          <a:bodyPr anchor="ctr"/>
          <a:lstStyle/>
          <a:p>
            <a:pPr algn="ctr"/>
            <a:r>
              <a:rPr lang="el-GR" sz="2400" dirty="0" smtClean="0">
                <a:solidFill>
                  <a:schemeClr val="tx2"/>
                </a:solidFill>
              </a:rPr>
              <a:t>18 ΥΜ + 4 ΕΥΜ + 1 </a:t>
            </a:r>
            <a:r>
              <a:rPr lang="en-US" sz="2400" dirty="0" smtClean="0">
                <a:solidFill>
                  <a:schemeClr val="tx2"/>
                </a:solidFill>
              </a:rPr>
              <a:t>Pr + 9 </a:t>
            </a:r>
            <a:r>
              <a:rPr lang="el-GR" sz="2400" dirty="0" smtClean="0">
                <a:solidFill>
                  <a:schemeClr val="tx2"/>
                </a:solidFill>
              </a:rPr>
              <a:t>ΠΜ</a:t>
            </a:r>
            <a:r>
              <a:rPr lang="en-US" sz="2400" dirty="0" smtClean="0">
                <a:solidFill>
                  <a:schemeClr val="tx2"/>
                </a:solidFill>
              </a:rPr>
              <a:t> </a:t>
            </a:r>
            <a:r>
              <a:rPr lang="el-GR" sz="2400" dirty="0" smtClean="0">
                <a:solidFill>
                  <a:schemeClr val="tx2"/>
                </a:solidFill>
              </a:rPr>
              <a:t>+2 ΠΕ +3 ΓΠ</a:t>
            </a:r>
            <a:r>
              <a:rPr lang="en-US" sz="2400" dirty="0" smtClean="0">
                <a:solidFill>
                  <a:schemeClr val="tx2"/>
                </a:solidFill>
              </a:rPr>
              <a:t> </a:t>
            </a:r>
            <a:r>
              <a:rPr lang="el-GR" sz="2400" dirty="0" smtClean="0">
                <a:solidFill>
                  <a:schemeClr val="tx2"/>
                </a:solidFill>
              </a:rPr>
              <a:t>+</a:t>
            </a:r>
            <a:r>
              <a:rPr lang="en-US" sz="2400" dirty="0" smtClean="0">
                <a:solidFill>
                  <a:schemeClr val="tx2"/>
                </a:solidFill>
              </a:rPr>
              <a:t> </a:t>
            </a:r>
            <a:r>
              <a:rPr lang="el-GR" sz="2400" dirty="0" smtClean="0">
                <a:solidFill>
                  <a:schemeClr val="tx2"/>
                </a:solidFill>
              </a:rPr>
              <a:t>2</a:t>
            </a:r>
            <a:r>
              <a:rPr lang="en-US" sz="2400" dirty="0" smtClean="0">
                <a:solidFill>
                  <a:schemeClr val="tx2"/>
                </a:solidFill>
              </a:rPr>
              <a:t> </a:t>
            </a:r>
            <a:r>
              <a:rPr lang="el-GR" sz="2400" dirty="0" smtClean="0">
                <a:solidFill>
                  <a:schemeClr val="tx2"/>
                </a:solidFill>
              </a:rPr>
              <a:t>ελ</a:t>
            </a:r>
            <a:r>
              <a:rPr lang="en-US" sz="2400" dirty="0" smtClean="0">
                <a:solidFill>
                  <a:schemeClr val="tx2"/>
                </a:solidFill>
              </a:rPr>
              <a:t> </a:t>
            </a:r>
            <a:r>
              <a:rPr lang="el-GR" sz="2400" dirty="0" smtClean="0">
                <a:solidFill>
                  <a:srgbClr val="FF0000"/>
                </a:solidFill>
              </a:rPr>
              <a:t>+</a:t>
            </a:r>
            <a:r>
              <a:rPr lang="en-US" sz="2400" dirty="0" smtClean="0">
                <a:solidFill>
                  <a:srgbClr val="FF0000"/>
                </a:solidFill>
              </a:rPr>
              <a:t> 0 </a:t>
            </a:r>
            <a:r>
              <a:rPr lang="el-GR" sz="2400" dirty="0" err="1" smtClean="0">
                <a:solidFill>
                  <a:srgbClr val="FF0000"/>
                </a:solidFill>
              </a:rPr>
              <a:t>ερ</a:t>
            </a:r>
            <a:r>
              <a:rPr lang="en-US" sz="2400" dirty="0" smtClean="0">
                <a:solidFill>
                  <a:srgbClr val="FF0000"/>
                </a:solidFill>
              </a:rPr>
              <a:t> </a:t>
            </a:r>
            <a:r>
              <a:rPr lang="el-GR" sz="2400" dirty="0" smtClean="0">
                <a:solidFill>
                  <a:schemeClr val="tx2"/>
                </a:solidFill>
              </a:rPr>
              <a:t>=</a:t>
            </a:r>
            <a:r>
              <a:rPr lang="en-US" sz="2400" dirty="0" smtClean="0">
                <a:solidFill>
                  <a:schemeClr val="tx2"/>
                </a:solidFill>
              </a:rPr>
              <a:t> </a:t>
            </a:r>
            <a:r>
              <a:rPr lang="en-US" sz="2400" b="1" dirty="0" smtClean="0">
                <a:solidFill>
                  <a:schemeClr val="tx2"/>
                </a:solidFill>
              </a:rPr>
              <a:t>39 </a:t>
            </a:r>
            <a:endParaRPr lang="el-GR" sz="2400" dirty="0">
              <a:solidFill>
                <a:schemeClr val="tx2"/>
              </a:solidFill>
            </a:endParaRPr>
          </a:p>
        </p:txBody>
      </p:sp>
      <p:sp>
        <p:nvSpPr>
          <p:cNvPr id="7" name="Rectangle 85"/>
          <p:cNvSpPr>
            <a:spLocks noChangeArrowheads="1"/>
          </p:cNvSpPr>
          <p:nvPr/>
        </p:nvSpPr>
        <p:spPr bwMode="auto">
          <a:xfrm>
            <a:off x="2438400" y="62484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8" name="Text Box 63"/>
          <p:cNvSpPr txBox="1">
            <a:spLocks noChangeArrowheads="1"/>
          </p:cNvSpPr>
          <p:nvPr/>
        </p:nvSpPr>
        <p:spPr bwMode="auto">
          <a:xfrm>
            <a:off x="7848600" y="5576888"/>
            <a:ext cx="461986" cy="369332"/>
          </a:xfrm>
          <a:prstGeom prst="rect">
            <a:avLst/>
          </a:prstGeom>
          <a:noFill/>
          <a:ln w="9525">
            <a:noFill/>
            <a:miter lim="800000"/>
            <a:headEnd/>
            <a:tailEnd/>
          </a:ln>
        </p:spPr>
        <p:txBody>
          <a:bodyPr wrap="none">
            <a:spAutoFit/>
          </a:bodyPr>
          <a:lstStyle/>
          <a:p>
            <a:r>
              <a:rPr lang="el-GR"/>
              <a:t>7</a:t>
            </a:r>
            <a:r>
              <a:rPr lang="el-GR" baseline="30000"/>
              <a:t>ο</a:t>
            </a:r>
            <a:r>
              <a:rPr lang="el-GR"/>
              <a:t> </a:t>
            </a:r>
          </a:p>
        </p:txBody>
      </p:sp>
      <p:sp>
        <p:nvSpPr>
          <p:cNvPr id="9" name="Text Box 64"/>
          <p:cNvSpPr txBox="1">
            <a:spLocks noChangeArrowheads="1"/>
          </p:cNvSpPr>
          <p:nvPr/>
        </p:nvSpPr>
        <p:spPr bwMode="auto">
          <a:xfrm>
            <a:off x="7850190" y="6262688"/>
            <a:ext cx="461986" cy="369332"/>
          </a:xfrm>
          <a:prstGeom prst="rect">
            <a:avLst/>
          </a:prstGeom>
          <a:noFill/>
          <a:ln w="9525">
            <a:noFill/>
            <a:miter lim="800000"/>
            <a:headEnd/>
            <a:tailEnd/>
          </a:ln>
        </p:spPr>
        <p:txBody>
          <a:bodyPr wrap="none">
            <a:spAutoFit/>
          </a:bodyPr>
          <a:lstStyle/>
          <a:p>
            <a:r>
              <a:rPr lang="el-GR"/>
              <a:t>8</a:t>
            </a:r>
            <a:r>
              <a:rPr lang="el-GR" baseline="30000"/>
              <a:t>ο</a:t>
            </a:r>
            <a:r>
              <a:rPr lang="el-GR"/>
              <a:t> </a:t>
            </a:r>
          </a:p>
        </p:txBody>
      </p:sp>
      <p:sp>
        <p:nvSpPr>
          <p:cNvPr id="10" name="Rectangle 68"/>
          <p:cNvSpPr>
            <a:spLocks noChangeArrowheads="1"/>
          </p:cNvSpPr>
          <p:nvPr/>
        </p:nvSpPr>
        <p:spPr bwMode="auto">
          <a:xfrm>
            <a:off x="609600" y="5486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1" name="Rectangle 69"/>
          <p:cNvSpPr>
            <a:spLocks noChangeArrowheads="1"/>
          </p:cNvSpPr>
          <p:nvPr/>
        </p:nvSpPr>
        <p:spPr bwMode="auto">
          <a:xfrm>
            <a:off x="609600" y="6172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2" name="Rectangle 88"/>
          <p:cNvSpPr>
            <a:spLocks noChangeArrowheads="1"/>
          </p:cNvSpPr>
          <p:nvPr/>
        </p:nvSpPr>
        <p:spPr bwMode="auto">
          <a:xfrm>
            <a:off x="3200400" y="5562600"/>
            <a:ext cx="1371600" cy="457200"/>
          </a:xfrm>
          <a:prstGeom prst="rect">
            <a:avLst/>
          </a:prstGeom>
          <a:solidFill>
            <a:srgbClr val="FFCC99"/>
          </a:solidFill>
          <a:ln w="9525">
            <a:solidFill>
              <a:schemeClr val="tx1"/>
            </a:solidFill>
            <a:miter lim="800000"/>
            <a:headEnd/>
            <a:tailEnd/>
          </a:ln>
        </p:spPr>
        <p:txBody>
          <a:bodyPr wrap="none" anchor="ctr"/>
          <a:lstStyle/>
          <a:p>
            <a:pPr algn="ctr"/>
            <a:r>
              <a:rPr lang="en-US"/>
              <a:t>Project</a:t>
            </a:r>
            <a:r>
              <a:rPr lang="el-GR"/>
              <a:t>/</a:t>
            </a:r>
            <a:r>
              <a:rPr lang="en-US"/>
              <a:t>8</a:t>
            </a:r>
            <a:endParaRPr lang="el-GR"/>
          </a:p>
        </p:txBody>
      </p:sp>
      <p:sp>
        <p:nvSpPr>
          <p:cNvPr id="13" name="Rectangle 31"/>
          <p:cNvSpPr>
            <a:spLocks noChangeArrowheads="1"/>
          </p:cNvSpPr>
          <p:nvPr/>
        </p:nvSpPr>
        <p:spPr bwMode="auto">
          <a:xfrm>
            <a:off x="30480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14" name="Text Box 63"/>
          <p:cNvSpPr txBox="1">
            <a:spLocks noChangeArrowheads="1"/>
          </p:cNvSpPr>
          <p:nvPr/>
        </p:nvSpPr>
        <p:spPr bwMode="auto">
          <a:xfrm>
            <a:off x="7850190" y="3519488"/>
            <a:ext cx="461986" cy="369332"/>
          </a:xfrm>
          <a:prstGeom prst="rect">
            <a:avLst/>
          </a:prstGeom>
          <a:noFill/>
          <a:ln w="9525">
            <a:noFill/>
            <a:miter lim="800000"/>
            <a:headEnd/>
            <a:tailEnd/>
          </a:ln>
        </p:spPr>
        <p:txBody>
          <a:bodyPr wrap="none">
            <a:spAutoFit/>
          </a:bodyPr>
          <a:lstStyle/>
          <a:p>
            <a:r>
              <a:rPr lang="en-US"/>
              <a:t>4</a:t>
            </a:r>
            <a:r>
              <a:rPr lang="el-GR" baseline="30000"/>
              <a:t>ο</a:t>
            </a:r>
            <a:r>
              <a:rPr lang="el-GR"/>
              <a:t> </a:t>
            </a:r>
          </a:p>
        </p:txBody>
      </p:sp>
      <p:sp>
        <p:nvSpPr>
          <p:cNvPr id="15" name="Rectangle 73"/>
          <p:cNvSpPr>
            <a:spLocks noChangeArrowheads="1"/>
          </p:cNvSpPr>
          <p:nvPr/>
        </p:nvSpPr>
        <p:spPr bwMode="auto">
          <a:xfrm>
            <a:off x="611188" y="34290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6" name="Text Box 63"/>
          <p:cNvSpPr txBox="1">
            <a:spLocks noChangeArrowheads="1"/>
          </p:cNvSpPr>
          <p:nvPr/>
        </p:nvSpPr>
        <p:spPr bwMode="auto">
          <a:xfrm>
            <a:off x="7848600" y="2147888"/>
            <a:ext cx="461986" cy="369332"/>
          </a:xfrm>
          <a:prstGeom prst="rect">
            <a:avLst/>
          </a:prstGeom>
          <a:noFill/>
          <a:ln w="9525">
            <a:noFill/>
            <a:miter lim="800000"/>
            <a:headEnd/>
            <a:tailEnd/>
          </a:ln>
        </p:spPr>
        <p:txBody>
          <a:bodyPr wrap="none">
            <a:spAutoFit/>
          </a:bodyPr>
          <a:lstStyle/>
          <a:p>
            <a:r>
              <a:rPr lang="el-GR"/>
              <a:t>2</a:t>
            </a:r>
            <a:r>
              <a:rPr lang="el-GR" baseline="30000"/>
              <a:t>ο</a:t>
            </a:r>
            <a:r>
              <a:rPr lang="el-GR"/>
              <a:t> </a:t>
            </a:r>
          </a:p>
        </p:txBody>
      </p:sp>
      <p:sp>
        <p:nvSpPr>
          <p:cNvPr id="17" name="Rectangle 75"/>
          <p:cNvSpPr>
            <a:spLocks noChangeArrowheads="1"/>
          </p:cNvSpPr>
          <p:nvPr/>
        </p:nvSpPr>
        <p:spPr bwMode="auto">
          <a:xfrm>
            <a:off x="609600" y="2057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8" name="Text Box 63"/>
          <p:cNvSpPr txBox="1">
            <a:spLocks noChangeArrowheads="1"/>
          </p:cNvSpPr>
          <p:nvPr/>
        </p:nvSpPr>
        <p:spPr bwMode="auto">
          <a:xfrm>
            <a:off x="7850190" y="1462088"/>
            <a:ext cx="461986" cy="369332"/>
          </a:xfrm>
          <a:prstGeom prst="rect">
            <a:avLst/>
          </a:prstGeom>
          <a:noFill/>
          <a:ln w="9525">
            <a:noFill/>
            <a:miter lim="800000"/>
            <a:headEnd/>
            <a:tailEnd/>
          </a:ln>
        </p:spPr>
        <p:txBody>
          <a:bodyPr wrap="none">
            <a:spAutoFit/>
          </a:bodyPr>
          <a:lstStyle/>
          <a:p>
            <a:r>
              <a:rPr lang="el-GR"/>
              <a:t>1</a:t>
            </a:r>
            <a:r>
              <a:rPr lang="el-GR" baseline="30000"/>
              <a:t>ο</a:t>
            </a:r>
            <a:r>
              <a:rPr lang="el-GR"/>
              <a:t> </a:t>
            </a:r>
          </a:p>
        </p:txBody>
      </p:sp>
      <p:sp>
        <p:nvSpPr>
          <p:cNvPr id="19" name="Rectangle 78"/>
          <p:cNvSpPr>
            <a:spLocks noChangeArrowheads="1"/>
          </p:cNvSpPr>
          <p:nvPr/>
        </p:nvSpPr>
        <p:spPr bwMode="auto">
          <a:xfrm>
            <a:off x="611188" y="1371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20" name="Text Box 63"/>
          <p:cNvSpPr txBox="1">
            <a:spLocks noChangeArrowheads="1"/>
          </p:cNvSpPr>
          <p:nvPr/>
        </p:nvSpPr>
        <p:spPr bwMode="auto">
          <a:xfrm>
            <a:off x="7850190" y="2833688"/>
            <a:ext cx="461986" cy="369332"/>
          </a:xfrm>
          <a:prstGeom prst="rect">
            <a:avLst/>
          </a:prstGeom>
          <a:noFill/>
          <a:ln w="9525">
            <a:noFill/>
            <a:miter lim="800000"/>
            <a:headEnd/>
            <a:tailEnd/>
          </a:ln>
        </p:spPr>
        <p:txBody>
          <a:bodyPr wrap="none">
            <a:spAutoFit/>
          </a:bodyPr>
          <a:lstStyle/>
          <a:p>
            <a:r>
              <a:rPr lang="en-US"/>
              <a:t>3</a:t>
            </a:r>
            <a:r>
              <a:rPr lang="el-GR" baseline="30000"/>
              <a:t>ο</a:t>
            </a:r>
            <a:r>
              <a:rPr lang="el-GR"/>
              <a:t> </a:t>
            </a:r>
          </a:p>
        </p:txBody>
      </p:sp>
      <p:sp>
        <p:nvSpPr>
          <p:cNvPr id="21" name="Rectangle 94"/>
          <p:cNvSpPr>
            <a:spLocks noChangeArrowheads="1"/>
          </p:cNvSpPr>
          <p:nvPr/>
        </p:nvSpPr>
        <p:spPr bwMode="auto">
          <a:xfrm>
            <a:off x="611188" y="2743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22" name="Rectangle 79"/>
          <p:cNvSpPr>
            <a:spLocks noChangeArrowheads="1"/>
          </p:cNvSpPr>
          <p:nvPr/>
        </p:nvSpPr>
        <p:spPr bwMode="auto">
          <a:xfrm>
            <a:off x="22098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23" name="Rectangle 79"/>
          <p:cNvSpPr>
            <a:spLocks noChangeArrowheads="1"/>
          </p:cNvSpPr>
          <p:nvPr/>
        </p:nvSpPr>
        <p:spPr bwMode="auto">
          <a:xfrm>
            <a:off x="7620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24" name="Rectangle 79"/>
          <p:cNvSpPr>
            <a:spLocks noChangeArrowheads="1"/>
          </p:cNvSpPr>
          <p:nvPr/>
        </p:nvSpPr>
        <p:spPr bwMode="auto">
          <a:xfrm>
            <a:off x="5259390" y="28194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25" name="Rectangle 85"/>
          <p:cNvSpPr>
            <a:spLocks noChangeArrowheads="1"/>
          </p:cNvSpPr>
          <p:nvPr/>
        </p:nvSpPr>
        <p:spPr bwMode="auto">
          <a:xfrm>
            <a:off x="762000" y="41910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26" name="Rectangle 79"/>
          <p:cNvSpPr>
            <a:spLocks noChangeArrowheads="1"/>
          </p:cNvSpPr>
          <p:nvPr/>
        </p:nvSpPr>
        <p:spPr bwMode="auto">
          <a:xfrm>
            <a:off x="21320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27" name="Rectangle 79"/>
          <p:cNvSpPr>
            <a:spLocks noChangeArrowheads="1"/>
          </p:cNvSpPr>
          <p:nvPr/>
        </p:nvSpPr>
        <p:spPr bwMode="auto">
          <a:xfrm>
            <a:off x="35036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28" name="Rectangle 79"/>
          <p:cNvSpPr>
            <a:spLocks noChangeArrowheads="1"/>
          </p:cNvSpPr>
          <p:nvPr/>
        </p:nvSpPr>
        <p:spPr bwMode="auto">
          <a:xfrm>
            <a:off x="4875215" y="41910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29" name="Rectangle 91"/>
          <p:cNvSpPr>
            <a:spLocks noChangeArrowheads="1"/>
          </p:cNvSpPr>
          <p:nvPr/>
        </p:nvSpPr>
        <p:spPr bwMode="auto">
          <a:xfrm>
            <a:off x="762000" y="4876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30" name="Rectangle 79"/>
          <p:cNvSpPr>
            <a:spLocks noChangeArrowheads="1"/>
          </p:cNvSpPr>
          <p:nvPr/>
        </p:nvSpPr>
        <p:spPr bwMode="auto">
          <a:xfrm>
            <a:off x="21320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31" name="Rectangle 79"/>
          <p:cNvSpPr>
            <a:spLocks noChangeArrowheads="1"/>
          </p:cNvSpPr>
          <p:nvPr/>
        </p:nvSpPr>
        <p:spPr bwMode="auto">
          <a:xfrm>
            <a:off x="35036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32" name="Rectangle 79"/>
          <p:cNvSpPr>
            <a:spLocks noChangeArrowheads="1"/>
          </p:cNvSpPr>
          <p:nvPr/>
        </p:nvSpPr>
        <p:spPr bwMode="auto">
          <a:xfrm>
            <a:off x="4875215" y="48768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3" name="Rectangle 79"/>
          <p:cNvSpPr>
            <a:spLocks noChangeArrowheads="1"/>
          </p:cNvSpPr>
          <p:nvPr/>
        </p:nvSpPr>
        <p:spPr bwMode="auto">
          <a:xfrm>
            <a:off x="6248400" y="41910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4" name="Rectangle 79"/>
          <p:cNvSpPr>
            <a:spLocks noChangeArrowheads="1"/>
          </p:cNvSpPr>
          <p:nvPr/>
        </p:nvSpPr>
        <p:spPr bwMode="auto">
          <a:xfrm>
            <a:off x="6248400" y="48768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6" name="Rectangle 39"/>
          <p:cNvSpPr>
            <a:spLocks noChangeArrowheads="1"/>
          </p:cNvSpPr>
          <p:nvPr/>
        </p:nvSpPr>
        <p:spPr bwMode="auto">
          <a:xfrm>
            <a:off x="762000" y="55626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dirty="0"/>
              <a:t>ΠΕ ή ΠΑ/</a:t>
            </a:r>
            <a:r>
              <a:rPr lang="en-US" dirty="0"/>
              <a:t>8</a:t>
            </a:r>
            <a:endParaRPr lang="el-GR" dirty="0"/>
          </a:p>
        </p:txBody>
      </p:sp>
      <p:sp>
        <p:nvSpPr>
          <p:cNvPr id="37" name="Rectangle 39"/>
          <p:cNvSpPr>
            <a:spLocks noChangeArrowheads="1"/>
          </p:cNvSpPr>
          <p:nvPr/>
        </p:nvSpPr>
        <p:spPr bwMode="auto">
          <a:xfrm>
            <a:off x="762000" y="62484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a:t>ΠΕ ή ΠΑ/</a:t>
            </a:r>
            <a:r>
              <a:rPr lang="en-US"/>
              <a:t>8</a:t>
            </a:r>
            <a:endParaRPr lang="el-GR"/>
          </a:p>
        </p:txBody>
      </p:sp>
      <p:sp>
        <p:nvSpPr>
          <p:cNvPr id="39" name="Rectangle 79"/>
          <p:cNvSpPr>
            <a:spLocks noChangeArrowheads="1"/>
          </p:cNvSpPr>
          <p:nvPr/>
        </p:nvSpPr>
        <p:spPr bwMode="auto">
          <a:xfrm>
            <a:off x="6934200" y="14478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40" name="Rectangle 79"/>
          <p:cNvSpPr>
            <a:spLocks noChangeArrowheads="1"/>
          </p:cNvSpPr>
          <p:nvPr/>
        </p:nvSpPr>
        <p:spPr bwMode="auto">
          <a:xfrm>
            <a:off x="762000" y="35052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1" name="Rectangle 79"/>
          <p:cNvSpPr>
            <a:spLocks noChangeArrowheads="1"/>
          </p:cNvSpPr>
          <p:nvPr/>
        </p:nvSpPr>
        <p:spPr bwMode="auto">
          <a:xfrm>
            <a:off x="23606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2" name="Rectangle 79"/>
          <p:cNvSpPr>
            <a:spLocks noChangeArrowheads="1"/>
          </p:cNvSpPr>
          <p:nvPr/>
        </p:nvSpPr>
        <p:spPr bwMode="auto">
          <a:xfrm>
            <a:off x="762000" y="28194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3" name="Rectangle 79"/>
          <p:cNvSpPr>
            <a:spLocks noChangeArrowheads="1"/>
          </p:cNvSpPr>
          <p:nvPr/>
        </p:nvSpPr>
        <p:spPr bwMode="auto">
          <a:xfrm>
            <a:off x="2360613" y="28194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4" name="Rectangle 79"/>
          <p:cNvSpPr>
            <a:spLocks noChangeArrowheads="1"/>
          </p:cNvSpPr>
          <p:nvPr/>
        </p:nvSpPr>
        <p:spPr bwMode="auto">
          <a:xfrm>
            <a:off x="3657600" y="1447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45" name="Rectangle 79"/>
          <p:cNvSpPr>
            <a:spLocks noChangeArrowheads="1"/>
          </p:cNvSpPr>
          <p:nvPr/>
        </p:nvSpPr>
        <p:spPr bwMode="auto">
          <a:xfrm>
            <a:off x="23622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6" name="Rectangle 79"/>
          <p:cNvSpPr>
            <a:spLocks noChangeArrowheads="1"/>
          </p:cNvSpPr>
          <p:nvPr/>
        </p:nvSpPr>
        <p:spPr bwMode="auto">
          <a:xfrm>
            <a:off x="38084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7" name="Rectangle 31"/>
          <p:cNvSpPr>
            <a:spLocks noChangeArrowheads="1"/>
          </p:cNvSpPr>
          <p:nvPr/>
        </p:nvSpPr>
        <p:spPr bwMode="auto">
          <a:xfrm>
            <a:off x="38862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48" name="Rectangle 79"/>
          <p:cNvSpPr>
            <a:spLocks noChangeArrowheads="1"/>
          </p:cNvSpPr>
          <p:nvPr/>
        </p:nvSpPr>
        <p:spPr bwMode="auto">
          <a:xfrm>
            <a:off x="39624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9" name="Rectangle 79"/>
          <p:cNvSpPr>
            <a:spLocks noChangeArrowheads="1"/>
          </p:cNvSpPr>
          <p:nvPr/>
        </p:nvSpPr>
        <p:spPr bwMode="auto">
          <a:xfrm>
            <a:off x="54102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0" name="Rectangle 79"/>
          <p:cNvSpPr>
            <a:spLocks noChangeArrowheads="1"/>
          </p:cNvSpPr>
          <p:nvPr/>
        </p:nvSpPr>
        <p:spPr bwMode="auto">
          <a:xfrm>
            <a:off x="4954590" y="14478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51" name="Rectangle 79"/>
          <p:cNvSpPr>
            <a:spLocks noChangeArrowheads="1"/>
          </p:cNvSpPr>
          <p:nvPr/>
        </p:nvSpPr>
        <p:spPr bwMode="auto">
          <a:xfrm>
            <a:off x="3810002" y="2819400"/>
            <a:ext cx="1220788"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2" name="Rectangle 79"/>
          <p:cNvSpPr>
            <a:spLocks noChangeArrowheads="1"/>
          </p:cNvSpPr>
          <p:nvPr/>
        </p:nvSpPr>
        <p:spPr bwMode="auto">
          <a:xfrm>
            <a:off x="5257800" y="35052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53" name="Rectangle 79"/>
          <p:cNvSpPr>
            <a:spLocks noChangeArrowheads="1"/>
          </p:cNvSpPr>
          <p:nvPr/>
        </p:nvSpPr>
        <p:spPr bwMode="auto">
          <a:xfrm>
            <a:off x="4876800" y="55626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54" name="Rectangle 79"/>
          <p:cNvSpPr>
            <a:spLocks noChangeArrowheads="1"/>
          </p:cNvSpPr>
          <p:nvPr/>
        </p:nvSpPr>
        <p:spPr bwMode="auto">
          <a:xfrm>
            <a:off x="4876800" y="62484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55" name="Rectangle 54"/>
          <p:cNvSpPr>
            <a:spLocks noChangeArrowheads="1"/>
          </p:cNvSpPr>
          <p:nvPr/>
        </p:nvSpPr>
        <p:spPr bwMode="auto">
          <a:xfrm>
            <a:off x="6249990" y="55626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56" name="Rectangle 79"/>
          <p:cNvSpPr>
            <a:spLocks noChangeArrowheads="1"/>
          </p:cNvSpPr>
          <p:nvPr/>
        </p:nvSpPr>
        <p:spPr bwMode="auto">
          <a:xfrm>
            <a:off x="6249990" y="62484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57" name="Rectangle 79"/>
          <p:cNvSpPr>
            <a:spLocks noChangeArrowheads="1"/>
          </p:cNvSpPr>
          <p:nvPr/>
        </p:nvSpPr>
        <p:spPr bwMode="auto">
          <a:xfrm>
            <a:off x="7620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8" name="Rectangle 85"/>
          <p:cNvSpPr>
            <a:spLocks noChangeArrowheads="1"/>
          </p:cNvSpPr>
          <p:nvPr/>
        </p:nvSpPr>
        <p:spPr bwMode="auto">
          <a:xfrm>
            <a:off x="2438400" y="55626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59" name="Rectangle 85"/>
          <p:cNvSpPr>
            <a:spLocks noChangeArrowheads="1"/>
          </p:cNvSpPr>
          <p:nvPr/>
        </p:nvSpPr>
        <p:spPr bwMode="auto">
          <a:xfrm>
            <a:off x="6248400" y="14478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60" name="Rectangle 79"/>
          <p:cNvSpPr>
            <a:spLocks noChangeArrowheads="1"/>
          </p:cNvSpPr>
          <p:nvPr/>
        </p:nvSpPr>
        <p:spPr bwMode="auto">
          <a:xfrm>
            <a:off x="6934200" y="28194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61" name="Rectangle 79"/>
          <p:cNvSpPr>
            <a:spLocks noChangeArrowheads="1"/>
          </p:cNvSpPr>
          <p:nvPr/>
        </p:nvSpPr>
        <p:spPr bwMode="auto">
          <a:xfrm>
            <a:off x="6934200" y="35052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6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Διάρθρωση Μαθημάτων του Νέου ΠΠΣ</a:t>
            </a:r>
          </a:p>
        </p:txBody>
      </p:sp>
      <p:sp>
        <p:nvSpPr>
          <p:cNvPr id="63" name="Rectangle 79"/>
          <p:cNvSpPr>
            <a:spLocks noChangeArrowheads="1"/>
          </p:cNvSpPr>
          <p:nvPr/>
        </p:nvSpPr>
        <p:spPr bwMode="auto">
          <a:xfrm>
            <a:off x="7621588" y="51816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64" name="Multiply 63"/>
          <p:cNvSpPr/>
          <p:nvPr/>
        </p:nvSpPr>
        <p:spPr>
          <a:xfrm>
            <a:off x="6705600" y="1295400"/>
            <a:ext cx="838200" cy="762000"/>
          </a:xfrm>
          <a:prstGeom prst="mathMultiply">
            <a:avLst>
              <a:gd name="adj1" fmla="val 2352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5" name="Multiply 64"/>
          <p:cNvSpPr/>
          <p:nvPr/>
        </p:nvSpPr>
        <p:spPr>
          <a:xfrm>
            <a:off x="6705600" y="2667000"/>
            <a:ext cx="838200" cy="762000"/>
          </a:xfrm>
          <a:prstGeom prst="mathMultiply">
            <a:avLst>
              <a:gd name="adj1" fmla="val 2352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6" name="Multiply 65"/>
          <p:cNvSpPr/>
          <p:nvPr/>
        </p:nvSpPr>
        <p:spPr>
          <a:xfrm>
            <a:off x="6705600" y="3352800"/>
            <a:ext cx="838200" cy="762000"/>
          </a:xfrm>
          <a:prstGeom prst="mathMultiply">
            <a:avLst>
              <a:gd name="adj1" fmla="val 2352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7" name="Plus 66"/>
          <p:cNvSpPr/>
          <p:nvPr/>
        </p:nvSpPr>
        <p:spPr>
          <a:xfrm>
            <a:off x="7315200" y="5257800"/>
            <a:ext cx="304800" cy="3048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1"/>
          <p:cNvSpPr>
            <a:spLocks noChangeArrowheads="1"/>
          </p:cNvSpPr>
          <p:nvPr/>
        </p:nvSpPr>
        <p:spPr bwMode="auto">
          <a:xfrm>
            <a:off x="3124200" y="6030912"/>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a:t>
            </a:r>
            <a:r>
              <a:rPr lang="el-GR"/>
              <a:t>4</a:t>
            </a:r>
          </a:p>
        </p:txBody>
      </p:sp>
      <p:sp>
        <p:nvSpPr>
          <p:cNvPr id="15427" name="Rectangle 37"/>
          <p:cNvSpPr>
            <a:spLocks noChangeArrowheads="1"/>
          </p:cNvSpPr>
          <p:nvPr/>
        </p:nvSpPr>
        <p:spPr bwMode="auto">
          <a:xfrm>
            <a:off x="762000" y="5345112"/>
            <a:ext cx="2209800" cy="457200"/>
          </a:xfrm>
          <a:prstGeom prst="rect">
            <a:avLst/>
          </a:prstGeom>
          <a:solidFill>
            <a:srgbClr val="99FFCC"/>
          </a:solidFill>
          <a:ln w="9525">
            <a:solidFill>
              <a:schemeClr val="tx1"/>
            </a:solidFill>
            <a:miter lim="800000"/>
            <a:headEnd/>
            <a:tailEnd/>
          </a:ln>
        </p:spPr>
        <p:txBody>
          <a:bodyPr wrap="none" anchor="ctr"/>
          <a:lstStyle/>
          <a:p>
            <a:pPr algn="ctr"/>
            <a:r>
              <a:rPr lang="el-GR"/>
              <a:t>ΠΕ1/</a:t>
            </a:r>
            <a:r>
              <a:rPr lang="en-US"/>
              <a:t>10</a:t>
            </a:r>
            <a:endParaRPr lang="el-GR"/>
          </a:p>
        </p:txBody>
      </p:sp>
      <p:sp>
        <p:nvSpPr>
          <p:cNvPr id="15429" name="Rectangle 39"/>
          <p:cNvSpPr>
            <a:spLocks noChangeArrowheads="1"/>
          </p:cNvSpPr>
          <p:nvPr/>
        </p:nvSpPr>
        <p:spPr bwMode="auto">
          <a:xfrm>
            <a:off x="762000" y="6030912"/>
            <a:ext cx="2209800" cy="457200"/>
          </a:xfrm>
          <a:prstGeom prst="rect">
            <a:avLst/>
          </a:prstGeom>
          <a:solidFill>
            <a:srgbClr val="99FFCC"/>
          </a:solidFill>
          <a:ln w="9525">
            <a:solidFill>
              <a:schemeClr val="tx1"/>
            </a:solidFill>
            <a:miter lim="800000"/>
            <a:headEnd/>
            <a:tailEnd/>
          </a:ln>
        </p:spPr>
        <p:txBody>
          <a:bodyPr wrap="none" anchor="ctr"/>
          <a:lstStyle/>
          <a:p>
            <a:pPr algn="ctr"/>
            <a:r>
              <a:rPr lang="el-GR"/>
              <a:t>ΠΕ2/</a:t>
            </a:r>
            <a:r>
              <a:rPr lang="en-US"/>
              <a:t>10</a:t>
            </a:r>
            <a:endParaRPr lang="el-GR"/>
          </a:p>
        </p:txBody>
      </p:sp>
      <p:sp>
        <p:nvSpPr>
          <p:cNvPr id="15364" name="Text Box 63"/>
          <p:cNvSpPr txBox="1">
            <a:spLocks noChangeArrowheads="1"/>
          </p:cNvSpPr>
          <p:nvPr/>
        </p:nvSpPr>
        <p:spPr bwMode="auto">
          <a:xfrm>
            <a:off x="7848600" y="5359400"/>
            <a:ext cx="461986" cy="369332"/>
          </a:xfrm>
          <a:prstGeom prst="rect">
            <a:avLst/>
          </a:prstGeom>
          <a:noFill/>
          <a:ln w="9525">
            <a:noFill/>
            <a:miter lim="800000"/>
            <a:headEnd/>
            <a:tailEnd/>
          </a:ln>
        </p:spPr>
        <p:txBody>
          <a:bodyPr wrap="none">
            <a:spAutoFit/>
          </a:bodyPr>
          <a:lstStyle/>
          <a:p>
            <a:r>
              <a:rPr lang="el-GR"/>
              <a:t>7</a:t>
            </a:r>
            <a:r>
              <a:rPr lang="el-GR" baseline="30000"/>
              <a:t>ο</a:t>
            </a:r>
            <a:r>
              <a:rPr lang="el-GR"/>
              <a:t> </a:t>
            </a:r>
          </a:p>
        </p:txBody>
      </p:sp>
      <p:sp>
        <p:nvSpPr>
          <p:cNvPr id="15365" name="Text Box 64"/>
          <p:cNvSpPr txBox="1">
            <a:spLocks noChangeArrowheads="1"/>
          </p:cNvSpPr>
          <p:nvPr/>
        </p:nvSpPr>
        <p:spPr bwMode="auto">
          <a:xfrm>
            <a:off x="7850190" y="6045200"/>
            <a:ext cx="461986" cy="369332"/>
          </a:xfrm>
          <a:prstGeom prst="rect">
            <a:avLst/>
          </a:prstGeom>
          <a:noFill/>
          <a:ln w="9525">
            <a:noFill/>
            <a:miter lim="800000"/>
            <a:headEnd/>
            <a:tailEnd/>
          </a:ln>
        </p:spPr>
        <p:txBody>
          <a:bodyPr wrap="none">
            <a:spAutoFit/>
          </a:bodyPr>
          <a:lstStyle/>
          <a:p>
            <a:r>
              <a:rPr lang="el-GR"/>
              <a:t>8</a:t>
            </a:r>
            <a:r>
              <a:rPr lang="el-GR" baseline="30000"/>
              <a:t>ο</a:t>
            </a:r>
            <a:r>
              <a:rPr lang="el-GR"/>
              <a:t> </a:t>
            </a:r>
          </a:p>
        </p:txBody>
      </p:sp>
      <p:sp>
        <p:nvSpPr>
          <p:cNvPr id="15366" name="Rectangle 68"/>
          <p:cNvSpPr>
            <a:spLocks noChangeArrowheads="1"/>
          </p:cNvSpPr>
          <p:nvPr/>
        </p:nvSpPr>
        <p:spPr bwMode="auto">
          <a:xfrm>
            <a:off x="609600" y="5268912"/>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5367" name="Rectangle 69"/>
          <p:cNvSpPr>
            <a:spLocks noChangeArrowheads="1"/>
          </p:cNvSpPr>
          <p:nvPr/>
        </p:nvSpPr>
        <p:spPr bwMode="auto">
          <a:xfrm>
            <a:off x="609600" y="5954712"/>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1275" name="Rectangle 85"/>
          <p:cNvSpPr>
            <a:spLocks noChangeArrowheads="1"/>
          </p:cNvSpPr>
          <p:nvPr/>
        </p:nvSpPr>
        <p:spPr bwMode="auto">
          <a:xfrm>
            <a:off x="5486400" y="53594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5369" name="Text Box 63"/>
          <p:cNvSpPr txBox="1">
            <a:spLocks noChangeArrowheads="1"/>
          </p:cNvSpPr>
          <p:nvPr/>
        </p:nvSpPr>
        <p:spPr bwMode="auto">
          <a:xfrm>
            <a:off x="7848600" y="4673600"/>
            <a:ext cx="461986" cy="369332"/>
          </a:xfrm>
          <a:prstGeom prst="rect">
            <a:avLst/>
          </a:prstGeom>
          <a:noFill/>
          <a:ln w="9525">
            <a:noFill/>
            <a:miter lim="800000"/>
            <a:headEnd/>
            <a:tailEnd/>
          </a:ln>
        </p:spPr>
        <p:txBody>
          <a:bodyPr wrap="none">
            <a:spAutoFit/>
          </a:bodyPr>
          <a:lstStyle/>
          <a:p>
            <a:r>
              <a:rPr lang="en-US"/>
              <a:t>6</a:t>
            </a:r>
            <a:r>
              <a:rPr lang="el-GR" baseline="30000"/>
              <a:t>ο</a:t>
            </a:r>
            <a:r>
              <a:rPr lang="el-GR"/>
              <a:t> </a:t>
            </a:r>
          </a:p>
        </p:txBody>
      </p:sp>
      <p:sp>
        <p:nvSpPr>
          <p:cNvPr id="15370" name="Rectangle 68"/>
          <p:cNvSpPr>
            <a:spLocks noChangeArrowheads="1"/>
          </p:cNvSpPr>
          <p:nvPr/>
        </p:nvSpPr>
        <p:spPr bwMode="auto">
          <a:xfrm>
            <a:off x="609600" y="4583112"/>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5371" name="Rectangle 88"/>
          <p:cNvSpPr>
            <a:spLocks noChangeArrowheads="1"/>
          </p:cNvSpPr>
          <p:nvPr/>
        </p:nvSpPr>
        <p:spPr bwMode="auto">
          <a:xfrm>
            <a:off x="762000" y="46593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1279" name="Rectangle 85"/>
          <p:cNvSpPr>
            <a:spLocks noChangeArrowheads="1"/>
          </p:cNvSpPr>
          <p:nvPr/>
        </p:nvSpPr>
        <p:spPr bwMode="auto">
          <a:xfrm>
            <a:off x="2971800" y="46593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5373" name="Text Box 63"/>
          <p:cNvSpPr txBox="1">
            <a:spLocks noChangeArrowheads="1"/>
          </p:cNvSpPr>
          <p:nvPr/>
        </p:nvSpPr>
        <p:spPr bwMode="auto">
          <a:xfrm>
            <a:off x="7848600" y="3987800"/>
            <a:ext cx="461986" cy="369332"/>
          </a:xfrm>
          <a:prstGeom prst="rect">
            <a:avLst/>
          </a:prstGeom>
          <a:noFill/>
          <a:ln w="9525">
            <a:noFill/>
            <a:miter lim="800000"/>
            <a:headEnd/>
            <a:tailEnd/>
          </a:ln>
        </p:spPr>
        <p:txBody>
          <a:bodyPr wrap="none">
            <a:spAutoFit/>
          </a:bodyPr>
          <a:lstStyle/>
          <a:p>
            <a:r>
              <a:rPr lang="el-GR"/>
              <a:t>5</a:t>
            </a:r>
            <a:r>
              <a:rPr lang="el-GR" baseline="30000"/>
              <a:t>ο</a:t>
            </a:r>
            <a:r>
              <a:rPr lang="el-GR"/>
              <a:t> </a:t>
            </a:r>
          </a:p>
        </p:txBody>
      </p:sp>
      <p:sp>
        <p:nvSpPr>
          <p:cNvPr id="15374" name="Rectangle 68"/>
          <p:cNvSpPr>
            <a:spLocks noChangeArrowheads="1"/>
          </p:cNvSpPr>
          <p:nvPr/>
        </p:nvSpPr>
        <p:spPr bwMode="auto">
          <a:xfrm>
            <a:off x="609600" y="3897312"/>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5375" name="Rectangle 88"/>
          <p:cNvSpPr>
            <a:spLocks noChangeArrowheads="1"/>
          </p:cNvSpPr>
          <p:nvPr/>
        </p:nvSpPr>
        <p:spPr bwMode="auto">
          <a:xfrm>
            <a:off x="762000" y="39735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376" name="Text Box 63"/>
          <p:cNvSpPr txBox="1">
            <a:spLocks noChangeArrowheads="1"/>
          </p:cNvSpPr>
          <p:nvPr/>
        </p:nvSpPr>
        <p:spPr bwMode="auto">
          <a:xfrm>
            <a:off x="7848600" y="3302000"/>
            <a:ext cx="461986" cy="369332"/>
          </a:xfrm>
          <a:prstGeom prst="rect">
            <a:avLst/>
          </a:prstGeom>
          <a:noFill/>
          <a:ln w="9525">
            <a:noFill/>
            <a:miter lim="800000"/>
            <a:headEnd/>
            <a:tailEnd/>
          </a:ln>
        </p:spPr>
        <p:txBody>
          <a:bodyPr wrap="none">
            <a:spAutoFit/>
          </a:bodyPr>
          <a:lstStyle/>
          <a:p>
            <a:r>
              <a:rPr lang="el-GR"/>
              <a:t>4</a:t>
            </a:r>
            <a:r>
              <a:rPr lang="el-GR" baseline="30000"/>
              <a:t>ο</a:t>
            </a:r>
            <a:r>
              <a:rPr lang="el-GR"/>
              <a:t> </a:t>
            </a:r>
          </a:p>
        </p:txBody>
      </p:sp>
      <p:sp>
        <p:nvSpPr>
          <p:cNvPr id="15377" name="Rectangle 68"/>
          <p:cNvSpPr>
            <a:spLocks noChangeArrowheads="1"/>
          </p:cNvSpPr>
          <p:nvPr/>
        </p:nvSpPr>
        <p:spPr bwMode="auto">
          <a:xfrm>
            <a:off x="609600" y="3211512"/>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5378" name="Text Box 63"/>
          <p:cNvSpPr txBox="1">
            <a:spLocks noChangeArrowheads="1"/>
          </p:cNvSpPr>
          <p:nvPr/>
        </p:nvSpPr>
        <p:spPr bwMode="auto">
          <a:xfrm>
            <a:off x="7848600" y="2616200"/>
            <a:ext cx="461986" cy="369332"/>
          </a:xfrm>
          <a:prstGeom prst="rect">
            <a:avLst/>
          </a:prstGeom>
          <a:noFill/>
          <a:ln w="9525">
            <a:noFill/>
            <a:miter lim="800000"/>
            <a:headEnd/>
            <a:tailEnd/>
          </a:ln>
        </p:spPr>
        <p:txBody>
          <a:bodyPr wrap="none">
            <a:spAutoFit/>
          </a:bodyPr>
          <a:lstStyle/>
          <a:p>
            <a:r>
              <a:rPr lang="el-GR"/>
              <a:t>3</a:t>
            </a:r>
            <a:r>
              <a:rPr lang="el-GR" baseline="30000"/>
              <a:t>ο</a:t>
            </a:r>
            <a:r>
              <a:rPr lang="el-GR"/>
              <a:t> </a:t>
            </a:r>
          </a:p>
        </p:txBody>
      </p:sp>
      <p:sp>
        <p:nvSpPr>
          <p:cNvPr id="15379" name="Rectangle 68"/>
          <p:cNvSpPr>
            <a:spLocks noChangeArrowheads="1"/>
          </p:cNvSpPr>
          <p:nvPr/>
        </p:nvSpPr>
        <p:spPr bwMode="auto">
          <a:xfrm>
            <a:off x="609600" y="2525712"/>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5380" name="Rectangle 85"/>
          <p:cNvSpPr>
            <a:spLocks noChangeArrowheads="1"/>
          </p:cNvSpPr>
          <p:nvPr/>
        </p:nvSpPr>
        <p:spPr bwMode="auto">
          <a:xfrm>
            <a:off x="7315200" y="2982912"/>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5381" name="Text Box 63"/>
          <p:cNvSpPr txBox="1">
            <a:spLocks noChangeArrowheads="1"/>
          </p:cNvSpPr>
          <p:nvPr/>
        </p:nvSpPr>
        <p:spPr bwMode="auto">
          <a:xfrm>
            <a:off x="7847014" y="1930400"/>
            <a:ext cx="461986" cy="369332"/>
          </a:xfrm>
          <a:prstGeom prst="rect">
            <a:avLst/>
          </a:prstGeom>
          <a:noFill/>
          <a:ln w="9525">
            <a:noFill/>
            <a:miter lim="800000"/>
            <a:headEnd/>
            <a:tailEnd/>
          </a:ln>
        </p:spPr>
        <p:txBody>
          <a:bodyPr wrap="none">
            <a:spAutoFit/>
          </a:bodyPr>
          <a:lstStyle/>
          <a:p>
            <a:r>
              <a:rPr lang="el-GR"/>
              <a:t>2</a:t>
            </a:r>
            <a:r>
              <a:rPr lang="el-GR" baseline="30000"/>
              <a:t>ο</a:t>
            </a:r>
            <a:r>
              <a:rPr lang="el-GR"/>
              <a:t> </a:t>
            </a:r>
          </a:p>
        </p:txBody>
      </p:sp>
      <p:sp>
        <p:nvSpPr>
          <p:cNvPr id="15382" name="Rectangle 68"/>
          <p:cNvSpPr>
            <a:spLocks noChangeArrowheads="1"/>
          </p:cNvSpPr>
          <p:nvPr/>
        </p:nvSpPr>
        <p:spPr bwMode="auto">
          <a:xfrm>
            <a:off x="608013" y="1839912"/>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5383" name="Rectangle 85"/>
          <p:cNvSpPr>
            <a:spLocks noChangeArrowheads="1"/>
          </p:cNvSpPr>
          <p:nvPr/>
        </p:nvSpPr>
        <p:spPr bwMode="auto">
          <a:xfrm>
            <a:off x="7313613" y="1916112"/>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5384" name="Text Box 63"/>
          <p:cNvSpPr txBox="1">
            <a:spLocks noChangeArrowheads="1"/>
          </p:cNvSpPr>
          <p:nvPr/>
        </p:nvSpPr>
        <p:spPr bwMode="auto">
          <a:xfrm>
            <a:off x="7848600" y="1244600"/>
            <a:ext cx="461986" cy="369332"/>
          </a:xfrm>
          <a:prstGeom prst="rect">
            <a:avLst/>
          </a:prstGeom>
          <a:noFill/>
          <a:ln w="9525">
            <a:noFill/>
            <a:miter lim="800000"/>
            <a:headEnd/>
            <a:tailEnd/>
          </a:ln>
        </p:spPr>
        <p:txBody>
          <a:bodyPr wrap="none">
            <a:spAutoFit/>
          </a:bodyPr>
          <a:lstStyle/>
          <a:p>
            <a:r>
              <a:rPr lang="el-GR"/>
              <a:t>1</a:t>
            </a:r>
            <a:r>
              <a:rPr lang="el-GR" baseline="30000"/>
              <a:t>ο</a:t>
            </a:r>
            <a:r>
              <a:rPr lang="el-GR"/>
              <a:t> </a:t>
            </a:r>
          </a:p>
        </p:txBody>
      </p:sp>
      <p:sp>
        <p:nvSpPr>
          <p:cNvPr id="15385" name="Rectangle 68"/>
          <p:cNvSpPr>
            <a:spLocks noChangeArrowheads="1"/>
          </p:cNvSpPr>
          <p:nvPr/>
        </p:nvSpPr>
        <p:spPr bwMode="auto">
          <a:xfrm>
            <a:off x="609600" y="1154112"/>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5386" name="Rectangle 88"/>
          <p:cNvSpPr>
            <a:spLocks noChangeArrowheads="1"/>
          </p:cNvSpPr>
          <p:nvPr/>
        </p:nvSpPr>
        <p:spPr bwMode="auto">
          <a:xfrm>
            <a:off x="4648200" y="12303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387" name="Rectangle 88"/>
          <p:cNvSpPr>
            <a:spLocks noChangeArrowheads="1"/>
          </p:cNvSpPr>
          <p:nvPr/>
        </p:nvSpPr>
        <p:spPr bwMode="auto">
          <a:xfrm>
            <a:off x="5943600" y="12303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1295" name="Rectangle 85"/>
          <p:cNvSpPr>
            <a:spLocks noChangeArrowheads="1"/>
          </p:cNvSpPr>
          <p:nvPr/>
        </p:nvSpPr>
        <p:spPr bwMode="auto">
          <a:xfrm>
            <a:off x="6324600" y="53451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1296" name="Rectangle 85"/>
          <p:cNvSpPr>
            <a:spLocks noChangeArrowheads="1"/>
          </p:cNvSpPr>
          <p:nvPr/>
        </p:nvSpPr>
        <p:spPr bwMode="auto">
          <a:xfrm>
            <a:off x="5486400" y="60309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1297" name="Rectangle 85"/>
          <p:cNvSpPr>
            <a:spLocks noChangeArrowheads="1"/>
          </p:cNvSpPr>
          <p:nvPr/>
        </p:nvSpPr>
        <p:spPr bwMode="auto">
          <a:xfrm>
            <a:off x="3810000" y="46593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1298" name="Rectangle 85"/>
          <p:cNvSpPr>
            <a:spLocks noChangeArrowheads="1"/>
          </p:cNvSpPr>
          <p:nvPr/>
        </p:nvSpPr>
        <p:spPr bwMode="auto">
          <a:xfrm>
            <a:off x="4648200" y="46593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1299" name="Rectangle 85"/>
          <p:cNvSpPr>
            <a:spLocks noChangeArrowheads="1"/>
          </p:cNvSpPr>
          <p:nvPr/>
        </p:nvSpPr>
        <p:spPr bwMode="auto">
          <a:xfrm>
            <a:off x="4648200" y="39735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1300" name="Rectangle 85"/>
          <p:cNvSpPr>
            <a:spLocks noChangeArrowheads="1"/>
          </p:cNvSpPr>
          <p:nvPr/>
        </p:nvSpPr>
        <p:spPr bwMode="auto">
          <a:xfrm>
            <a:off x="5486400" y="39735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1301" name="Rectangle 85"/>
          <p:cNvSpPr>
            <a:spLocks noChangeArrowheads="1"/>
          </p:cNvSpPr>
          <p:nvPr/>
        </p:nvSpPr>
        <p:spPr bwMode="auto">
          <a:xfrm>
            <a:off x="6324600" y="39735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5396" name="Rectangle 88"/>
          <p:cNvSpPr>
            <a:spLocks noChangeArrowheads="1"/>
          </p:cNvSpPr>
          <p:nvPr/>
        </p:nvSpPr>
        <p:spPr bwMode="auto">
          <a:xfrm>
            <a:off x="2057400" y="12303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397" name="Rectangle 88"/>
          <p:cNvSpPr>
            <a:spLocks noChangeArrowheads="1"/>
          </p:cNvSpPr>
          <p:nvPr/>
        </p:nvSpPr>
        <p:spPr bwMode="auto">
          <a:xfrm>
            <a:off x="3352800" y="12303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398" name="Rectangle 88"/>
          <p:cNvSpPr>
            <a:spLocks noChangeArrowheads="1"/>
          </p:cNvSpPr>
          <p:nvPr/>
        </p:nvSpPr>
        <p:spPr bwMode="auto">
          <a:xfrm>
            <a:off x="762000" y="12303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399" name="Rectangle 88"/>
          <p:cNvSpPr>
            <a:spLocks noChangeArrowheads="1"/>
          </p:cNvSpPr>
          <p:nvPr/>
        </p:nvSpPr>
        <p:spPr bwMode="auto">
          <a:xfrm>
            <a:off x="4648200" y="19161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0" name="Rectangle 88"/>
          <p:cNvSpPr>
            <a:spLocks noChangeArrowheads="1"/>
          </p:cNvSpPr>
          <p:nvPr/>
        </p:nvSpPr>
        <p:spPr bwMode="auto">
          <a:xfrm>
            <a:off x="2057400" y="19161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1" name="Rectangle 88"/>
          <p:cNvSpPr>
            <a:spLocks noChangeArrowheads="1"/>
          </p:cNvSpPr>
          <p:nvPr/>
        </p:nvSpPr>
        <p:spPr bwMode="auto">
          <a:xfrm>
            <a:off x="3352800" y="19161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2" name="Rectangle 88"/>
          <p:cNvSpPr>
            <a:spLocks noChangeArrowheads="1"/>
          </p:cNvSpPr>
          <p:nvPr/>
        </p:nvSpPr>
        <p:spPr bwMode="auto">
          <a:xfrm>
            <a:off x="762000" y="19161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3" name="Rectangle 88"/>
          <p:cNvSpPr>
            <a:spLocks noChangeArrowheads="1"/>
          </p:cNvSpPr>
          <p:nvPr/>
        </p:nvSpPr>
        <p:spPr bwMode="auto">
          <a:xfrm>
            <a:off x="4648200" y="26019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4" name="Rectangle 88"/>
          <p:cNvSpPr>
            <a:spLocks noChangeArrowheads="1"/>
          </p:cNvSpPr>
          <p:nvPr/>
        </p:nvSpPr>
        <p:spPr bwMode="auto">
          <a:xfrm>
            <a:off x="5943600" y="26019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5" name="Rectangle 88"/>
          <p:cNvSpPr>
            <a:spLocks noChangeArrowheads="1"/>
          </p:cNvSpPr>
          <p:nvPr/>
        </p:nvSpPr>
        <p:spPr bwMode="auto">
          <a:xfrm>
            <a:off x="2057400" y="26019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6" name="Rectangle 88"/>
          <p:cNvSpPr>
            <a:spLocks noChangeArrowheads="1"/>
          </p:cNvSpPr>
          <p:nvPr/>
        </p:nvSpPr>
        <p:spPr bwMode="auto">
          <a:xfrm>
            <a:off x="3352800" y="26019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7" name="Rectangle 88"/>
          <p:cNvSpPr>
            <a:spLocks noChangeArrowheads="1"/>
          </p:cNvSpPr>
          <p:nvPr/>
        </p:nvSpPr>
        <p:spPr bwMode="auto">
          <a:xfrm>
            <a:off x="762000" y="26019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8" name="Rectangle 88"/>
          <p:cNvSpPr>
            <a:spLocks noChangeArrowheads="1"/>
          </p:cNvSpPr>
          <p:nvPr/>
        </p:nvSpPr>
        <p:spPr bwMode="auto">
          <a:xfrm>
            <a:off x="4648200" y="32877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09" name="Rectangle 88"/>
          <p:cNvSpPr>
            <a:spLocks noChangeArrowheads="1"/>
          </p:cNvSpPr>
          <p:nvPr/>
        </p:nvSpPr>
        <p:spPr bwMode="auto">
          <a:xfrm>
            <a:off x="5943600" y="32877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10" name="Rectangle 88"/>
          <p:cNvSpPr>
            <a:spLocks noChangeArrowheads="1"/>
          </p:cNvSpPr>
          <p:nvPr/>
        </p:nvSpPr>
        <p:spPr bwMode="auto">
          <a:xfrm>
            <a:off x="2057400" y="32877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11" name="Rectangle 88"/>
          <p:cNvSpPr>
            <a:spLocks noChangeArrowheads="1"/>
          </p:cNvSpPr>
          <p:nvPr/>
        </p:nvSpPr>
        <p:spPr bwMode="auto">
          <a:xfrm>
            <a:off x="3352800" y="32877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12" name="Rectangle 88"/>
          <p:cNvSpPr>
            <a:spLocks noChangeArrowheads="1"/>
          </p:cNvSpPr>
          <p:nvPr/>
        </p:nvSpPr>
        <p:spPr bwMode="auto">
          <a:xfrm>
            <a:off x="762000" y="32877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13" name="Rectangle 88"/>
          <p:cNvSpPr>
            <a:spLocks noChangeArrowheads="1"/>
          </p:cNvSpPr>
          <p:nvPr/>
        </p:nvSpPr>
        <p:spPr bwMode="auto">
          <a:xfrm>
            <a:off x="2057400" y="39735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a:t>
            </a:r>
            <a:r>
              <a:rPr lang="en-US"/>
              <a:t>6</a:t>
            </a:r>
            <a:endParaRPr lang="el-GR"/>
          </a:p>
        </p:txBody>
      </p:sp>
      <p:sp>
        <p:nvSpPr>
          <p:cNvPr id="15414" name="Rectangle 85"/>
          <p:cNvSpPr>
            <a:spLocks noChangeArrowheads="1"/>
          </p:cNvSpPr>
          <p:nvPr/>
        </p:nvSpPr>
        <p:spPr bwMode="auto">
          <a:xfrm>
            <a:off x="7315200" y="3973512"/>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1323" name="Rectangle 85"/>
          <p:cNvSpPr>
            <a:spLocks noChangeArrowheads="1"/>
          </p:cNvSpPr>
          <p:nvPr/>
        </p:nvSpPr>
        <p:spPr bwMode="auto">
          <a:xfrm>
            <a:off x="5486400" y="46593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1324" name="Rectangle 85"/>
          <p:cNvSpPr>
            <a:spLocks noChangeArrowheads="1"/>
          </p:cNvSpPr>
          <p:nvPr/>
        </p:nvSpPr>
        <p:spPr bwMode="auto">
          <a:xfrm>
            <a:off x="6324600" y="46593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1325" name="Rectangle 85"/>
          <p:cNvSpPr>
            <a:spLocks noChangeArrowheads="1"/>
          </p:cNvSpPr>
          <p:nvPr/>
        </p:nvSpPr>
        <p:spPr bwMode="auto">
          <a:xfrm>
            <a:off x="6324600" y="6030912"/>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n-US"/>
              <a:t>E</a:t>
            </a:r>
            <a:r>
              <a:rPr lang="el-GR"/>
              <a:t>Π</a:t>
            </a:r>
            <a:r>
              <a:rPr lang="en-US"/>
              <a:t>/4</a:t>
            </a:r>
            <a:endParaRPr lang="el-GR"/>
          </a:p>
        </p:txBody>
      </p:sp>
      <p:sp>
        <p:nvSpPr>
          <p:cNvPr id="15418" name="Rectangle 85"/>
          <p:cNvSpPr>
            <a:spLocks noChangeArrowheads="1"/>
          </p:cNvSpPr>
          <p:nvPr/>
        </p:nvSpPr>
        <p:spPr bwMode="auto">
          <a:xfrm>
            <a:off x="7315200" y="4659312"/>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5419" name="Rectangle 88"/>
          <p:cNvSpPr>
            <a:spLocks noChangeArrowheads="1"/>
          </p:cNvSpPr>
          <p:nvPr/>
        </p:nvSpPr>
        <p:spPr bwMode="auto">
          <a:xfrm>
            <a:off x="3124200" y="5345112"/>
            <a:ext cx="1066800" cy="457200"/>
          </a:xfrm>
          <a:prstGeom prst="rect">
            <a:avLst/>
          </a:prstGeom>
          <a:solidFill>
            <a:srgbClr val="CCFF99"/>
          </a:solidFill>
          <a:ln w="9525">
            <a:solidFill>
              <a:schemeClr val="tx1"/>
            </a:solidFill>
            <a:miter lim="800000"/>
            <a:headEnd/>
            <a:tailEnd/>
          </a:ln>
        </p:spPr>
        <p:txBody>
          <a:bodyPr wrap="none" anchor="ctr"/>
          <a:lstStyle/>
          <a:p>
            <a:pPr algn="ctr"/>
            <a:r>
              <a:rPr lang="el-GR"/>
              <a:t>Μ</a:t>
            </a:r>
            <a:r>
              <a:rPr lang="en-US"/>
              <a:t>K</a:t>
            </a:r>
            <a:r>
              <a:rPr lang="el-GR"/>
              <a:t>/6</a:t>
            </a:r>
          </a:p>
        </p:txBody>
      </p:sp>
      <p:sp>
        <p:nvSpPr>
          <p:cNvPr id="15420" name="Rectangle 85"/>
          <p:cNvSpPr>
            <a:spLocks noChangeArrowheads="1"/>
          </p:cNvSpPr>
          <p:nvPr/>
        </p:nvSpPr>
        <p:spPr bwMode="auto">
          <a:xfrm>
            <a:off x="7315200" y="5345112"/>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5421" name="Rectangle 85"/>
          <p:cNvSpPr>
            <a:spLocks noChangeArrowheads="1"/>
          </p:cNvSpPr>
          <p:nvPr/>
        </p:nvSpPr>
        <p:spPr bwMode="auto">
          <a:xfrm>
            <a:off x="7315200" y="6030912"/>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5422" name="Rectangle 31"/>
          <p:cNvSpPr>
            <a:spLocks noChangeArrowheads="1"/>
          </p:cNvSpPr>
          <p:nvPr/>
        </p:nvSpPr>
        <p:spPr bwMode="auto">
          <a:xfrm>
            <a:off x="4648200" y="60452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a:t>
            </a:r>
            <a:r>
              <a:rPr lang="el-GR"/>
              <a:t>4</a:t>
            </a:r>
          </a:p>
        </p:txBody>
      </p:sp>
      <p:sp>
        <p:nvSpPr>
          <p:cNvPr id="15423" name="Rectangle 31"/>
          <p:cNvSpPr>
            <a:spLocks noChangeArrowheads="1"/>
          </p:cNvSpPr>
          <p:nvPr/>
        </p:nvSpPr>
        <p:spPr bwMode="auto">
          <a:xfrm>
            <a:off x="3886200" y="6030912"/>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a:t>
            </a:r>
            <a:r>
              <a:rPr lang="el-GR"/>
              <a:t>4</a:t>
            </a:r>
          </a:p>
        </p:txBody>
      </p:sp>
      <p:sp>
        <p:nvSpPr>
          <p:cNvPr id="15424" name="TextBox 67"/>
          <p:cNvSpPr txBox="1">
            <a:spLocks noChangeArrowheads="1"/>
          </p:cNvSpPr>
          <p:nvPr/>
        </p:nvSpPr>
        <p:spPr bwMode="auto">
          <a:xfrm>
            <a:off x="685802" y="6488112"/>
            <a:ext cx="5860643" cy="369332"/>
          </a:xfrm>
          <a:prstGeom prst="rect">
            <a:avLst/>
          </a:prstGeom>
          <a:noFill/>
          <a:ln w="9525">
            <a:noFill/>
            <a:miter lim="800000"/>
            <a:headEnd/>
            <a:tailEnd/>
          </a:ln>
        </p:spPr>
        <p:txBody>
          <a:bodyPr wrap="none">
            <a:spAutoFit/>
          </a:bodyPr>
          <a:lstStyle/>
          <a:p>
            <a:r>
              <a:rPr lang="el-GR" dirty="0"/>
              <a:t>* Δεν </a:t>
            </a:r>
            <a:r>
              <a:rPr lang="el-GR" dirty="0" smtClean="0"/>
              <a:t>αποτυπώνονται 6-12 ενσωματωμένα </a:t>
            </a:r>
            <a:r>
              <a:rPr lang="el-GR" dirty="0"/>
              <a:t>εργαστήρια </a:t>
            </a:r>
            <a:r>
              <a:rPr lang="el-GR" dirty="0" smtClean="0"/>
              <a:t>!</a:t>
            </a:r>
            <a:endParaRPr lang="el-GR" dirty="0"/>
          </a:p>
        </p:txBody>
      </p:sp>
      <p:sp>
        <p:nvSpPr>
          <p:cNvPr id="15425" name="Rectangle 79"/>
          <p:cNvSpPr>
            <a:spLocks noChangeArrowheads="1"/>
          </p:cNvSpPr>
          <p:nvPr/>
        </p:nvSpPr>
        <p:spPr bwMode="auto">
          <a:xfrm>
            <a:off x="3352800" y="3973512"/>
            <a:ext cx="1065213"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15426" name="Rectangle 88"/>
          <p:cNvSpPr>
            <a:spLocks noChangeArrowheads="1"/>
          </p:cNvSpPr>
          <p:nvPr/>
        </p:nvSpPr>
        <p:spPr bwMode="auto">
          <a:xfrm>
            <a:off x="4267200" y="5345112"/>
            <a:ext cx="1066800" cy="457200"/>
          </a:xfrm>
          <a:prstGeom prst="rect">
            <a:avLst/>
          </a:prstGeom>
          <a:solidFill>
            <a:srgbClr val="FFCC99"/>
          </a:solidFill>
          <a:ln w="9525">
            <a:solidFill>
              <a:schemeClr val="tx1"/>
            </a:solidFill>
            <a:miter lim="800000"/>
            <a:headEnd/>
            <a:tailEnd/>
          </a:ln>
        </p:spPr>
        <p:txBody>
          <a:bodyPr wrap="none" anchor="ctr"/>
          <a:lstStyle/>
          <a:p>
            <a:pPr algn="ctr"/>
            <a:r>
              <a:rPr lang="en-US"/>
              <a:t>Project</a:t>
            </a:r>
            <a:r>
              <a:rPr lang="el-GR"/>
              <a:t>/6</a:t>
            </a:r>
          </a:p>
        </p:txBody>
      </p:sp>
      <p:sp>
        <p:nvSpPr>
          <p:cNvPr id="70" name="Rectangle 70"/>
          <p:cNvSpPr>
            <a:spLocks noChangeArrowheads="1"/>
          </p:cNvSpPr>
          <p:nvPr/>
        </p:nvSpPr>
        <p:spPr bwMode="auto">
          <a:xfrm>
            <a:off x="152400" y="685800"/>
            <a:ext cx="8763000" cy="533400"/>
          </a:xfrm>
          <a:prstGeom prst="rect">
            <a:avLst/>
          </a:prstGeom>
          <a:noFill/>
          <a:ln w="9525">
            <a:noFill/>
            <a:miter lim="800000"/>
            <a:headEnd/>
            <a:tailEnd/>
          </a:ln>
        </p:spPr>
        <p:txBody>
          <a:bodyPr anchor="ctr"/>
          <a:lstStyle/>
          <a:p>
            <a:pPr algn="ctr"/>
            <a:r>
              <a:rPr lang="el-GR" sz="2400" dirty="0" smtClean="0">
                <a:solidFill>
                  <a:schemeClr val="tx2"/>
                </a:solidFill>
              </a:rPr>
              <a:t>23 ΥΜ + 1 ΕΥΜ + 1 </a:t>
            </a:r>
            <a:r>
              <a:rPr lang="en-US" sz="2400" dirty="0" smtClean="0">
                <a:solidFill>
                  <a:schemeClr val="tx2"/>
                </a:solidFill>
              </a:rPr>
              <a:t>Pr + </a:t>
            </a:r>
            <a:r>
              <a:rPr lang="el-GR" sz="2400" dirty="0" smtClean="0">
                <a:solidFill>
                  <a:schemeClr val="tx2"/>
                </a:solidFill>
              </a:rPr>
              <a:t>12</a:t>
            </a:r>
            <a:r>
              <a:rPr lang="en-US" sz="2400" dirty="0" smtClean="0">
                <a:solidFill>
                  <a:schemeClr val="tx2"/>
                </a:solidFill>
              </a:rPr>
              <a:t> </a:t>
            </a:r>
            <a:r>
              <a:rPr lang="el-GR" sz="2400" dirty="0" smtClean="0">
                <a:solidFill>
                  <a:schemeClr val="tx2"/>
                </a:solidFill>
              </a:rPr>
              <a:t>ΠΜ</a:t>
            </a:r>
            <a:r>
              <a:rPr lang="en-US" sz="2400" dirty="0" smtClean="0">
                <a:solidFill>
                  <a:schemeClr val="tx2"/>
                </a:solidFill>
              </a:rPr>
              <a:t> </a:t>
            </a:r>
            <a:r>
              <a:rPr lang="el-GR" sz="2400" dirty="0" smtClean="0">
                <a:solidFill>
                  <a:schemeClr val="tx2"/>
                </a:solidFill>
              </a:rPr>
              <a:t>+2 ΠΕ +6 ΓΠ</a:t>
            </a:r>
            <a:r>
              <a:rPr lang="en-US" sz="2400" dirty="0" smtClean="0">
                <a:solidFill>
                  <a:schemeClr val="tx2"/>
                </a:solidFill>
              </a:rPr>
              <a:t> </a:t>
            </a:r>
            <a:r>
              <a:rPr lang="el-GR" sz="2400" dirty="0" smtClean="0">
                <a:solidFill>
                  <a:schemeClr val="tx2"/>
                </a:solidFill>
              </a:rPr>
              <a:t>+</a:t>
            </a:r>
            <a:r>
              <a:rPr lang="en-US" sz="2400" dirty="0" smtClean="0">
                <a:solidFill>
                  <a:schemeClr val="tx2"/>
                </a:solidFill>
              </a:rPr>
              <a:t> </a:t>
            </a:r>
            <a:r>
              <a:rPr lang="el-GR" sz="2400" dirty="0" smtClean="0">
                <a:solidFill>
                  <a:schemeClr val="tx2"/>
                </a:solidFill>
              </a:rPr>
              <a:t>3</a:t>
            </a:r>
            <a:r>
              <a:rPr lang="en-US" sz="2400" dirty="0" smtClean="0">
                <a:solidFill>
                  <a:schemeClr val="tx2"/>
                </a:solidFill>
              </a:rPr>
              <a:t> </a:t>
            </a:r>
            <a:r>
              <a:rPr lang="el-GR" sz="2400" dirty="0" smtClean="0">
                <a:solidFill>
                  <a:schemeClr val="tx2"/>
                </a:solidFill>
              </a:rPr>
              <a:t>ελ</a:t>
            </a:r>
            <a:r>
              <a:rPr lang="en-US" sz="2400" dirty="0" smtClean="0">
                <a:solidFill>
                  <a:schemeClr val="tx2"/>
                </a:solidFill>
              </a:rPr>
              <a:t> </a:t>
            </a:r>
            <a:r>
              <a:rPr lang="el-GR" sz="2400" dirty="0" smtClean="0">
                <a:solidFill>
                  <a:schemeClr val="tx2"/>
                </a:solidFill>
              </a:rPr>
              <a:t>=</a:t>
            </a:r>
            <a:r>
              <a:rPr lang="en-US" sz="2400" dirty="0" smtClean="0">
                <a:solidFill>
                  <a:schemeClr val="tx2"/>
                </a:solidFill>
              </a:rPr>
              <a:t> </a:t>
            </a:r>
            <a:r>
              <a:rPr lang="el-GR" sz="2400" b="1" dirty="0" smtClean="0">
                <a:solidFill>
                  <a:schemeClr val="tx2"/>
                </a:solidFill>
              </a:rPr>
              <a:t>48</a:t>
            </a:r>
            <a:r>
              <a:rPr lang="en-US" sz="2400" b="1" dirty="0" smtClean="0">
                <a:solidFill>
                  <a:schemeClr val="tx2"/>
                </a:solidFill>
              </a:rPr>
              <a:t> </a:t>
            </a:r>
            <a:endParaRPr lang="el-GR" sz="2400" dirty="0">
              <a:solidFill>
                <a:schemeClr val="tx2"/>
              </a:solidFill>
            </a:endParaRPr>
          </a:p>
        </p:txBody>
      </p:sp>
      <p:sp>
        <p:nvSpPr>
          <p:cNvPr id="71"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Διάρθρωση Μαθημάτων του Παλαιού ΠΠΣ</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04800" y="46038"/>
            <a:ext cx="8458200" cy="639762"/>
          </a:xfr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el-GR" sz="3600" dirty="0" smtClean="0"/>
              <a:t>Υπάρχουσα Κατάσταση (παλαιό ΠΠΣ)</a:t>
            </a:r>
          </a:p>
        </p:txBody>
      </p:sp>
      <p:sp>
        <p:nvSpPr>
          <p:cNvPr id="7171" name="Content Placeholder 2"/>
          <p:cNvSpPr>
            <a:spLocks noGrp="1"/>
          </p:cNvSpPr>
          <p:nvPr>
            <p:ph idx="1"/>
          </p:nvPr>
        </p:nvSpPr>
        <p:spPr>
          <a:xfrm>
            <a:off x="228600" y="914400"/>
            <a:ext cx="8763000" cy="5715000"/>
          </a:xfrm>
        </p:spPr>
        <p:txBody>
          <a:bodyPr/>
          <a:lstStyle/>
          <a:p>
            <a:pPr>
              <a:spcBef>
                <a:spcPct val="0"/>
              </a:spcBef>
            </a:pPr>
            <a:r>
              <a:rPr lang="el-GR" sz="2000" b="1" dirty="0" smtClean="0"/>
              <a:t>Μεγάλο πλήθος εισακτέων (</a:t>
            </a:r>
            <a:r>
              <a:rPr lang="el-GR" sz="2000" b="1" dirty="0" smtClean="0">
                <a:solidFill>
                  <a:srgbClr val="C00000"/>
                </a:solidFill>
              </a:rPr>
              <a:t>&gt;300 </a:t>
            </a:r>
            <a:r>
              <a:rPr lang="el-GR" sz="2000" b="1" dirty="0" smtClean="0"/>
              <a:t>αντί 120)</a:t>
            </a:r>
          </a:p>
          <a:p>
            <a:pPr>
              <a:spcBef>
                <a:spcPct val="0"/>
              </a:spcBef>
            </a:pPr>
            <a:r>
              <a:rPr lang="el-GR" sz="2000" b="1" dirty="0" smtClean="0"/>
              <a:t>Σημαντικό πλήθος φοιτητών με χαμηλό υπόβαθρο</a:t>
            </a:r>
            <a:r>
              <a:rPr lang="en-US" sz="2000" b="1" dirty="0" smtClean="0"/>
              <a:t> </a:t>
            </a:r>
            <a:r>
              <a:rPr lang="el-GR" sz="2000" b="1" dirty="0" smtClean="0"/>
              <a:t>γνώσεων (</a:t>
            </a:r>
            <a:r>
              <a:rPr lang="el-GR" sz="2000" b="1" dirty="0" smtClean="0">
                <a:solidFill>
                  <a:srgbClr val="C00000"/>
                </a:solidFill>
              </a:rPr>
              <a:t>1/3</a:t>
            </a:r>
            <a:r>
              <a:rPr lang="el-GR" sz="2000" b="1" dirty="0" smtClean="0"/>
              <a:t>)</a:t>
            </a:r>
            <a:endParaRPr lang="en-US" sz="2000" b="1" dirty="0" smtClean="0"/>
          </a:p>
          <a:p>
            <a:pPr>
              <a:spcBef>
                <a:spcPct val="0"/>
              </a:spcBef>
            </a:pPr>
            <a:endParaRPr lang="el-GR" sz="1600" b="1" dirty="0" smtClean="0"/>
          </a:p>
          <a:p>
            <a:pPr>
              <a:spcBef>
                <a:spcPct val="0"/>
              </a:spcBef>
            </a:pPr>
            <a:r>
              <a:rPr lang="el-GR" sz="2000" b="1" dirty="0" smtClean="0"/>
              <a:t>Πολλά γνωστικά αντικείμενα για το πτυχίο (</a:t>
            </a:r>
            <a:r>
              <a:rPr lang="el-GR" sz="2000" b="1" dirty="0" smtClean="0">
                <a:solidFill>
                  <a:srgbClr val="C00000"/>
                </a:solidFill>
              </a:rPr>
              <a:t>46</a:t>
            </a:r>
            <a:r>
              <a:rPr lang="el-GR" sz="2000" b="1" dirty="0" smtClean="0"/>
              <a:t>)</a:t>
            </a:r>
            <a:r>
              <a:rPr lang="en-US" sz="2000" b="1" dirty="0" smtClean="0"/>
              <a:t> </a:t>
            </a:r>
            <a:endParaRPr lang="el-GR" sz="2000" b="1" dirty="0" smtClean="0"/>
          </a:p>
          <a:p>
            <a:pPr>
              <a:spcBef>
                <a:spcPct val="0"/>
              </a:spcBef>
            </a:pPr>
            <a:r>
              <a:rPr lang="el-GR" sz="2000" b="1" dirty="0" smtClean="0"/>
              <a:t>Υψηλό πλήθος ωρών διδασκαλίας ανά εβδομάδα (ΜΟ = 23 – 26)</a:t>
            </a:r>
          </a:p>
          <a:p>
            <a:pPr>
              <a:spcBef>
                <a:spcPct val="0"/>
              </a:spcBef>
            </a:pPr>
            <a:r>
              <a:rPr lang="el-GR" sz="2000" b="1" dirty="0" smtClean="0"/>
              <a:t>Σχετικά λίγες εργαστηριακές ώρες</a:t>
            </a:r>
          </a:p>
          <a:p>
            <a:pPr>
              <a:spcBef>
                <a:spcPct val="0"/>
              </a:spcBef>
            </a:pPr>
            <a:endParaRPr lang="el-GR" sz="1600" b="1" dirty="0" smtClean="0"/>
          </a:p>
          <a:p>
            <a:pPr>
              <a:spcBef>
                <a:spcPct val="0"/>
              </a:spcBef>
            </a:pPr>
            <a:r>
              <a:rPr lang="el-GR" sz="2000" b="1" dirty="0" smtClean="0"/>
              <a:t>Μαθήματα με φόρτο που αντιστοιχεί σε περισσότερα </a:t>
            </a:r>
            <a:r>
              <a:rPr lang="en-US" sz="2000" b="1" dirty="0" smtClean="0"/>
              <a:t>ECTS</a:t>
            </a:r>
            <a:r>
              <a:rPr lang="el-GR" sz="2000" b="1" dirty="0" smtClean="0"/>
              <a:t> </a:t>
            </a:r>
          </a:p>
          <a:p>
            <a:pPr>
              <a:spcBef>
                <a:spcPct val="0"/>
              </a:spcBef>
            </a:pPr>
            <a:r>
              <a:rPr lang="el-GR" sz="2000" b="1" dirty="0" smtClean="0"/>
              <a:t>Ανισοκατανομή του φόρτου στα μαθημάτων επιλογής για ίδια </a:t>
            </a:r>
            <a:r>
              <a:rPr lang="en-US" sz="2000" b="1" dirty="0" smtClean="0"/>
              <a:t>ECTS</a:t>
            </a:r>
            <a:endParaRPr lang="el-GR" sz="2000" b="1" dirty="0" smtClean="0"/>
          </a:p>
          <a:p>
            <a:pPr>
              <a:spcBef>
                <a:spcPct val="0"/>
              </a:spcBef>
            </a:pPr>
            <a:r>
              <a:rPr lang="el-GR" sz="2000" b="1" dirty="0" smtClean="0"/>
              <a:t>Αύξηση των απαιτήσεων των μαθημάτων χωρίς αύξηση των </a:t>
            </a:r>
            <a:r>
              <a:rPr lang="en-US" sz="2000" b="1" dirty="0" smtClean="0"/>
              <a:t>ECTS</a:t>
            </a:r>
            <a:endParaRPr lang="el-GR" sz="2000" b="1" dirty="0" smtClean="0"/>
          </a:p>
          <a:p>
            <a:pPr>
              <a:spcBef>
                <a:spcPct val="0"/>
              </a:spcBef>
              <a:buFontTx/>
              <a:buNone/>
            </a:pPr>
            <a:endParaRPr lang="el-GR" sz="1600" b="1" dirty="0" smtClean="0"/>
          </a:p>
          <a:p>
            <a:pPr>
              <a:spcBef>
                <a:spcPct val="0"/>
              </a:spcBef>
            </a:pPr>
            <a:r>
              <a:rPr lang="el-GR" sz="2000" b="1" dirty="0" smtClean="0"/>
              <a:t>Συσσώρευση φοιτητών στα μαθήματα κορμού (~800)</a:t>
            </a:r>
          </a:p>
          <a:p>
            <a:pPr>
              <a:spcBef>
                <a:spcPct val="0"/>
              </a:spcBef>
            </a:pPr>
            <a:r>
              <a:rPr lang="el-GR" sz="2000" b="1" dirty="0" smtClean="0">
                <a:solidFill>
                  <a:srgbClr val="C00000"/>
                </a:solidFill>
              </a:rPr>
              <a:t>Μεγάλη διάρκεια σπουδών (</a:t>
            </a:r>
            <a:r>
              <a:rPr lang="en-US" sz="2000" b="1" dirty="0" smtClean="0">
                <a:solidFill>
                  <a:srgbClr val="C00000"/>
                </a:solidFill>
              </a:rPr>
              <a:t>M.O. </a:t>
            </a:r>
            <a:r>
              <a:rPr lang="el-GR" sz="2000" dirty="0" smtClean="0">
                <a:solidFill>
                  <a:srgbClr val="C00000"/>
                </a:solidFill>
              </a:rPr>
              <a:t>ετών φοίτησης αποφοίτων </a:t>
            </a:r>
            <a:r>
              <a:rPr lang="el-GR" sz="2000" b="1" dirty="0" smtClean="0">
                <a:solidFill>
                  <a:srgbClr val="C00000"/>
                </a:solidFill>
              </a:rPr>
              <a:t>&gt; 5,5)</a:t>
            </a:r>
          </a:p>
          <a:p>
            <a:pPr>
              <a:spcBef>
                <a:spcPct val="0"/>
              </a:spcBef>
            </a:pPr>
            <a:r>
              <a:rPr lang="el-GR" sz="2000" b="1" dirty="0" smtClean="0"/>
              <a:t>Η ψαλίδα εισερχομένων - εξερχομένων έχει αυξηθεί δραματικά. </a:t>
            </a:r>
            <a:endParaRPr lang="en-US" sz="2000" b="1" dirty="0" smtClean="0"/>
          </a:p>
          <a:p>
            <a:pPr>
              <a:spcBef>
                <a:spcPct val="0"/>
              </a:spcBef>
            </a:pPr>
            <a:r>
              <a:rPr lang="el-GR" sz="2000" b="1" dirty="0" smtClean="0"/>
              <a:t>Ο μέσος όρος του βαθμού πτυχίου έχει μειωθεί σε βάθος χρόνου.</a:t>
            </a:r>
          </a:p>
        </p:txBody>
      </p:sp>
      <p:sp>
        <p:nvSpPr>
          <p:cNvPr id="4" name="Rounded Rectangular Callout 3"/>
          <p:cNvSpPr/>
          <p:nvPr/>
        </p:nvSpPr>
        <p:spPr>
          <a:xfrm>
            <a:off x="7772400" y="2438400"/>
            <a:ext cx="1219200" cy="685800"/>
          </a:xfrm>
          <a:prstGeom prst="wedgeRoundRectCallout">
            <a:avLst>
              <a:gd name="adj1" fmla="val -72602"/>
              <a:gd name="adj2" fmla="val 4049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1 ECTS = 25 </a:t>
            </a:r>
            <a:r>
              <a:rPr lang="el-GR" sz="2000" b="1" dirty="0" smtClean="0"/>
              <a:t>Ώρες</a:t>
            </a:r>
            <a:endParaRPr lang="el-GR" sz="20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2790995087"/>
              </p:ext>
            </p:extLst>
          </p:nvPr>
        </p:nvGraphicFramePr>
        <p:xfrm>
          <a:off x="381000" y="762001"/>
          <a:ext cx="8458200" cy="4389144"/>
        </p:xfrm>
        <a:graphic>
          <a:graphicData uri="http://schemas.openxmlformats.org/drawingml/2006/table">
            <a:tbl>
              <a:tblPr firstRow="1">
                <a:tableStyleId>{21E4AEA4-8DFA-4A89-87EB-49C32662AFE0}</a:tableStyleId>
              </a:tblPr>
              <a:tblGrid>
                <a:gridCol w="4267200"/>
                <a:gridCol w="1143000"/>
                <a:gridCol w="990600"/>
                <a:gridCol w="1066800"/>
                <a:gridCol w="990600"/>
              </a:tblGrid>
              <a:tr h="324000">
                <a:tc>
                  <a:txBody>
                    <a:bodyPr/>
                    <a:lstStyle/>
                    <a:p>
                      <a:pPr algn="ctr"/>
                      <a:r>
                        <a:rPr lang="el-GR" sz="1800" b="1" dirty="0" smtClean="0"/>
                        <a:t>Είδος μαθήματος</a:t>
                      </a:r>
                      <a:endParaRPr lang="el-GR" sz="1800" b="1" dirty="0"/>
                    </a:p>
                  </a:txBody>
                  <a:tcPr marT="45721" marB="45721"/>
                </a:tc>
                <a:tc gridSpan="2">
                  <a:txBody>
                    <a:bodyPr/>
                    <a:lstStyle/>
                    <a:p>
                      <a:pPr algn="ctr"/>
                      <a:r>
                        <a:rPr lang="el-GR" sz="1800" b="1" dirty="0" smtClean="0"/>
                        <a:t>Παλαιό</a:t>
                      </a:r>
                      <a:r>
                        <a:rPr lang="el-GR" sz="1800" b="1" baseline="0" dirty="0" smtClean="0"/>
                        <a:t> </a:t>
                      </a:r>
                      <a:r>
                        <a:rPr lang="el-GR" sz="1800" b="1" dirty="0" smtClean="0"/>
                        <a:t>ΠΠΣ</a:t>
                      </a:r>
                      <a:endParaRPr lang="el-GR" sz="1800" b="1" dirty="0"/>
                    </a:p>
                  </a:txBody>
                  <a:tcPr marT="45721" marB="45721"/>
                </a:tc>
                <a:tc hMerge="1">
                  <a:txBody>
                    <a:bodyPr/>
                    <a:lstStyle/>
                    <a:p>
                      <a:pPr algn="ctr"/>
                      <a:endParaRPr lang="el-GR" sz="1800" dirty="0"/>
                    </a:p>
                  </a:txBody>
                  <a:tcPr marT="45727" marB="45727">
                    <a:solidFill>
                      <a:srgbClr val="0066FF"/>
                    </a:solidFill>
                  </a:tcPr>
                </a:tc>
                <a:tc gridSpan="2">
                  <a:txBody>
                    <a:bodyPr/>
                    <a:lstStyle/>
                    <a:p>
                      <a:pPr algn="ctr"/>
                      <a:r>
                        <a:rPr lang="el-GR" sz="1800" b="1" dirty="0" smtClean="0"/>
                        <a:t>Νέο ΠΠΣ</a:t>
                      </a:r>
                      <a:endParaRPr lang="el-GR" sz="1800" b="1" dirty="0"/>
                    </a:p>
                  </a:txBody>
                  <a:tcPr marT="45721" marB="45721"/>
                </a:tc>
                <a:tc hMerge="1">
                  <a:txBody>
                    <a:bodyPr/>
                    <a:lstStyle/>
                    <a:p>
                      <a:pPr algn="ctr"/>
                      <a:endParaRPr lang="el-GR" sz="1800" dirty="0"/>
                    </a:p>
                  </a:txBody>
                  <a:tcPr marT="45727" marB="45727">
                    <a:solidFill>
                      <a:srgbClr val="0066FF"/>
                    </a:solidFill>
                  </a:tcPr>
                </a:tc>
              </a:tr>
              <a:tr h="324000">
                <a:tc>
                  <a:txBody>
                    <a:bodyPr/>
                    <a:lstStyle/>
                    <a:p>
                      <a:pPr algn="ctr"/>
                      <a:endParaRPr lang="el-GR" sz="1800" b="1" dirty="0"/>
                    </a:p>
                  </a:txBody>
                  <a:tcPr marT="45721" marB="45721"/>
                </a:tc>
                <a:tc>
                  <a:txBody>
                    <a:bodyPr/>
                    <a:lstStyle/>
                    <a:p>
                      <a:pPr algn="ctr"/>
                      <a:r>
                        <a:rPr lang="el-GR" sz="1800" b="1" dirty="0" smtClean="0"/>
                        <a:t>Πλήθος</a:t>
                      </a:r>
                      <a:endParaRPr lang="el-GR" sz="1800" b="1" dirty="0">
                        <a:solidFill>
                          <a:schemeClr val="bg1"/>
                        </a:solidFill>
                      </a:endParaRPr>
                    </a:p>
                  </a:txBody>
                  <a:tcPr marT="45721" marB="45721"/>
                </a:tc>
                <a:tc>
                  <a:txBody>
                    <a:bodyPr/>
                    <a:lstStyle/>
                    <a:p>
                      <a:pPr algn="ctr"/>
                      <a:r>
                        <a:rPr lang="en-US" sz="1800" b="1" dirty="0" smtClean="0"/>
                        <a:t>ECTS</a:t>
                      </a:r>
                      <a:endParaRPr lang="el-GR" sz="1800" b="1" dirty="0">
                        <a:solidFill>
                          <a:schemeClr val="bg1"/>
                        </a:solidFill>
                      </a:endParaRPr>
                    </a:p>
                  </a:txBody>
                  <a:tcPr marT="45721" marB="45721"/>
                </a:tc>
                <a:tc>
                  <a:txBody>
                    <a:bodyPr/>
                    <a:lstStyle/>
                    <a:p>
                      <a:pPr algn="ctr"/>
                      <a:r>
                        <a:rPr lang="el-GR" sz="1800" b="1" dirty="0" smtClean="0"/>
                        <a:t>Πλήθος</a:t>
                      </a:r>
                      <a:endParaRPr lang="el-GR" sz="1800" b="1" dirty="0">
                        <a:solidFill>
                          <a:schemeClr val="bg1"/>
                        </a:solidFill>
                      </a:endParaRPr>
                    </a:p>
                  </a:txBody>
                  <a:tcPr marT="45721" marB="45721"/>
                </a:tc>
                <a:tc>
                  <a:txBody>
                    <a:bodyPr/>
                    <a:lstStyle/>
                    <a:p>
                      <a:pPr algn="ctr"/>
                      <a:r>
                        <a:rPr lang="en-US" sz="1800" b="1" dirty="0" smtClean="0"/>
                        <a:t>ECTS</a:t>
                      </a:r>
                      <a:endParaRPr lang="el-GR" sz="1800" b="1" dirty="0">
                        <a:solidFill>
                          <a:schemeClr val="bg1"/>
                        </a:solidFill>
                      </a:endParaRPr>
                    </a:p>
                  </a:txBody>
                  <a:tcPr marT="45721" marB="45721"/>
                </a:tc>
              </a:tr>
              <a:tr h="324000">
                <a:tc>
                  <a:txBody>
                    <a:bodyPr/>
                    <a:lstStyle/>
                    <a:p>
                      <a:r>
                        <a:rPr lang="el-GR" sz="1800" b="1" dirty="0" smtClean="0"/>
                        <a:t>Υποχρεωτικά Μαθήματα</a:t>
                      </a:r>
                      <a:endParaRPr lang="el-GR" sz="1800" b="1" dirty="0"/>
                    </a:p>
                  </a:txBody>
                  <a:tcPr marT="45721" marB="45721"/>
                </a:tc>
                <a:tc>
                  <a:txBody>
                    <a:bodyPr/>
                    <a:lstStyle/>
                    <a:p>
                      <a:pPr algn="ctr"/>
                      <a:r>
                        <a:rPr lang="el-GR" sz="1800" b="1" dirty="0" smtClean="0"/>
                        <a:t>23</a:t>
                      </a:r>
                      <a:endParaRPr lang="el-GR" sz="1800" b="1" dirty="0"/>
                    </a:p>
                  </a:txBody>
                  <a:tcPr marT="45721" marB="45721"/>
                </a:tc>
                <a:tc>
                  <a:txBody>
                    <a:bodyPr/>
                    <a:lstStyle/>
                    <a:p>
                      <a:pPr algn="ctr"/>
                      <a:r>
                        <a:rPr lang="en-US" sz="1800" b="1" dirty="0" smtClean="0"/>
                        <a:t>138</a:t>
                      </a:r>
                      <a:endParaRPr lang="el-GR" sz="1800" b="1" dirty="0"/>
                    </a:p>
                  </a:txBody>
                  <a:tcPr marT="45721" marB="45721"/>
                </a:tc>
                <a:tc>
                  <a:txBody>
                    <a:bodyPr/>
                    <a:lstStyle/>
                    <a:p>
                      <a:pPr algn="ctr"/>
                      <a:r>
                        <a:rPr lang="el-GR" sz="1800" b="1" dirty="0" smtClean="0"/>
                        <a:t>18</a:t>
                      </a:r>
                      <a:endParaRPr lang="el-GR" sz="1800" b="1" dirty="0"/>
                    </a:p>
                  </a:txBody>
                  <a:tcPr marT="45721" marB="45721"/>
                </a:tc>
                <a:tc>
                  <a:txBody>
                    <a:bodyPr/>
                    <a:lstStyle/>
                    <a:p>
                      <a:pPr algn="ctr"/>
                      <a:r>
                        <a:rPr lang="en-US" sz="1800" b="1" dirty="0" smtClean="0"/>
                        <a:t>12</a:t>
                      </a:r>
                      <a:r>
                        <a:rPr lang="el-GR" sz="1800" b="1" dirty="0" smtClean="0"/>
                        <a:t>4</a:t>
                      </a:r>
                      <a:endParaRPr lang="el-GR" sz="1800" b="1" dirty="0"/>
                    </a:p>
                  </a:txBody>
                  <a:tcPr marT="45721" marB="45721"/>
                </a:tc>
              </a:tr>
              <a:tr h="324000">
                <a:tc>
                  <a:txBody>
                    <a:bodyPr/>
                    <a:lstStyle/>
                    <a:p>
                      <a:r>
                        <a:rPr lang="el-GR" sz="1800" b="1" dirty="0" smtClean="0"/>
                        <a:t>Κατ’ Επιλογή Υποχρεωτικά Μαθήματα</a:t>
                      </a:r>
                      <a:endParaRPr lang="el-GR" sz="1800" b="1" dirty="0"/>
                    </a:p>
                  </a:txBody>
                  <a:tcPr marT="45721" marB="45721"/>
                </a:tc>
                <a:tc>
                  <a:txBody>
                    <a:bodyPr/>
                    <a:lstStyle/>
                    <a:p>
                      <a:pPr algn="ctr"/>
                      <a:r>
                        <a:rPr lang="el-GR" sz="1800" b="1" dirty="0" smtClean="0"/>
                        <a:t>1 από 2</a:t>
                      </a:r>
                      <a:endParaRPr lang="el-GR" sz="1800" b="1" dirty="0"/>
                    </a:p>
                  </a:txBody>
                  <a:tcPr marT="45721" marB="45721"/>
                </a:tc>
                <a:tc>
                  <a:txBody>
                    <a:bodyPr/>
                    <a:lstStyle/>
                    <a:p>
                      <a:pPr algn="ctr"/>
                      <a:r>
                        <a:rPr lang="en-US" sz="1800" b="1" dirty="0" smtClean="0"/>
                        <a:t>6</a:t>
                      </a:r>
                      <a:endParaRPr lang="el-GR" sz="1800" b="1" dirty="0"/>
                    </a:p>
                  </a:txBody>
                  <a:tcPr marT="45721" marB="45721"/>
                </a:tc>
                <a:tc>
                  <a:txBody>
                    <a:bodyPr/>
                    <a:lstStyle/>
                    <a:p>
                      <a:pPr algn="ctr"/>
                      <a:r>
                        <a:rPr lang="el-GR" sz="1800" b="1" dirty="0" smtClean="0"/>
                        <a:t>4 από 11</a:t>
                      </a:r>
                      <a:endParaRPr lang="el-GR" sz="1800" b="1" dirty="0"/>
                    </a:p>
                  </a:txBody>
                  <a:tcPr marT="45721" marB="45721"/>
                </a:tc>
                <a:tc>
                  <a:txBody>
                    <a:bodyPr/>
                    <a:lstStyle/>
                    <a:p>
                      <a:pPr algn="ctr"/>
                      <a:r>
                        <a:rPr lang="en-US" sz="1800" b="1" dirty="0" smtClean="0"/>
                        <a:t>24</a:t>
                      </a:r>
                      <a:endParaRPr lang="el-GR" sz="1800" b="1" dirty="0"/>
                    </a:p>
                  </a:txBody>
                  <a:tcPr marT="45721" marB="45721"/>
                </a:tc>
              </a:tr>
              <a:tr h="324000">
                <a:tc>
                  <a:txBody>
                    <a:bodyPr/>
                    <a:lstStyle/>
                    <a:p>
                      <a:r>
                        <a:rPr lang="en-US" sz="1800" b="1" dirty="0" smtClean="0"/>
                        <a:t>Project</a:t>
                      </a:r>
                      <a:endParaRPr lang="el-GR" sz="1800" b="1" dirty="0"/>
                    </a:p>
                  </a:txBody>
                  <a:tcPr marT="45721" marB="45721"/>
                </a:tc>
                <a:tc>
                  <a:txBody>
                    <a:bodyPr/>
                    <a:lstStyle/>
                    <a:p>
                      <a:pPr algn="ctr"/>
                      <a:r>
                        <a:rPr lang="en-US" sz="1800" b="1" dirty="0" smtClean="0"/>
                        <a:t>1 </a:t>
                      </a:r>
                      <a:r>
                        <a:rPr lang="el-GR" sz="1800" b="1" dirty="0" smtClean="0"/>
                        <a:t>από 2</a:t>
                      </a:r>
                      <a:endParaRPr lang="el-GR" sz="1800" b="1" dirty="0"/>
                    </a:p>
                  </a:txBody>
                  <a:tcPr marT="45721" marB="45721"/>
                </a:tc>
                <a:tc>
                  <a:txBody>
                    <a:bodyPr/>
                    <a:lstStyle/>
                    <a:p>
                      <a:pPr algn="ctr"/>
                      <a:r>
                        <a:rPr lang="en-US" sz="1800" b="1" dirty="0" smtClean="0"/>
                        <a:t>6</a:t>
                      </a:r>
                      <a:endParaRPr lang="el-GR" sz="1800" b="1" dirty="0"/>
                    </a:p>
                  </a:txBody>
                  <a:tcPr marT="45721" marB="45721"/>
                </a:tc>
                <a:tc>
                  <a:txBody>
                    <a:bodyPr/>
                    <a:lstStyle/>
                    <a:p>
                      <a:pPr algn="ctr"/>
                      <a:r>
                        <a:rPr lang="en-US" sz="1800" b="1" dirty="0" smtClean="0"/>
                        <a:t>1</a:t>
                      </a:r>
                      <a:r>
                        <a:rPr lang="el-GR" sz="1800" b="1" baseline="0" dirty="0" smtClean="0"/>
                        <a:t> από 4</a:t>
                      </a:r>
                      <a:endParaRPr lang="el-GR" sz="1800" b="1" dirty="0"/>
                    </a:p>
                  </a:txBody>
                  <a:tcPr marT="45721" marB="45721"/>
                </a:tc>
                <a:tc>
                  <a:txBody>
                    <a:bodyPr/>
                    <a:lstStyle/>
                    <a:p>
                      <a:pPr algn="ctr"/>
                      <a:r>
                        <a:rPr lang="en-US" sz="1800" b="1" dirty="0" smtClean="0"/>
                        <a:t>8</a:t>
                      </a:r>
                      <a:endParaRPr lang="el-GR" sz="1800" b="1" dirty="0"/>
                    </a:p>
                  </a:txBody>
                  <a:tcPr marT="45721" marB="45721"/>
                </a:tc>
              </a:tr>
              <a:tr h="324000">
                <a:tc>
                  <a:txBody>
                    <a:bodyPr/>
                    <a:lstStyle/>
                    <a:p>
                      <a:r>
                        <a:rPr lang="el-GR" sz="1800" b="1" dirty="0" smtClean="0"/>
                        <a:t>Βασικά</a:t>
                      </a:r>
                      <a:r>
                        <a:rPr lang="el-GR" sz="1800" b="1" baseline="0" dirty="0" smtClean="0"/>
                        <a:t> Προαιρετικά Μαθήματα</a:t>
                      </a:r>
                      <a:r>
                        <a:rPr lang="en-US" sz="1800" b="1" baseline="0" dirty="0" smtClean="0"/>
                        <a:t>*</a:t>
                      </a:r>
                      <a:endParaRPr lang="el-GR" sz="1800" b="1" dirty="0"/>
                    </a:p>
                  </a:txBody>
                  <a:tcPr marT="45721" marB="45721"/>
                </a:tc>
                <a:tc>
                  <a:txBody>
                    <a:bodyPr/>
                    <a:lstStyle/>
                    <a:p>
                      <a:pPr algn="ctr"/>
                      <a:r>
                        <a:rPr lang="en-US" sz="1800" b="1" dirty="0" smtClean="0"/>
                        <a:t>5-</a:t>
                      </a:r>
                      <a:r>
                        <a:rPr lang="el-GR" sz="1800" b="1" dirty="0" smtClean="0"/>
                        <a:t>7</a:t>
                      </a:r>
                      <a:endParaRPr lang="el-GR" sz="1800" b="1" dirty="0"/>
                    </a:p>
                  </a:txBody>
                  <a:tcPr marT="45721" marB="45721"/>
                </a:tc>
                <a:tc>
                  <a:txBody>
                    <a:bodyPr/>
                    <a:lstStyle/>
                    <a:p>
                      <a:pPr algn="ctr"/>
                      <a:r>
                        <a:rPr lang="el-GR" sz="1800" b="1" dirty="0" smtClean="0"/>
                        <a:t>28</a:t>
                      </a:r>
                      <a:endParaRPr lang="el-GR" sz="1800" b="1" dirty="0"/>
                    </a:p>
                  </a:txBody>
                  <a:tcPr marT="45721" marB="45721"/>
                </a:tc>
                <a:tc>
                  <a:txBody>
                    <a:bodyPr/>
                    <a:lstStyle/>
                    <a:p>
                      <a:pPr algn="ctr"/>
                      <a:r>
                        <a:rPr lang="el-GR" sz="1800" b="1" dirty="0" smtClean="0"/>
                        <a:t>4</a:t>
                      </a:r>
                      <a:r>
                        <a:rPr lang="en-US" sz="1800" b="1" dirty="0" smtClean="0"/>
                        <a:t> </a:t>
                      </a:r>
                      <a:r>
                        <a:rPr lang="el-GR" sz="1800" b="1" dirty="0" smtClean="0"/>
                        <a:t>από</a:t>
                      </a:r>
                      <a:r>
                        <a:rPr lang="el-GR" sz="1800" b="1" baseline="0" dirty="0" smtClean="0"/>
                        <a:t> 8</a:t>
                      </a:r>
                      <a:endParaRPr lang="el-GR" sz="1800" b="1" dirty="0"/>
                    </a:p>
                  </a:txBody>
                  <a:tcPr marT="45721" marB="45721"/>
                </a:tc>
                <a:tc>
                  <a:txBody>
                    <a:bodyPr/>
                    <a:lstStyle/>
                    <a:p>
                      <a:pPr algn="ctr"/>
                      <a:r>
                        <a:rPr lang="el-GR" sz="1800" b="1" dirty="0" smtClean="0"/>
                        <a:t>24</a:t>
                      </a:r>
                      <a:endParaRPr lang="el-GR" sz="1800" b="1" dirty="0"/>
                    </a:p>
                  </a:txBody>
                  <a:tcPr marT="45721" marB="45721"/>
                </a:tc>
              </a:tr>
              <a:tr h="324000">
                <a:tc>
                  <a:txBody>
                    <a:bodyPr/>
                    <a:lstStyle/>
                    <a:p>
                      <a:r>
                        <a:rPr lang="el-GR" sz="1800" b="1" dirty="0" smtClean="0"/>
                        <a:t>Προαιρετικά Μαθήματα</a:t>
                      </a:r>
                      <a:endParaRPr lang="el-GR" sz="1800" b="1" dirty="0"/>
                    </a:p>
                  </a:txBody>
                  <a:tcPr marT="45721" marB="45721"/>
                </a:tc>
                <a:tc>
                  <a:txBody>
                    <a:bodyPr/>
                    <a:lstStyle/>
                    <a:p>
                      <a:pPr algn="ctr"/>
                      <a:r>
                        <a:rPr lang="el-GR" sz="1800" b="1" dirty="0" smtClean="0"/>
                        <a:t>5</a:t>
                      </a:r>
                      <a:endParaRPr lang="el-GR" sz="1800" b="1" dirty="0"/>
                    </a:p>
                  </a:txBody>
                  <a:tcPr marT="45721" marB="45721"/>
                </a:tc>
                <a:tc>
                  <a:txBody>
                    <a:bodyPr/>
                    <a:lstStyle/>
                    <a:p>
                      <a:pPr algn="ctr"/>
                      <a:r>
                        <a:rPr lang="el-GR" sz="1800" b="1" dirty="0" smtClean="0"/>
                        <a:t>20</a:t>
                      </a:r>
                      <a:endParaRPr lang="el-GR" sz="1800" b="1" dirty="0"/>
                    </a:p>
                  </a:txBody>
                  <a:tcPr marT="45721" marB="45721"/>
                </a:tc>
                <a:tc>
                  <a:txBody>
                    <a:bodyPr/>
                    <a:lstStyle/>
                    <a:p>
                      <a:pPr algn="ctr"/>
                      <a:r>
                        <a:rPr lang="el-GR" sz="1800" b="1" dirty="0" smtClean="0"/>
                        <a:t>4-6</a:t>
                      </a:r>
                      <a:endParaRPr lang="el-GR" sz="1800" b="1" dirty="0"/>
                    </a:p>
                  </a:txBody>
                  <a:tcPr marT="45721" marB="45721"/>
                </a:tc>
                <a:tc>
                  <a:txBody>
                    <a:bodyPr/>
                    <a:lstStyle/>
                    <a:p>
                      <a:pPr algn="ctr"/>
                      <a:r>
                        <a:rPr lang="el-GR" sz="1800" b="1" dirty="0" smtClean="0"/>
                        <a:t>24</a:t>
                      </a:r>
                      <a:endParaRPr lang="el-GR" sz="1800" b="1" dirty="0"/>
                    </a:p>
                  </a:txBody>
                  <a:tcPr marT="45721" marB="45721"/>
                </a:tc>
              </a:tr>
              <a:tr h="324000">
                <a:tc>
                  <a:txBody>
                    <a:bodyPr/>
                    <a:lstStyle/>
                    <a:p>
                      <a:r>
                        <a:rPr lang="el-GR" sz="1800" b="1" dirty="0" smtClean="0"/>
                        <a:t>Ελεύθερα</a:t>
                      </a:r>
                      <a:r>
                        <a:rPr lang="el-GR" sz="1800" b="1" baseline="0" dirty="0" smtClean="0"/>
                        <a:t> μαθήματα</a:t>
                      </a:r>
                      <a:endParaRPr lang="el-GR" sz="1800" b="1" dirty="0"/>
                    </a:p>
                  </a:txBody>
                  <a:tcPr marT="45721" marB="45721"/>
                </a:tc>
                <a:tc>
                  <a:txBody>
                    <a:bodyPr/>
                    <a:lstStyle/>
                    <a:p>
                      <a:pPr algn="ctr"/>
                      <a:r>
                        <a:rPr lang="el-GR" sz="1800" b="1" dirty="0" smtClean="0"/>
                        <a:t>3</a:t>
                      </a:r>
                      <a:endParaRPr lang="el-GR" sz="1800" b="1" dirty="0"/>
                    </a:p>
                  </a:txBody>
                  <a:tcPr marT="45721" marB="45721"/>
                </a:tc>
                <a:tc>
                  <a:txBody>
                    <a:bodyPr/>
                    <a:lstStyle/>
                    <a:p>
                      <a:pPr algn="ctr"/>
                      <a:r>
                        <a:rPr lang="el-GR" sz="1800" b="1" dirty="0" smtClean="0"/>
                        <a:t>12</a:t>
                      </a:r>
                      <a:endParaRPr lang="el-GR" sz="1800" b="1" dirty="0"/>
                    </a:p>
                  </a:txBody>
                  <a:tcPr marT="45721" marB="45721"/>
                </a:tc>
                <a:tc>
                  <a:txBody>
                    <a:bodyPr/>
                    <a:lstStyle/>
                    <a:p>
                      <a:pPr algn="ctr"/>
                      <a:r>
                        <a:rPr lang="el-GR" sz="1800" b="1" dirty="0" smtClean="0"/>
                        <a:t>2</a:t>
                      </a:r>
                      <a:endParaRPr lang="el-GR" sz="1800" b="1" dirty="0"/>
                    </a:p>
                  </a:txBody>
                  <a:tcPr marT="45721" marB="45721"/>
                </a:tc>
                <a:tc>
                  <a:txBody>
                    <a:bodyPr/>
                    <a:lstStyle/>
                    <a:p>
                      <a:pPr algn="ctr"/>
                      <a:r>
                        <a:rPr lang="el-GR" sz="1800" b="1" dirty="0" smtClean="0"/>
                        <a:t>8</a:t>
                      </a:r>
                      <a:endParaRPr lang="el-GR" sz="1800" b="1" dirty="0"/>
                    </a:p>
                  </a:txBody>
                  <a:tcPr marT="45721" marB="45721"/>
                </a:tc>
              </a:tr>
              <a:tr h="324000">
                <a:tc>
                  <a:txBody>
                    <a:bodyPr/>
                    <a:lstStyle/>
                    <a:p>
                      <a:r>
                        <a:rPr lang="el-GR" sz="1800" b="1" dirty="0" smtClean="0"/>
                        <a:t>Μαθήματα</a:t>
                      </a:r>
                      <a:r>
                        <a:rPr lang="el-GR" sz="1800" b="1" baseline="0" dirty="0" smtClean="0"/>
                        <a:t> Γενικής Παιδείας</a:t>
                      </a:r>
                      <a:endParaRPr lang="el-GR" sz="1800" b="1" dirty="0"/>
                    </a:p>
                  </a:txBody>
                  <a:tcPr marT="45721" marB="45721"/>
                </a:tc>
                <a:tc>
                  <a:txBody>
                    <a:bodyPr/>
                    <a:lstStyle/>
                    <a:p>
                      <a:pPr algn="ctr"/>
                      <a:r>
                        <a:rPr lang="el-GR" sz="1800" b="1" dirty="0" smtClean="0"/>
                        <a:t>6</a:t>
                      </a:r>
                      <a:endParaRPr lang="el-GR" sz="1800" b="1" dirty="0"/>
                    </a:p>
                  </a:txBody>
                  <a:tcPr marT="45721" marB="45721"/>
                </a:tc>
                <a:tc>
                  <a:txBody>
                    <a:bodyPr/>
                    <a:lstStyle/>
                    <a:p>
                      <a:pPr algn="ctr"/>
                      <a:r>
                        <a:rPr lang="el-GR" sz="1800" b="1" dirty="0" smtClean="0"/>
                        <a:t>12</a:t>
                      </a:r>
                      <a:endParaRPr lang="el-GR" sz="1800" b="1" dirty="0"/>
                    </a:p>
                  </a:txBody>
                  <a:tcPr marT="45721" marB="45721"/>
                </a:tc>
                <a:tc>
                  <a:txBody>
                    <a:bodyPr/>
                    <a:lstStyle/>
                    <a:p>
                      <a:pPr algn="ctr"/>
                      <a:r>
                        <a:rPr lang="el-GR" sz="1800" b="1" dirty="0" smtClean="0"/>
                        <a:t>3</a:t>
                      </a:r>
                      <a:endParaRPr lang="el-GR" sz="1800" b="1" dirty="0"/>
                    </a:p>
                  </a:txBody>
                  <a:tcPr marT="45721" marB="45721"/>
                </a:tc>
                <a:tc>
                  <a:txBody>
                    <a:bodyPr/>
                    <a:lstStyle/>
                    <a:p>
                      <a:pPr algn="ctr"/>
                      <a:r>
                        <a:rPr lang="el-GR" sz="1800" b="1" dirty="0" smtClean="0"/>
                        <a:t>6</a:t>
                      </a:r>
                      <a:endParaRPr lang="el-GR" sz="1800" b="1" dirty="0"/>
                    </a:p>
                  </a:txBody>
                  <a:tcPr marT="45721" marB="45721"/>
                </a:tc>
              </a:tr>
              <a:tr h="324000">
                <a:tc>
                  <a:txBody>
                    <a:bodyPr/>
                    <a:lstStyle/>
                    <a:p>
                      <a:r>
                        <a:rPr lang="el-GR" sz="1800" b="1" dirty="0" smtClean="0"/>
                        <a:t>Αυτοτελή Προαιρετικά Εργαστήρια</a:t>
                      </a:r>
                      <a:endParaRPr lang="el-GR" sz="1800" b="1" dirty="0"/>
                    </a:p>
                  </a:txBody>
                  <a:tcPr marT="45721" marB="45721"/>
                </a:tc>
                <a:tc>
                  <a:txBody>
                    <a:bodyPr/>
                    <a:lstStyle/>
                    <a:p>
                      <a:pPr algn="ctr"/>
                      <a:r>
                        <a:rPr lang="el-GR" sz="1800" b="1" dirty="0" smtClean="0"/>
                        <a:t>0</a:t>
                      </a:r>
                      <a:endParaRPr lang="el-GR" sz="1800" b="1" dirty="0"/>
                    </a:p>
                  </a:txBody>
                  <a:tcPr marT="45721" marB="45721"/>
                </a:tc>
                <a:tc>
                  <a:txBody>
                    <a:bodyPr/>
                    <a:lstStyle/>
                    <a:p>
                      <a:pPr algn="ctr"/>
                      <a:endParaRPr lang="el-GR" sz="1800" b="1" dirty="0"/>
                    </a:p>
                  </a:txBody>
                  <a:tcPr marT="45721" marB="45721"/>
                </a:tc>
                <a:tc>
                  <a:txBody>
                    <a:bodyPr/>
                    <a:lstStyle/>
                    <a:p>
                      <a:pPr algn="ctr"/>
                      <a:r>
                        <a:rPr lang="en-US" sz="1800" b="1" dirty="0" smtClean="0"/>
                        <a:t>3</a:t>
                      </a:r>
                      <a:endParaRPr lang="el-GR" sz="1800" b="1" dirty="0"/>
                    </a:p>
                  </a:txBody>
                  <a:tcPr marT="45721" marB="45721"/>
                </a:tc>
                <a:tc>
                  <a:txBody>
                    <a:bodyPr/>
                    <a:lstStyle/>
                    <a:p>
                      <a:pPr algn="ctr"/>
                      <a:r>
                        <a:rPr lang="el-GR" sz="1800" b="1" dirty="0" smtClean="0"/>
                        <a:t>6</a:t>
                      </a:r>
                      <a:endParaRPr lang="el-GR" sz="1800" b="1" dirty="0"/>
                    </a:p>
                  </a:txBody>
                  <a:tcPr marT="45721" marB="45721"/>
                </a:tc>
              </a:tr>
              <a:tr h="324000">
                <a:tc>
                  <a:txBody>
                    <a:bodyPr/>
                    <a:lstStyle/>
                    <a:p>
                      <a:r>
                        <a:rPr lang="el-GR" sz="1800" b="1" dirty="0" smtClean="0"/>
                        <a:t>Πτυχιακή εργασία</a:t>
                      </a:r>
                      <a:endParaRPr lang="el-GR" sz="1800" b="1" dirty="0"/>
                    </a:p>
                  </a:txBody>
                  <a:tcPr marT="45721" marB="45721"/>
                </a:tc>
                <a:tc>
                  <a:txBody>
                    <a:bodyPr/>
                    <a:lstStyle/>
                    <a:p>
                      <a:pPr algn="ctr"/>
                      <a:r>
                        <a:rPr lang="el-GR" sz="1800" b="1" dirty="0" smtClean="0"/>
                        <a:t>2</a:t>
                      </a:r>
                      <a:endParaRPr lang="el-GR" sz="1800" b="1" dirty="0"/>
                    </a:p>
                  </a:txBody>
                  <a:tcPr marT="45721" marB="45721"/>
                </a:tc>
                <a:tc>
                  <a:txBody>
                    <a:bodyPr/>
                    <a:lstStyle/>
                    <a:p>
                      <a:pPr algn="ctr"/>
                      <a:r>
                        <a:rPr lang="el-GR" sz="1800" b="1" dirty="0" smtClean="0"/>
                        <a:t>20</a:t>
                      </a:r>
                      <a:endParaRPr lang="el-GR" sz="1800" b="1" dirty="0"/>
                    </a:p>
                  </a:txBody>
                  <a:tcPr marT="45721" marB="45721"/>
                </a:tc>
                <a:tc>
                  <a:txBody>
                    <a:bodyPr/>
                    <a:lstStyle/>
                    <a:p>
                      <a:pPr algn="ctr"/>
                      <a:r>
                        <a:rPr lang="el-GR" sz="1800" b="1" dirty="0" smtClean="0"/>
                        <a:t>2</a:t>
                      </a:r>
                      <a:endParaRPr lang="el-GR" sz="1800" b="1" dirty="0"/>
                    </a:p>
                  </a:txBody>
                  <a:tcPr marT="45721" marB="45721"/>
                </a:tc>
                <a:tc>
                  <a:txBody>
                    <a:bodyPr/>
                    <a:lstStyle/>
                    <a:p>
                      <a:pPr algn="ctr"/>
                      <a:r>
                        <a:rPr lang="el-GR" sz="1800" b="1" dirty="0" smtClean="0"/>
                        <a:t>16</a:t>
                      </a:r>
                      <a:endParaRPr lang="el-GR" sz="1800" b="1" dirty="0"/>
                    </a:p>
                  </a:txBody>
                  <a:tcPr marT="45721" marB="45721"/>
                </a:tc>
              </a:tr>
              <a:tr h="324000">
                <a:tc>
                  <a:txBody>
                    <a:bodyPr/>
                    <a:lstStyle/>
                    <a:p>
                      <a:r>
                        <a:rPr lang="el-GR" sz="1800" b="1" dirty="0" smtClean="0"/>
                        <a:t>Σύνολο </a:t>
                      </a:r>
                      <a:endParaRPr lang="el-GR" sz="1800" b="1" dirty="0"/>
                    </a:p>
                  </a:txBody>
                  <a:tcPr marT="45721" marB="45721">
                    <a:solidFill>
                      <a:srgbClr val="FFC000"/>
                    </a:solidFill>
                  </a:tcPr>
                </a:tc>
                <a:tc>
                  <a:txBody>
                    <a:bodyPr/>
                    <a:lstStyle/>
                    <a:p>
                      <a:pPr algn="ctr"/>
                      <a:r>
                        <a:rPr lang="el-GR" sz="1800" b="1" dirty="0" smtClean="0"/>
                        <a:t>48</a:t>
                      </a:r>
                      <a:endParaRPr lang="el-GR" sz="1800" b="1" dirty="0"/>
                    </a:p>
                  </a:txBody>
                  <a:tcPr marT="45721" marB="45721">
                    <a:solidFill>
                      <a:srgbClr val="FFC000"/>
                    </a:solidFill>
                  </a:tcPr>
                </a:tc>
                <a:tc>
                  <a:txBody>
                    <a:bodyPr/>
                    <a:lstStyle/>
                    <a:p>
                      <a:pPr algn="ctr"/>
                      <a:r>
                        <a:rPr lang="el-GR" sz="1800" b="1" dirty="0" smtClean="0"/>
                        <a:t>242</a:t>
                      </a:r>
                      <a:endParaRPr lang="el-GR" sz="1800" b="1" dirty="0"/>
                    </a:p>
                  </a:txBody>
                  <a:tcPr marT="45721" marB="45721">
                    <a:solidFill>
                      <a:srgbClr val="FFC000"/>
                    </a:solidFill>
                  </a:tcPr>
                </a:tc>
                <a:tc>
                  <a:txBody>
                    <a:bodyPr/>
                    <a:lstStyle/>
                    <a:p>
                      <a:pPr algn="ctr"/>
                      <a:r>
                        <a:rPr lang="el-GR" sz="1800" b="1" dirty="0" smtClean="0"/>
                        <a:t>4</a:t>
                      </a:r>
                      <a:r>
                        <a:rPr lang="en-US" sz="1800" b="1" dirty="0" smtClean="0"/>
                        <a:t>1</a:t>
                      </a:r>
                      <a:r>
                        <a:rPr lang="el-GR" sz="1800" b="1" dirty="0" smtClean="0"/>
                        <a:t>-4</a:t>
                      </a:r>
                      <a:r>
                        <a:rPr lang="en-US" sz="1800" b="1" dirty="0" smtClean="0"/>
                        <a:t>3</a:t>
                      </a:r>
                      <a:endParaRPr lang="el-GR" sz="1800" b="1" dirty="0"/>
                    </a:p>
                  </a:txBody>
                  <a:tcPr marT="45721" marB="45721">
                    <a:solidFill>
                      <a:srgbClr val="FFC000"/>
                    </a:solidFill>
                  </a:tcPr>
                </a:tc>
                <a:tc>
                  <a:txBody>
                    <a:bodyPr/>
                    <a:lstStyle/>
                    <a:p>
                      <a:pPr algn="ctr"/>
                      <a:r>
                        <a:rPr lang="el-GR" sz="1800" b="1" dirty="0" smtClean="0"/>
                        <a:t>240</a:t>
                      </a:r>
                      <a:endParaRPr lang="el-GR" sz="1800" b="1" dirty="0"/>
                    </a:p>
                  </a:txBody>
                  <a:tcPr marT="45721" marB="45721">
                    <a:solidFill>
                      <a:srgbClr val="FFC000"/>
                    </a:solidFill>
                  </a:tcPr>
                </a:tc>
              </a:tr>
            </a:tbl>
          </a:graphicData>
        </a:graphic>
      </p:graphicFrame>
      <p:sp>
        <p:nvSpPr>
          <p:cNvPr id="19537" name="TextBox 4"/>
          <p:cNvSpPr txBox="1">
            <a:spLocks noChangeArrowheads="1"/>
          </p:cNvSpPr>
          <p:nvPr/>
        </p:nvSpPr>
        <p:spPr bwMode="auto">
          <a:xfrm>
            <a:off x="432012" y="5147846"/>
            <a:ext cx="7434728" cy="338554"/>
          </a:xfrm>
          <a:prstGeom prst="rect">
            <a:avLst/>
          </a:prstGeom>
          <a:noFill/>
          <a:ln w="9525">
            <a:noFill/>
            <a:miter lim="800000"/>
            <a:headEnd/>
            <a:tailEnd/>
          </a:ln>
        </p:spPr>
        <p:txBody>
          <a:bodyPr wrap="none">
            <a:spAutoFit/>
          </a:bodyPr>
          <a:lstStyle/>
          <a:p>
            <a:r>
              <a:rPr lang="el-GR" sz="1600" dirty="0"/>
              <a:t>* </a:t>
            </a:r>
            <a:r>
              <a:rPr lang="el-GR" sz="1600" dirty="0" smtClean="0"/>
              <a:t>Για κατοχύρωση Κατεύθυνσης </a:t>
            </a:r>
            <a:r>
              <a:rPr lang="el-GR" sz="1600" dirty="0"/>
              <a:t>για το </a:t>
            </a:r>
            <a:r>
              <a:rPr lang="el-GR" sz="1600" dirty="0" smtClean="0"/>
              <a:t>παλαιό ΠΠΣ ή Ειδίκευσης </a:t>
            </a:r>
            <a:r>
              <a:rPr lang="el-GR" sz="1600" dirty="0"/>
              <a:t>για το νέο ΠΠΣ </a:t>
            </a:r>
          </a:p>
        </p:txBody>
      </p:sp>
      <p:sp>
        <p:nvSpPr>
          <p:cNvPr id="7" name="Title 1"/>
          <p:cNvSpPr>
            <a:spLocks noGrp="1"/>
          </p:cNvSpPr>
          <p:nvPr/>
        </p:nvSpPr>
        <p:spPr>
          <a:xfrm>
            <a:off x="76200" y="76200"/>
            <a:ext cx="89916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Λιγότερα Μαθήματα -Περισσότερες Επιλογές</a:t>
            </a:r>
          </a:p>
        </p:txBody>
      </p:sp>
      <p:sp>
        <p:nvSpPr>
          <p:cNvPr id="8" name="TextBox 7"/>
          <p:cNvSpPr txBox="1"/>
          <p:nvPr/>
        </p:nvSpPr>
        <p:spPr>
          <a:xfrm>
            <a:off x="533403" y="5581471"/>
            <a:ext cx="8077199" cy="1200329"/>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buFont typeface="Symbol" pitchFamily="18" charset="2"/>
              <a:buChar char=""/>
            </a:pPr>
            <a:r>
              <a:rPr lang="el-GR" dirty="0" smtClean="0">
                <a:latin typeface="Constantia" pitchFamily="18" charset="0"/>
              </a:rPr>
              <a:t> 2 υποχρεωτικά μαθήματα (στο δεύτερο έτος των σπουδών τους)</a:t>
            </a:r>
          </a:p>
          <a:p>
            <a:pPr>
              <a:buFont typeface="Symbol" pitchFamily="18" charset="2"/>
              <a:buChar char=""/>
            </a:pPr>
            <a:r>
              <a:rPr lang="el-GR" dirty="0" smtClean="0">
                <a:latin typeface="Constantia" pitchFamily="18" charset="0"/>
              </a:rPr>
              <a:t> 2-4 προαιρετικά μαθήματα</a:t>
            </a:r>
          </a:p>
          <a:p>
            <a:pPr>
              <a:buFont typeface="Symbol" pitchFamily="18" charset="2"/>
              <a:buChar char=""/>
            </a:pPr>
            <a:r>
              <a:rPr lang="el-GR" dirty="0" smtClean="0">
                <a:latin typeface="Constantia" pitchFamily="18" charset="0"/>
              </a:rPr>
              <a:t> 3 μαθήματα γενικής παιδείας (αντί αυτών εισάγονται 3 προαιρετικά εργαστήρια) </a:t>
            </a:r>
          </a:p>
          <a:p>
            <a:pPr>
              <a:buFont typeface="Symbol" pitchFamily="18" charset="2"/>
              <a:buChar char=""/>
            </a:pPr>
            <a:r>
              <a:rPr lang="el-GR" dirty="0" smtClean="0">
                <a:latin typeface="Constantia" pitchFamily="18" charset="0"/>
              </a:rPr>
              <a:t> 1 ελεύθερο μάθημα</a:t>
            </a:r>
            <a:endParaRPr lang="el-GR" dirty="0">
              <a:latin typeface="Constantia"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35562166"/>
              </p:ext>
            </p:extLst>
          </p:nvPr>
        </p:nvGraphicFramePr>
        <p:xfrm>
          <a:off x="1752600" y="1143001"/>
          <a:ext cx="4343400" cy="3657600"/>
        </p:xfrm>
        <a:graphic>
          <a:graphicData uri="http://schemas.openxmlformats.org/drawingml/2006/table">
            <a:tbl>
              <a:tblPr firstRow="1" bandRow="1">
                <a:tableStyleId>{21E4AEA4-8DFA-4A89-87EB-49C32662AFE0}</a:tableStyleId>
              </a:tblPr>
              <a:tblGrid>
                <a:gridCol w="1264200"/>
                <a:gridCol w="1555200"/>
                <a:gridCol w="1524000"/>
              </a:tblGrid>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b="1" dirty="0" smtClean="0"/>
                        <a:t>εξάμηνο</a:t>
                      </a:r>
                      <a:endParaRPr lang="el-GR" sz="1800" b="1" dirty="0" smtClean="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b="1" dirty="0" smtClean="0"/>
                        <a:t>Παλαιό ΠΠΣ</a:t>
                      </a:r>
                      <a:endParaRPr lang="el-GR" sz="1800" b="1" dirty="0" smtClean="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b="1" dirty="0" smtClean="0"/>
                        <a:t>Νέο</a:t>
                      </a:r>
                      <a:r>
                        <a:rPr lang="el-GR" sz="1800" b="1" baseline="0" dirty="0" smtClean="0"/>
                        <a:t> ΠΠΣ</a:t>
                      </a:r>
                      <a:endParaRPr lang="el-GR" sz="1800" b="1" dirty="0" smtClean="0">
                        <a:solidFill>
                          <a:schemeClr val="bg1"/>
                        </a:solidFill>
                      </a:endParaRPr>
                    </a:p>
                  </a:txBody>
                  <a:tcPr/>
                </a:tc>
              </a:tr>
              <a:tr h="360000">
                <a:tc>
                  <a:txBody>
                    <a:bodyPr/>
                    <a:lstStyle/>
                    <a:p>
                      <a:pPr algn="ctr"/>
                      <a:r>
                        <a:rPr lang="el-GR" sz="1800" b="1" dirty="0" smtClean="0"/>
                        <a:t>1</a:t>
                      </a:r>
                      <a:endParaRPr lang="el-GR" sz="1800" b="1" dirty="0">
                        <a:latin typeface="Arial" pitchFamily="34" charset="0"/>
                        <a:cs typeface="Arial" pitchFamily="34" charset="0"/>
                      </a:endParaRPr>
                    </a:p>
                  </a:txBody>
                  <a:tcPr/>
                </a:tc>
                <a:tc>
                  <a:txBody>
                    <a:bodyPr/>
                    <a:lstStyle/>
                    <a:p>
                      <a:pPr algn="ctr"/>
                      <a:r>
                        <a:rPr lang="el-GR" sz="1800" b="1" dirty="0" smtClean="0"/>
                        <a:t>28</a:t>
                      </a:r>
                      <a:endParaRPr lang="el-GR" sz="1800" b="1" dirty="0">
                        <a:latin typeface="Arial" pitchFamily="34" charset="0"/>
                        <a:cs typeface="Arial" pitchFamily="34" charset="0"/>
                      </a:endParaRPr>
                    </a:p>
                  </a:txBody>
                  <a:tcPr/>
                </a:tc>
                <a:tc>
                  <a:txBody>
                    <a:bodyPr/>
                    <a:lstStyle/>
                    <a:p>
                      <a:pPr algn="ctr"/>
                      <a:r>
                        <a:rPr lang="el-GR" sz="1800" b="1" dirty="0" smtClean="0"/>
                        <a:t>25</a:t>
                      </a:r>
                      <a:endParaRPr lang="el-GR" sz="1800" b="1" dirty="0">
                        <a:latin typeface="Arial" pitchFamily="34" charset="0"/>
                        <a:cs typeface="Arial" pitchFamily="34" charset="0"/>
                      </a:endParaRPr>
                    </a:p>
                  </a:txBody>
                  <a:tcPr/>
                </a:tc>
              </a:tr>
              <a:tr h="360000">
                <a:tc>
                  <a:txBody>
                    <a:bodyPr/>
                    <a:lstStyle/>
                    <a:p>
                      <a:pPr algn="ctr"/>
                      <a:r>
                        <a:rPr lang="el-GR" sz="1800" b="1" dirty="0" smtClean="0"/>
                        <a:t>2</a:t>
                      </a:r>
                      <a:endParaRPr lang="el-GR" sz="1800" b="1" dirty="0">
                        <a:latin typeface="Arial" pitchFamily="34" charset="0"/>
                        <a:cs typeface="Arial" pitchFamily="34" charset="0"/>
                      </a:endParaRPr>
                    </a:p>
                  </a:txBody>
                  <a:tcPr/>
                </a:tc>
                <a:tc>
                  <a:txBody>
                    <a:bodyPr/>
                    <a:lstStyle/>
                    <a:p>
                      <a:pPr algn="ctr"/>
                      <a:r>
                        <a:rPr lang="el-GR" sz="1800" b="1" dirty="0" smtClean="0"/>
                        <a:t>22</a:t>
                      </a:r>
                      <a:endParaRPr lang="el-GR" sz="1800" b="1" dirty="0">
                        <a:latin typeface="Arial" pitchFamily="34" charset="0"/>
                        <a:cs typeface="Arial" pitchFamily="34" charset="0"/>
                      </a:endParaRPr>
                    </a:p>
                  </a:txBody>
                  <a:tcPr/>
                </a:tc>
                <a:tc>
                  <a:txBody>
                    <a:bodyPr/>
                    <a:lstStyle/>
                    <a:p>
                      <a:pPr algn="ctr"/>
                      <a:r>
                        <a:rPr lang="el-GR" sz="1800" b="1" dirty="0" smtClean="0"/>
                        <a:t>22</a:t>
                      </a:r>
                      <a:endParaRPr lang="el-GR" sz="1800" b="1" dirty="0">
                        <a:latin typeface="Arial" pitchFamily="34" charset="0"/>
                        <a:cs typeface="Arial" pitchFamily="34" charset="0"/>
                      </a:endParaRPr>
                    </a:p>
                  </a:txBody>
                  <a:tcPr/>
                </a:tc>
              </a:tr>
              <a:tr h="360000">
                <a:tc>
                  <a:txBody>
                    <a:bodyPr/>
                    <a:lstStyle/>
                    <a:p>
                      <a:pPr algn="ctr"/>
                      <a:r>
                        <a:rPr lang="el-GR" sz="1800" b="1" dirty="0" smtClean="0"/>
                        <a:t>3</a:t>
                      </a:r>
                      <a:endParaRPr lang="el-GR" sz="1800" b="1" dirty="0">
                        <a:latin typeface="Arial" pitchFamily="34" charset="0"/>
                        <a:cs typeface="Arial" pitchFamily="34" charset="0"/>
                      </a:endParaRPr>
                    </a:p>
                  </a:txBody>
                  <a:tcPr/>
                </a:tc>
                <a:tc>
                  <a:txBody>
                    <a:bodyPr/>
                    <a:lstStyle/>
                    <a:p>
                      <a:pPr algn="ctr"/>
                      <a:r>
                        <a:rPr lang="el-GR" sz="1800" b="1" dirty="0" smtClean="0"/>
                        <a:t>25</a:t>
                      </a:r>
                      <a:endParaRPr lang="el-GR" sz="1800" b="1" dirty="0">
                        <a:latin typeface="Arial" pitchFamily="34" charset="0"/>
                        <a:cs typeface="Arial" pitchFamily="34" charset="0"/>
                      </a:endParaRPr>
                    </a:p>
                  </a:txBody>
                  <a:tcPr/>
                </a:tc>
                <a:tc>
                  <a:txBody>
                    <a:bodyPr/>
                    <a:lstStyle/>
                    <a:p>
                      <a:pPr algn="ctr"/>
                      <a:r>
                        <a:rPr lang="el-GR" sz="1800" b="1" dirty="0" smtClean="0"/>
                        <a:t>22</a:t>
                      </a:r>
                      <a:endParaRPr lang="el-GR" sz="1800" b="1" dirty="0">
                        <a:latin typeface="Arial" pitchFamily="34" charset="0"/>
                        <a:cs typeface="Arial" pitchFamily="34" charset="0"/>
                      </a:endParaRPr>
                    </a:p>
                  </a:txBody>
                  <a:tcPr/>
                </a:tc>
              </a:tr>
              <a:tr h="360000">
                <a:tc>
                  <a:txBody>
                    <a:bodyPr/>
                    <a:lstStyle/>
                    <a:p>
                      <a:pPr algn="ctr"/>
                      <a:r>
                        <a:rPr lang="el-GR" sz="1800" b="1" dirty="0" smtClean="0"/>
                        <a:t>4</a:t>
                      </a:r>
                      <a:endParaRPr lang="el-GR" sz="1800" b="1" dirty="0">
                        <a:latin typeface="Arial" pitchFamily="34" charset="0"/>
                        <a:cs typeface="Arial" pitchFamily="34" charset="0"/>
                      </a:endParaRPr>
                    </a:p>
                  </a:txBody>
                  <a:tcPr/>
                </a:tc>
                <a:tc>
                  <a:txBody>
                    <a:bodyPr/>
                    <a:lstStyle/>
                    <a:p>
                      <a:pPr algn="ctr"/>
                      <a:r>
                        <a:rPr lang="el-GR" sz="1800" b="1" dirty="0" smtClean="0"/>
                        <a:t>28</a:t>
                      </a:r>
                      <a:endParaRPr lang="el-GR" sz="1800" b="1" dirty="0">
                        <a:latin typeface="Arial" pitchFamily="34" charset="0"/>
                        <a:cs typeface="Arial" pitchFamily="34" charset="0"/>
                      </a:endParaRPr>
                    </a:p>
                  </a:txBody>
                  <a:tcPr/>
                </a:tc>
                <a:tc>
                  <a:txBody>
                    <a:bodyPr/>
                    <a:lstStyle/>
                    <a:p>
                      <a:pPr algn="ctr"/>
                      <a:r>
                        <a:rPr lang="el-GR" sz="1800" b="1" dirty="0" smtClean="0"/>
                        <a:t>21</a:t>
                      </a:r>
                      <a:endParaRPr lang="el-GR" sz="1800" b="1" dirty="0">
                        <a:latin typeface="Arial" pitchFamily="34" charset="0"/>
                        <a:cs typeface="Arial" pitchFamily="34" charset="0"/>
                      </a:endParaRPr>
                    </a:p>
                  </a:txBody>
                  <a:tcPr/>
                </a:tc>
              </a:tr>
              <a:tr h="360000">
                <a:tc>
                  <a:txBody>
                    <a:bodyPr/>
                    <a:lstStyle/>
                    <a:p>
                      <a:pPr algn="ctr"/>
                      <a:r>
                        <a:rPr lang="el-GR" sz="1800" b="1" dirty="0" smtClean="0"/>
                        <a:t>5</a:t>
                      </a:r>
                      <a:endParaRPr lang="el-GR" sz="1800" b="1" dirty="0">
                        <a:latin typeface="Arial" pitchFamily="34" charset="0"/>
                        <a:cs typeface="Arial" pitchFamily="34" charset="0"/>
                      </a:endParaRPr>
                    </a:p>
                  </a:txBody>
                  <a:tcPr/>
                </a:tc>
                <a:tc>
                  <a:txBody>
                    <a:bodyPr/>
                    <a:lstStyle/>
                    <a:p>
                      <a:pPr algn="ctr"/>
                      <a:r>
                        <a:rPr lang="el-GR" sz="1800" b="1" dirty="0" smtClean="0"/>
                        <a:t>27-33</a:t>
                      </a:r>
                      <a:endParaRPr lang="el-GR" sz="1800" b="1" dirty="0">
                        <a:latin typeface="Arial" pitchFamily="34" charset="0"/>
                        <a:cs typeface="Arial" pitchFamily="34" charset="0"/>
                      </a:endParaRPr>
                    </a:p>
                  </a:txBody>
                  <a:tcPr/>
                </a:tc>
                <a:tc>
                  <a:txBody>
                    <a:bodyPr/>
                    <a:lstStyle/>
                    <a:p>
                      <a:pPr algn="ctr"/>
                      <a:r>
                        <a:rPr lang="en-US" sz="1800" b="1" dirty="0" smtClean="0"/>
                        <a:t>21</a:t>
                      </a:r>
                      <a:endParaRPr lang="el-GR" sz="1800" b="1" dirty="0">
                        <a:latin typeface="Arial" pitchFamily="34" charset="0"/>
                        <a:cs typeface="Arial" pitchFamily="34" charset="0"/>
                      </a:endParaRPr>
                    </a:p>
                  </a:txBody>
                  <a:tcPr/>
                </a:tc>
              </a:tr>
              <a:tr h="360000">
                <a:tc>
                  <a:txBody>
                    <a:bodyPr/>
                    <a:lstStyle/>
                    <a:p>
                      <a:pPr algn="ctr"/>
                      <a:r>
                        <a:rPr lang="el-GR" sz="1800" b="1" dirty="0" smtClean="0"/>
                        <a:t>6</a:t>
                      </a:r>
                      <a:endParaRPr lang="el-GR" sz="1800" b="1" dirty="0">
                        <a:latin typeface="Arial" pitchFamily="34" charset="0"/>
                        <a:cs typeface="Arial" pitchFamily="34" charset="0"/>
                      </a:endParaRPr>
                    </a:p>
                  </a:txBody>
                  <a:tcPr/>
                </a:tc>
                <a:tc>
                  <a:txBody>
                    <a:bodyPr/>
                    <a:lstStyle/>
                    <a:p>
                      <a:pPr algn="ctr"/>
                      <a:r>
                        <a:rPr lang="el-GR" sz="1800" b="1" dirty="0" smtClean="0"/>
                        <a:t>23-28</a:t>
                      </a:r>
                      <a:endParaRPr lang="el-GR" sz="1800" b="1" dirty="0">
                        <a:latin typeface="Arial" pitchFamily="34" charset="0"/>
                        <a:cs typeface="Arial" pitchFamily="34" charset="0"/>
                      </a:endParaRPr>
                    </a:p>
                  </a:txBody>
                  <a:tcPr/>
                </a:tc>
                <a:tc>
                  <a:txBody>
                    <a:bodyPr/>
                    <a:lstStyle/>
                    <a:p>
                      <a:pPr algn="ctr"/>
                      <a:r>
                        <a:rPr lang="en-US" sz="1800" b="1" dirty="0" smtClean="0"/>
                        <a:t>21</a:t>
                      </a:r>
                      <a:endParaRPr lang="el-GR" sz="1800" b="1" dirty="0">
                        <a:latin typeface="Arial" pitchFamily="34" charset="0"/>
                        <a:cs typeface="Arial" pitchFamily="34" charset="0"/>
                      </a:endParaRPr>
                    </a:p>
                  </a:txBody>
                  <a:tcPr/>
                </a:tc>
              </a:tr>
              <a:tr h="360000">
                <a:tc>
                  <a:txBody>
                    <a:bodyPr/>
                    <a:lstStyle/>
                    <a:p>
                      <a:pPr algn="ctr"/>
                      <a:r>
                        <a:rPr lang="el-GR" sz="1800" b="1" dirty="0" smtClean="0"/>
                        <a:t>7</a:t>
                      </a:r>
                      <a:endParaRPr lang="el-GR" sz="1800" b="1" dirty="0">
                        <a:latin typeface="Arial" pitchFamily="34" charset="0"/>
                        <a:cs typeface="Arial" pitchFamily="34" charset="0"/>
                      </a:endParaRPr>
                    </a:p>
                  </a:txBody>
                  <a:tcPr/>
                </a:tc>
                <a:tc>
                  <a:txBody>
                    <a:bodyPr/>
                    <a:lstStyle/>
                    <a:p>
                      <a:pPr algn="ctr"/>
                      <a:r>
                        <a:rPr lang="el-GR" sz="1800" b="1" dirty="0" smtClean="0"/>
                        <a:t>16-21</a:t>
                      </a:r>
                      <a:endParaRPr lang="el-GR" sz="1800" b="1" dirty="0">
                        <a:latin typeface="Arial" pitchFamily="34" charset="0"/>
                        <a:cs typeface="Arial" pitchFamily="34" charset="0"/>
                      </a:endParaRPr>
                    </a:p>
                  </a:txBody>
                  <a:tcPr/>
                </a:tc>
                <a:tc>
                  <a:txBody>
                    <a:bodyPr/>
                    <a:lstStyle/>
                    <a:p>
                      <a:pPr algn="ctr"/>
                      <a:r>
                        <a:rPr lang="el-GR" sz="1800" b="1" dirty="0" smtClean="0"/>
                        <a:t>14/15</a:t>
                      </a:r>
                      <a:endParaRPr lang="el-GR" sz="1800" b="1" dirty="0">
                        <a:latin typeface="Arial" pitchFamily="34" charset="0"/>
                        <a:cs typeface="Arial" pitchFamily="34" charset="0"/>
                      </a:endParaRPr>
                    </a:p>
                  </a:txBody>
                  <a:tcPr/>
                </a:tc>
              </a:tr>
              <a:tr h="360000">
                <a:tc>
                  <a:txBody>
                    <a:bodyPr/>
                    <a:lstStyle/>
                    <a:p>
                      <a:pPr algn="ctr"/>
                      <a:r>
                        <a:rPr lang="el-GR" sz="1800" b="1" dirty="0" smtClean="0"/>
                        <a:t>8</a:t>
                      </a:r>
                      <a:endParaRPr lang="el-GR" sz="1800" b="1" dirty="0">
                        <a:latin typeface="Arial" pitchFamily="34" charset="0"/>
                        <a:cs typeface="Arial" pitchFamily="34" charset="0"/>
                      </a:endParaRPr>
                    </a:p>
                  </a:txBody>
                  <a:tcPr/>
                </a:tc>
                <a:tc>
                  <a:txBody>
                    <a:bodyPr/>
                    <a:lstStyle/>
                    <a:p>
                      <a:pPr algn="ctr"/>
                      <a:r>
                        <a:rPr lang="el-GR" sz="1800" b="1" dirty="0" smtClean="0"/>
                        <a:t>17-23</a:t>
                      </a:r>
                      <a:endParaRPr lang="el-GR" sz="1800" b="1" dirty="0">
                        <a:latin typeface="Arial" pitchFamily="34" charset="0"/>
                        <a:cs typeface="Arial" pitchFamily="34" charset="0"/>
                      </a:endParaRPr>
                    </a:p>
                  </a:txBody>
                  <a:tcPr/>
                </a:tc>
                <a:tc>
                  <a:txBody>
                    <a:bodyPr/>
                    <a:lstStyle/>
                    <a:p>
                      <a:pPr algn="ctr"/>
                      <a:r>
                        <a:rPr lang="el-GR" sz="1800" b="1" dirty="0" smtClean="0"/>
                        <a:t>16/17</a:t>
                      </a:r>
                      <a:endParaRPr lang="el-GR" sz="1800" b="1" dirty="0">
                        <a:latin typeface="Arial" pitchFamily="34" charset="0"/>
                        <a:cs typeface="Arial" pitchFamily="34" charset="0"/>
                      </a:endParaRPr>
                    </a:p>
                  </a:txBody>
                  <a:tcPr/>
                </a:tc>
              </a:tr>
              <a:tr h="360000">
                <a:tc>
                  <a:txBody>
                    <a:bodyPr/>
                    <a:lstStyle/>
                    <a:p>
                      <a:pPr algn="ctr"/>
                      <a:r>
                        <a:rPr lang="el-GR" sz="1600" b="1" dirty="0" smtClean="0"/>
                        <a:t>Ώρες/</a:t>
                      </a:r>
                      <a:r>
                        <a:rPr lang="el-GR" sz="1600" b="1" dirty="0" err="1" smtClean="0"/>
                        <a:t>εβδ</a:t>
                      </a:r>
                      <a:r>
                        <a:rPr lang="el-GR" sz="1600" b="1" dirty="0" smtClean="0"/>
                        <a:t>.</a:t>
                      </a:r>
                      <a:endParaRPr lang="el-GR" sz="1600" b="1" dirty="0">
                        <a:latin typeface="Arial" pitchFamily="34" charset="0"/>
                        <a:cs typeface="Arial" pitchFamily="34" charset="0"/>
                      </a:endParaRPr>
                    </a:p>
                  </a:txBody>
                  <a:tcPr>
                    <a:solidFill>
                      <a:srgbClr val="FFC000"/>
                    </a:solidFill>
                  </a:tcPr>
                </a:tc>
                <a:tc>
                  <a:txBody>
                    <a:bodyPr/>
                    <a:lstStyle/>
                    <a:p>
                      <a:pPr algn="ctr"/>
                      <a:r>
                        <a:rPr lang="el-GR" sz="1800" b="1" dirty="0" smtClean="0"/>
                        <a:t>186-208</a:t>
                      </a:r>
                      <a:endParaRPr lang="el-GR" sz="1800" b="1" dirty="0">
                        <a:latin typeface="Arial" pitchFamily="34" charset="0"/>
                        <a:cs typeface="Arial" pitchFamily="34" charset="0"/>
                      </a:endParaRPr>
                    </a:p>
                  </a:txBody>
                  <a:tcPr>
                    <a:solidFill>
                      <a:srgbClr val="FFC000"/>
                    </a:solidFill>
                  </a:tcPr>
                </a:tc>
                <a:tc>
                  <a:txBody>
                    <a:bodyPr/>
                    <a:lstStyle/>
                    <a:p>
                      <a:pPr algn="ctr"/>
                      <a:r>
                        <a:rPr lang="el-GR" sz="1800" b="1" dirty="0" smtClean="0"/>
                        <a:t>16</a:t>
                      </a:r>
                      <a:r>
                        <a:rPr lang="en-US" sz="1800" b="1" dirty="0" smtClean="0"/>
                        <a:t>2</a:t>
                      </a:r>
                      <a:r>
                        <a:rPr lang="el-GR" sz="1800" b="1" dirty="0" smtClean="0"/>
                        <a:t>-16</a:t>
                      </a:r>
                      <a:r>
                        <a:rPr lang="en-US" sz="1800" b="1" dirty="0" smtClean="0"/>
                        <a:t>4</a:t>
                      </a:r>
                      <a:endParaRPr lang="el-GR" sz="1800" b="1" dirty="0">
                        <a:latin typeface="Arial" pitchFamily="34" charset="0"/>
                        <a:cs typeface="Arial" pitchFamily="34" charset="0"/>
                      </a:endParaRPr>
                    </a:p>
                  </a:txBody>
                  <a:tcPr>
                    <a:solidFill>
                      <a:srgbClr val="FFC000"/>
                    </a:solidFill>
                  </a:tcPr>
                </a:tc>
              </a:tr>
            </a:tbl>
          </a:graphicData>
        </a:graphic>
      </p:graphicFrame>
      <p:sp>
        <p:nvSpPr>
          <p:cNvPr id="20529" name="TextBox 3"/>
          <p:cNvSpPr txBox="1">
            <a:spLocks noChangeArrowheads="1"/>
          </p:cNvSpPr>
          <p:nvPr/>
        </p:nvSpPr>
        <p:spPr bwMode="auto">
          <a:xfrm>
            <a:off x="6172202" y="3810001"/>
            <a:ext cx="1887055" cy="338554"/>
          </a:xfrm>
          <a:prstGeom prst="rect">
            <a:avLst/>
          </a:prstGeom>
          <a:noFill/>
          <a:ln w="9525">
            <a:noFill/>
            <a:miter lim="800000"/>
            <a:headEnd/>
            <a:tailEnd/>
          </a:ln>
        </p:spPr>
        <p:txBody>
          <a:bodyPr wrap="none">
            <a:spAutoFit/>
          </a:bodyPr>
          <a:lstStyle/>
          <a:p>
            <a:r>
              <a:rPr lang="en-US" sz="1600"/>
              <a:t>Project</a:t>
            </a:r>
            <a:r>
              <a:rPr lang="el-GR" sz="1600"/>
              <a:t> + Πτυχιακή</a:t>
            </a:r>
          </a:p>
        </p:txBody>
      </p:sp>
      <p:sp>
        <p:nvSpPr>
          <p:cNvPr id="20530" name="TextBox 4"/>
          <p:cNvSpPr txBox="1">
            <a:spLocks noChangeArrowheads="1"/>
          </p:cNvSpPr>
          <p:nvPr/>
        </p:nvSpPr>
        <p:spPr bwMode="auto">
          <a:xfrm>
            <a:off x="6172202" y="4191001"/>
            <a:ext cx="1013419" cy="338554"/>
          </a:xfrm>
          <a:prstGeom prst="rect">
            <a:avLst/>
          </a:prstGeom>
          <a:noFill/>
          <a:ln w="9525">
            <a:noFill/>
            <a:miter lim="800000"/>
            <a:headEnd/>
            <a:tailEnd/>
          </a:ln>
        </p:spPr>
        <p:txBody>
          <a:bodyPr wrap="none">
            <a:spAutoFit/>
          </a:bodyPr>
          <a:lstStyle/>
          <a:p>
            <a:r>
              <a:rPr lang="el-GR" sz="1600"/>
              <a:t>Πτυχιακή</a:t>
            </a:r>
          </a:p>
        </p:txBody>
      </p:sp>
      <p:sp>
        <p:nvSpPr>
          <p:cNvPr id="7" name="2 - Θέση περιεχομένου"/>
          <p:cNvSpPr txBox="1">
            <a:spLocks/>
          </p:cNvSpPr>
          <p:nvPr/>
        </p:nvSpPr>
        <p:spPr>
          <a:xfrm>
            <a:off x="1600200" y="5334000"/>
            <a:ext cx="5943600" cy="1066800"/>
          </a:xfrm>
          <a:prstGeom prst="rect">
            <a:avLst/>
          </a:prstGeom>
        </p:spPr>
        <p:style>
          <a:lnRef idx="0">
            <a:schemeClr val="accent1"/>
          </a:lnRef>
          <a:fillRef idx="3">
            <a:schemeClr val="accent1"/>
          </a:fillRef>
          <a:effectRef idx="3">
            <a:schemeClr val="accent1"/>
          </a:effectRef>
          <a:fontRef idx="minor">
            <a:schemeClr val="lt1"/>
          </a:fontRef>
        </p:style>
        <p:txBody>
          <a:bodyPr/>
          <a:lstStyle/>
          <a:p>
            <a:pPr>
              <a:spcBef>
                <a:spcPts val="600"/>
              </a:spcBef>
              <a:buClr>
                <a:srgbClr val="0BD0D9"/>
              </a:buClr>
              <a:buSzPct val="95000"/>
              <a:defRPr/>
            </a:pPr>
            <a:r>
              <a:rPr lang="el-GR" dirty="0">
                <a:latin typeface="+mn-lt"/>
                <a:cs typeface="+mn-cs"/>
              </a:rPr>
              <a:t>Μικρότερο πλήθος ωρών διδασκαλίας ανά </a:t>
            </a:r>
            <a:r>
              <a:rPr lang="el-GR" dirty="0" smtClean="0">
                <a:latin typeface="+mn-lt"/>
                <a:cs typeface="+mn-cs"/>
              </a:rPr>
              <a:t>εβδομάδα (μέσος </a:t>
            </a:r>
            <a:r>
              <a:rPr lang="el-GR" dirty="0">
                <a:latin typeface="+mn-lt"/>
                <a:cs typeface="+mn-cs"/>
              </a:rPr>
              <a:t>όρος = 20 αντί 23</a:t>
            </a:r>
            <a:r>
              <a:rPr lang="en-US" dirty="0">
                <a:latin typeface="+mn-lt"/>
                <a:cs typeface="+mn-cs"/>
              </a:rPr>
              <a:t>,25</a:t>
            </a:r>
            <a:r>
              <a:rPr lang="el-GR" dirty="0">
                <a:latin typeface="+mn-lt"/>
                <a:cs typeface="+mn-cs"/>
              </a:rPr>
              <a:t> – 26</a:t>
            </a:r>
            <a:r>
              <a:rPr lang="el-GR" dirty="0" smtClean="0">
                <a:latin typeface="+mn-lt"/>
                <a:cs typeface="+mn-cs"/>
              </a:rPr>
              <a:t>)</a:t>
            </a:r>
            <a:endParaRPr lang="el-GR" dirty="0">
              <a:latin typeface="+mn-lt"/>
              <a:cs typeface="+mn-cs"/>
            </a:endParaRPr>
          </a:p>
          <a:p>
            <a:pPr marL="273050" indent="-273050">
              <a:spcBef>
                <a:spcPts val="600"/>
              </a:spcBef>
              <a:buClr>
                <a:srgbClr val="0BD0D9"/>
              </a:buClr>
              <a:buSzPct val="95000"/>
              <a:defRPr/>
            </a:pPr>
            <a:r>
              <a:rPr lang="el-GR" dirty="0">
                <a:latin typeface="+mn-lt"/>
                <a:cs typeface="+mn-cs"/>
              </a:rPr>
              <a:t>Μία ημέρα ελεύθερη για διάβασμα στο σπίτι τα 2 πρώτα </a:t>
            </a:r>
            <a:r>
              <a:rPr lang="el-GR" dirty="0" smtClean="0">
                <a:latin typeface="+mn-lt"/>
                <a:cs typeface="+mn-cs"/>
              </a:rPr>
              <a:t>έτη</a:t>
            </a:r>
            <a:endParaRPr lang="el-GR" dirty="0">
              <a:latin typeface="+mn-lt"/>
              <a:cs typeface="+mn-cs"/>
            </a:endParaRPr>
          </a:p>
          <a:p>
            <a:pPr marL="273050" indent="-273050">
              <a:spcBef>
                <a:spcPts val="600"/>
              </a:spcBef>
              <a:buClr>
                <a:srgbClr val="0BD0D9"/>
              </a:buClr>
              <a:buSzPct val="95000"/>
              <a:buFont typeface="Wingdings 2" pitchFamily="18" charset="2"/>
              <a:buNone/>
              <a:defRPr/>
            </a:pPr>
            <a:r>
              <a:rPr lang="el-GR" dirty="0">
                <a:latin typeface="+mn-lt"/>
                <a:cs typeface="+mn-cs"/>
              </a:rPr>
              <a:t>	</a:t>
            </a:r>
            <a:endParaRPr lang="el-GR" sz="1000" dirty="0">
              <a:latin typeface="+mn-lt"/>
              <a:cs typeface="+mn-cs"/>
            </a:endParaRPr>
          </a:p>
        </p:txBody>
      </p:sp>
      <p:sp>
        <p:nvSpPr>
          <p:cNvPr id="9" name="Title 1"/>
          <p:cNvSpPr>
            <a:spLocks noGrp="1"/>
          </p:cNvSpPr>
          <p:nvPr/>
        </p:nvSpPr>
        <p:spPr>
          <a:xfrm>
            <a:off x="228600" y="76200"/>
            <a:ext cx="5791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Λιγότερες Ώρες Διδασκαλίας</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381000" y="5105400"/>
            <a:ext cx="1676400" cy="304800"/>
          </a:xfrm>
          <a:prstGeom prst="rect">
            <a:avLst/>
          </a:prstGeom>
          <a:solidFill>
            <a:schemeClr val="accent6">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4-6 Β/Ε ΠΜ</a:t>
            </a:r>
            <a:r>
              <a:rPr lang="en-US" sz="1600" dirty="0">
                <a:solidFill>
                  <a:schemeClr val="tx1"/>
                </a:solidFill>
              </a:rPr>
              <a:t> </a:t>
            </a:r>
            <a:r>
              <a:rPr lang="el-GR" sz="1600" dirty="0">
                <a:solidFill>
                  <a:schemeClr val="tx1"/>
                </a:solidFill>
              </a:rPr>
              <a:t>Ε</a:t>
            </a:r>
            <a:r>
              <a:rPr lang="el-GR" sz="1600" baseline="-25000" dirty="0">
                <a:solidFill>
                  <a:schemeClr val="tx1"/>
                </a:solidFill>
              </a:rPr>
              <a:t>Χ</a:t>
            </a:r>
          </a:p>
        </p:txBody>
      </p:sp>
      <p:sp>
        <p:nvSpPr>
          <p:cNvPr id="44" name="Rectangle 43"/>
          <p:cNvSpPr/>
          <p:nvPr/>
        </p:nvSpPr>
        <p:spPr>
          <a:xfrm>
            <a:off x="2438400" y="5105400"/>
            <a:ext cx="1676400" cy="304800"/>
          </a:xfrm>
          <a:prstGeom prst="rect">
            <a:avLst/>
          </a:prstGeom>
          <a:solidFill>
            <a:schemeClr val="accent6">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4-6 Β/Ε ΠΜ</a:t>
            </a:r>
            <a:r>
              <a:rPr lang="en-US" sz="1600" dirty="0">
                <a:solidFill>
                  <a:schemeClr val="tx1"/>
                </a:solidFill>
              </a:rPr>
              <a:t> </a:t>
            </a:r>
            <a:r>
              <a:rPr lang="el-GR" sz="1600" dirty="0">
                <a:solidFill>
                  <a:schemeClr val="tx1"/>
                </a:solidFill>
              </a:rPr>
              <a:t>Ε</a:t>
            </a:r>
            <a:r>
              <a:rPr lang="el-GR" sz="1600" baseline="-25000" dirty="0">
                <a:solidFill>
                  <a:schemeClr val="tx1"/>
                </a:solidFill>
              </a:rPr>
              <a:t>Χ</a:t>
            </a:r>
          </a:p>
        </p:txBody>
      </p:sp>
      <p:sp>
        <p:nvSpPr>
          <p:cNvPr id="26" name="Rectangle 25"/>
          <p:cNvSpPr/>
          <p:nvPr/>
        </p:nvSpPr>
        <p:spPr>
          <a:xfrm>
            <a:off x="381000" y="35814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Α</a:t>
            </a:r>
            <a:endParaRPr lang="el-GR" sz="1600" dirty="0">
              <a:solidFill>
                <a:schemeClr val="tx1"/>
              </a:solidFill>
            </a:endParaRPr>
          </a:p>
        </p:txBody>
      </p:sp>
      <p:sp>
        <p:nvSpPr>
          <p:cNvPr id="27" name="Rectangle 26"/>
          <p:cNvSpPr/>
          <p:nvPr/>
        </p:nvSpPr>
        <p:spPr>
          <a:xfrm>
            <a:off x="381000" y="3886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l-GR" sz="1600" baseline="-25000" dirty="0">
                <a:solidFill>
                  <a:schemeClr val="tx1"/>
                </a:solidFill>
              </a:rPr>
              <a:t>Χ</a:t>
            </a:r>
          </a:p>
        </p:txBody>
      </p:sp>
      <p:sp>
        <p:nvSpPr>
          <p:cNvPr id="28" name="Rectangle 27"/>
          <p:cNvSpPr/>
          <p:nvPr/>
        </p:nvSpPr>
        <p:spPr>
          <a:xfrm>
            <a:off x="381000" y="48006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l-GR" sz="1600" baseline="-25000" dirty="0">
                <a:solidFill>
                  <a:schemeClr val="tx1"/>
                </a:solidFill>
              </a:rPr>
              <a:t>Χ</a:t>
            </a:r>
          </a:p>
        </p:txBody>
      </p:sp>
      <p:sp>
        <p:nvSpPr>
          <p:cNvPr id="30" name="Rectangle 29"/>
          <p:cNvSpPr/>
          <p:nvPr/>
        </p:nvSpPr>
        <p:spPr>
          <a:xfrm>
            <a:off x="381000" y="44958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sp>
        <p:nvSpPr>
          <p:cNvPr id="31" name="Rectangle 30"/>
          <p:cNvSpPr/>
          <p:nvPr/>
        </p:nvSpPr>
        <p:spPr>
          <a:xfrm>
            <a:off x="1371600" y="1752600"/>
            <a:ext cx="1676400" cy="304800"/>
          </a:xfrm>
          <a:prstGeom prst="rect">
            <a:avLst/>
          </a:prstGeom>
          <a:solidFill>
            <a:srgbClr val="CC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18 ΥΜ</a:t>
            </a:r>
          </a:p>
        </p:txBody>
      </p:sp>
      <p:sp>
        <p:nvSpPr>
          <p:cNvPr id="32" name="Rectangle 31"/>
          <p:cNvSpPr/>
          <p:nvPr/>
        </p:nvSpPr>
        <p:spPr>
          <a:xfrm>
            <a:off x="1371600" y="2514600"/>
            <a:ext cx="1676400" cy="3048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ΓΠ</a:t>
            </a:r>
          </a:p>
        </p:txBody>
      </p:sp>
      <p:sp>
        <p:nvSpPr>
          <p:cNvPr id="33" name="Rectangle 32"/>
          <p:cNvSpPr/>
          <p:nvPr/>
        </p:nvSpPr>
        <p:spPr>
          <a:xfrm>
            <a:off x="1371600" y="2895600"/>
            <a:ext cx="1676400" cy="304800"/>
          </a:xfrm>
          <a:prstGeom prst="rect">
            <a:avLst/>
          </a:prstGeom>
          <a:solidFill>
            <a:srgbClr val="99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ΠΕ/ΠΑ</a:t>
            </a:r>
          </a:p>
        </p:txBody>
      </p:sp>
      <p:sp>
        <p:nvSpPr>
          <p:cNvPr id="34" name="Rectangle 33"/>
          <p:cNvSpPr/>
          <p:nvPr/>
        </p:nvSpPr>
        <p:spPr>
          <a:xfrm>
            <a:off x="1371600" y="2133600"/>
            <a:ext cx="1676400" cy="3048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ΕΡ</a:t>
            </a:r>
          </a:p>
        </p:txBody>
      </p:sp>
      <p:sp>
        <p:nvSpPr>
          <p:cNvPr id="35" name="Rectangle 34"/>
          <p:cNvSpPr/>
          <p:nvPr/>
        </p:nvSpPr>
        <p:spPr>
          <a:xfrm>
            <a:off x="1371600" y="5791200"/>
            <a:ext cx="1676400" cy="3048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ΕΛ</a:t>
            </a:r>
          </a:p>
        </p:txBody>
      </p:sp>
      <p:cxnSp>
        <p:nvCxnSpPr>
          <p:cNvPr id="40" name="Straight Arrow Connector 39"/>
          <p:cNvCxnSpPr/>
          <p:nvPr/>
        </p:nvCxnSpPr>
        <p:spPr>
          <a:xfrm flipH="1">
            <a:off x="1447800" y="32766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2209800" y="32766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a:off x="2209800" y="54864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1447800" y="54864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540" name="TextBox 43"/>
          <p:cNvSpPr txBox="1">
            <a:spLocks noChangeArrowheads="1"/>
          </p:cNvSpPr>
          <p:nvPr/>
        </p:nvSpPr>
        <p:spPr bwMode="auto">
          <a:xfrm>
            <a:off x="76203" y="762000"/>
            <a:ext cx="9067799" cy="461665"/>
          </a:xfrm>
          <a:prstGeom prst="rect">
            <a:avLst/>
          </a:prstGeom>
          <a:noFill/>
          <a:ln w="9525">
            <a:noFill/>
            <a:miter lim="800000"/>
            <a:headEnd/>
            <a:tailEnd/>
          </a:ln>
        </p:spPr>
        <p:txBody>
          <a:bodyPr wrap="square">
            <a:spAutoFit/>
          </a:bodyPr>
          <a:lstStyle/>
          <a:p>
            <a:r>
              <a:rPr lang="el-GR" sz="2400" b="1" dirty="0" smtClean="0">
                <a:solidFill>
                  <a:srgbClr val="002060"/>
                </a:solidFill>
              </a:rPr>
              <a:t>Σε βάθος γνώση του περιεχομένου μίας ειδίκευσης Ε</a:t>
            </a:r>
            <a:r>
              <a:rPr lang="el-GR" sz="2400" b="1" baseline="-25000" dirty="0" smtClean="0">
                <a:solidFill>
                  <a:srgbClr val="002060"/>
                </a:solidFill>
              </a:rPr>
              <a:t>Χ </a:t>
            </a:r>
            <a:r>
              <a:rPr lang="el-GR" b="1" dirty="0" smtClean="0">
                <a:solidFill>
                  <a:srgbClr val="002060"/>
                </a:solidFill>
              </a:rPr>
              <a:t>(Χ=1,..,6)</a:t>
            </a:r>
            <a:endParaRPr lang="el-GR" b="1" baseline="-25000" dirty="0">
              <a:solidFill>
                <a:srgbClr val="002060"/>
              </a:solidFill>
            </a:endParaRPr>
          </a:p>
        </p:txBody>
      </p:sp>
      <p:sp>
        <p:nvSpPr>
          <p:cNvPr id="45" name="Rectangle 44"/>
          <p:cNvSpPr/>
          <p:nvPr/>
        </p:nvSpPr>
        <p:spPr>
          <a:xfrm>
            <a:off x="381000" y="41910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από 3 ΕΥΜ</a:t>
            </a:r>
          </a:p>
        </p:txBody>
      </p:sp>
      <p:sp>
        <p:nvSpPr>
          <p:cNvPr id="46" name="Rectangle 45"/>
          <p:cNvSpPr/>
          <p:nvPr/>
        </p:nvSpPr>
        <p:spPr>
          <a:xfrm>
            <a:off x="2438400" y="35814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Β</a:t>
            </a:r>
            <a:endParaRPr lang="el-GR" sz="1600" dirty="0">
              <a:solidFill>
                <a:schemeClr val="tx1"/>
              </a:solidFill>
            </a:endParaRPr>
          </a:p>
        </p:txBody>
      </p:sp>
      <p:sp>
        <p:nvSpPr>
          <p:cNvPr id="47" name="Rectangle 46"/>
          <p:cNvSpPr/>
          <p:nvPr/>
        </p:nvSpPr>
        <p:spPr>
          <a:xfrm>
            <a:off x="2438400" y="3886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l-GR" sz="1600" baseline="-25000" dirty="0">
                <a:solidFill>
                  <a:schemeClr val="tx1"/>
                </a:solidFill>
              </a:rPr>
              <a:t>Χ</a:t>
            </a:r>
          </a:p>
        </p:txBody>
      </p:sp>
      <p:sp>
        <p:nvSpPr>
          <p:cNvPr id="48" name="Rectangle 47"/>
          <p:cNvSpPr/>
          <p:nvPr/>
        </p:nvSpPr>
        <p:spPr>
          <a:xfrm>
            <a:off x="2438400" y="48006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l-GR" sz="1600" baseline="-25000" dirty="0">
                <a:solidFill>
                  <a:schemeClr val="tx1"/>
                </a:solidFill>
              </a:rPr>
              <a:t>Χ</a:t>
            </a:r>
          </a:p>
        </p:txBody>
      </p:sp>
      <p:sp>
        <p:nvSpPr>
          <p:cNvPr id="49" name="Rectangle 48"/>
          <p:cNvSpPr/>
          <p:nvPr/>
        </p:nvSpPr>
        <p:spPr>
          <a:xfrm>
            <a:off x="2438400" y="44958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sp>
        <p:nvSpPr>
          <p:cNvPr id="50" name="Rectangle 49"/>
          <p:cNvSpPr/>
          <p:nvPr/>
        </p:nvSpPr>
        <p:spPr>
          <a:xfrm>
            <a:off x="2438400" y="41910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από 4 ΕΥΜ</a:t>
            </a:r>
          </a:p>
        </p:txBody>
      </p:sp>
      <p:sp>
        <p:nvSpPr>
          <p:cNvPr id="21549" name="TextBox 51"/>
          <p:cNvSpPr txBox="1">
            <a:spLocks noChangeArrowheads="1"/>
          </p:cNvSpPr>
          <p:nvPr/>
        </p:nvSpPr>
        <p:spPr bwMode="auto">
          <a:xfrm>
            <a:off x="2057400" y="3276600"/>
            <a:ext cx="312906" cy="369332"/>
          </a:xfrm>
          <a:prstGeom prst="rect">
            <a:avLst/>
          </a:prstGeom>
          <a:noFill/>
          <a:ln w="9525">
            <a:noFill/>
            <a:miter lim="800000"/>
            <a:headEnd/>
            <a:tailEnd/>
          </a:ln>
        </p:spPr>
        <p:txBody>
          <a:bodyPr wrap="none">
            <a:spAutoFit/>
          </a:bodyPr>
          <a:lstStyle/>
          <a:p>
            <a:r>
              <a:rPr lang="el-GR"/>
              <a:t>ή</a:t>
            </a:r>
          </a:p>
        </p:txBody>
      </p:sp>
      <p:sp>
        <p:nvSpPr>
          <p:cNvPr id="51" name="Title 1"/>
          <p:cNvSpPr>
            <a:spLocks noGrp="1"/>
          </p:cNvSpPr>
          <p:nvPr/>
        </p:nvSpPr>
        <p:spPr>
          <a:xfrm>
            <a:off x="228600" y="76200"/>
            <a:ext cx="4876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Ευελιξία του Νέου ΠΠΣ</a:t>
            </a:r>
          </a:p>
        </p:txBody>
      </p:sp>
      <p:sp>
        <p:nvSpPr>
          <p:cNvPr id="58" name="Content Placeholder 57"/>
          <p:cNvSpPr>
            <a:spLocks noGrp="1"/>
          </p:cNvSpPr>
          <p:nvPr>
            <p:ph idx="1"/>
          </p:nvPr>
        </p:nvSpPr>
        <p:spPr>
          <a:xfrm>
            <a:off x="4495800" y="1219200"/>
            <a:ext cx="4648200" cy="3886200"/>
          </a:xfrm>
        </p:spPr>
        <p:txBody>
          <a:bodyPr/>
          <a:lstStyle/>
          <a:p>
            <a:r>
              <a:rPr lang="el-GR" sz="2000" dirty="0" smtClean="0"/>
              <a:t>Επιλογή Κατεύθυνσης Α ή Β στην οποία ανήκει η ειδίκευση Ε</a:t>
            </a:r>
            <a:r>
              <a:rPr lang="el-GR" sz="2000" baseline="-25000" dirty="0" smtClean="0"/>
              <a:t>Χ</a:t>
            </a:r>
          </a:p>
          <a:p>
            <a:r>
              <a:rPr lang="el-GR" sz="2000" dirty="0" smtClean="0"/>
              <a:t>2 ΕΥΜ της ειδίκευσης Ε</a:t>
            </a:r>
            <a:r>
              <a:rPr lang="el-GR" sz="2000" baseline="-25000" dirty="0" smtClean="0"/>
              <a:t>Χ</a:t>
            </a:r>
          </a:p>
          <a:p>
            <a:r>
              <a:rPr lang="el-GR" sz="2000" dirty="0" smtClean="0"/>
              <a:t>2 επιπλέον ΕΥΜ* της κατεύθυνσης</a:t>
            </a:r>
          </a:p>
          <a:p>
            <a:r>
              <a:rPr lang="el-GR" sz="2000" dirty="0" smtClean="0"/>
              <a:t>1 από 2 </a:t>
            </a:r>
            <a:r>
              <a:rPr lang="en-US" sz="2000" dirty="0" smtClean="0"/>
              <a:t>project </a:t>
            </a:r>
            <a:r>
              <a:rPr lang="el-GR" sz="2000" dirty="0" smtClean="0"/>
              <a:t>της Κατεύθυνσης</a:t>
            </a:r>
          </a:p>
          <a:p>
            <a:pPr lvl="1"/>
            <a:r>
              <a:rPr lang="el-GR" sz="1800" dirty="0" smtClean="0"/>
              <a:t>που μπορεί να σχετίζεται </a:t>
            </a:r>
            <a:br>
              <a:rPr lang="el-GR" sz="1800" dirty="0" smtClean="0"/>
            </a:br>
            <a:r>
              <a:rPr lang="el-GR" sz="1800" dirty="0" smtClean="0"/>
              <a:t>με την ειδίκευση</a:t>
            </a:r>
            <a:endParaRPr lang="en-US" sz="1800" dirty="0" smtClean="0"/>
          </a:p>
          <a:p>
            <a:r>
              <a:rPr lang="en-US" sz="2000" dirty="0" smtClean="0"/>
              <a:t>4 </a:t>
            </a:r>
            <a:r>
              <a:rPr lang="el-GR" sz="2000" dirty="0" smtClean="0"/>
              <a:t>βασικά ΠΜ της Ειδίκευσης Ε</a:t>
            </a:r>
            <a:r>
              <a:rPr lang="el-GR" sz="2000" baseline="-25000" dirty="0" smtClean="0"/>
              <a:t>Χ</a:t>
            </a:r>
            <a:endParaRPr lang="el-GR" sz="2000" dirty="0" smtClean="0"/>
          </a:p>
          <a:p>
            <a:r>
              <a:rPr lang="el-GR" sz="2000" dirty="0" smtClean="0"/>
              <a:t>4-6 επιπλέον βασικά ή επιλογής της Ειδίκευσης Ε</a:t>
            </a:r>
            <a:r>
              <a:rPr lang="el-GR" sz="2000" baseline="-25000" dirty="0" smtClean="0"/>
              <a:t>Χ</a:t>
            </a:r>
            <a:r>
              <a:rPr lang="el-GR" sz="2000" dirty="0" smtClean="0"/>
              <a:t> </a:t>
            </a:r>
            <a:r>
              <a:rPr lang="en-US" sz="2000" dirty="0" smtClean="0"/>
              <a:t>(</a:t>
            </a:r>
            <a:r>
              <a:rPr lang="el-GR" sz="2000" dirty="0" smtClean="0">
                <a:solidFill>
                  <a:srgbClr val="C00000"/>
                </a:solidFill>
              </a:rPr>
              <a:t>εάν το επιθυμούν</a:t>
            </a:r>
            <a:r>
              <a:rPr lang="el-GR" sz="2000" dirty="0" smtClean="0"/>
              <a:t>), ή </a:t>
            </a:r>
            <a:r>
              <a:rPr lang="el-GR" sz="2000" dirty="0" smtClean="0">
                <a:latin typeface="Constantia" pitchFamily="18" charset="0"/>
              </a:rPr>
              <a:t>οποιαδήποτε μαθήματα επιλογής </a:t>
            </a:r>
            <a:br>
              <a:rPr lang="el-GR" sz="2000" dirty="0" smtClean="0">
                <a:latin typeface="Constantia" pitchFamily="18" charset="0"/>
              </a:rPr>
            </a:br>
            <a:r>
              <a:rPr lang="el-GR" sz="2000" dirty="0" smtClean="0">
                <a:latin typeface="Constantia" pitchFamily="18" charset="0"/>
              </a:rPr>
              <a:t>ανεξαρτήτως κατεύθυνσης</a:t>
            </a:r>
            <a:endParaRPr lang="el-GR" sz="2000" dirty="0" smtClean="0"/>
          </a:p>
          <a:p>
            <a:r>
              <a:rPr lang="el-GR" sz="2000" dirty="0" smtClean="0"/>
              <a:t>2 ελεύθερα μαθήματα </a:t>
            </a:r>
          </a:p>
          <a:p>
            <a:pPr lvl="1"/>
            <a:r>
              <a:rPr lang="el-GR" sz="1800" dirty="0" smtClean="0"/>
              <a:t>(π.χ. 1 επιπλέον </a:t>
            </a:r>
            <a:r>
              <a:rPr lang="en-US" sz="1800" dirty="0" smtClean="0"/>
              <a:t>project </a:t>
            </a:r>
            <a:r>
              <a:rPr lang="el-GR" sz="1800" dirty="0" smtClean="0"/>
              <a:t/>
            </a:r>
            <a:br>
              <a:rPr lang="el-GR" sz="1800" dirty="0" smtClean="0"/>
            </a:br>
            <a:r>
              <a:rPr lang="el-GR" sz="1800" dirty="0" smtClean="0"/>
              <a:t>και από την άλλη Κατεύθυνση)</a:t>
            </a:r>
            <a:endParaRPr lang="el-GR" sz="1800" dirty="0"/>
          </a:p>
        </p:txBody>
      </p:sp>
      <p:sp>
        <p:nvSpPr>
          <p:cNvPr id="61" name="TextBox 60"/>
          <p:cNvSpPr txBox="1"/>
          <p:nvPr/>
        </p:nvSpPr>
        <p:spPr>
          <a:xfrm>
            <a:off x="4449935" y="6197027"/>
            <a:ext cx="4617867" cy="584775"/>
          </a:xfrm>
          <a:prstGeom prst="rect">
            <a:avLst/>
          </a:prstGeom>
          <a:noFill/>
        </p:spPr>
        <p:txBody>
          <a:bodyPr wrap="none" rtlCol="0">
            <a:spAutoFit/>
          </a:bodyPr>
          <a:lstStyle/>
          <a:p>
            <a:r>
              <a:rPr lang="el-GR" sz="1600" dirty="0" smtClean="0"/>
              <a:t>*έτσι, ώστε να καλύπτονται τα υποχρεωτικά ΕΥΜ</a:t>
            </a:r>
          </a:p>
          <a:p>
            <a:r>
              <a:rPr lang="el-GR" sz="1600" dirty="0" smtClean="0"/>
              <a:t> στην περίπτωση επιλογής της κατεύθυνσης Α</a:t>
            </a:r>
            <a:endParaRPr lang="el-GR" sz="1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43"/>
          <p:cNvSpPr txBox="1">
            <a:spLocks noChangeArrowheads="1"/>
          </p:cNvSpPr>
          <p:nvPr/>
        </p:nvSpPr>
        <p:spPr bwMode="auto">
          <a:xfrm>
            <a:off x="76203" y="914402"/>
            <a:ext cx="9067799" cy="830997"/>
          </a:xfrm>
          <a:prstGeom prst="rect">
            <a:avLst/>
          </a:prstGeom>
          <a:noFill/>
          <a:ln w="9525">
            <a:noFill/>
            <a:miter lim="800000"/>
            <a:headEnd/>
            <a:tailEnd/>
          </a:ln>
        </p:spPr>
        <p:txBody>
          <a:bodyPr wrap="square">
            <a:spAutoFit/>
          </a:bodyPr>
          <a:lstStyle/>
          <a:p>
            <a:r>
              <a:rPr lang="el-GR" sz="2400" b="1" dirty="0" smtClean="0">
                <a:solidFill>
                  <a:srgbClr val="002060"/>
                </a:solidFill>
              </a:rPr>
              <a:t>Γνώση του περιεχομένου 2 ειδικεύσεων Ε</a:t>
            </a:r>
            <a:r>
              <a:rPr lang="el-GR" sz="2400" b="1" baseline="-25000" dirty="0" smtClean="0">
                <a:solidFill>
                  <a:srgbClr val="002060"/>
                </a:solidFill>
              </a:rPr>
              <a:t>Χ </a:t>
            </a:r>
            <a:r>
              <a:rPr lang="el-GR" sz="2400" b="1" dirty="0" smtClean="0">
                <a:solidFill>
                  <a:srgbClr val="002060"/>
                </a:solidFill>
              </a:rPr>
              <a:t>και Ε</a:t>
            </a:r>
            <a:r>
              <a:rPr lang="el-GR" sz="2400" b="1" baseline="-25000" dirty="0" smtClean="0">
                <a:solidFill>
                  <a:srgbClr val="002060"/>
                </a:solidFill>
              </a:rPr>
              <a:t>Υ </a:t>
            </a:r>
            <a:r>
              <a:rPr lang="el-GR" b="1" dirty="0" smtClean="0">
                <a:solidFill>
                  <a:srgbClr val="002060"/>
                </a:solidFill>
              </a:rPr>
              <a:t>(Χ,Υ=1-3 ή 4-6) </a:t>
            </a:r>
            <a:r>
              <a:rPr lang="el-GR" sz="2400" b="1" dirty="0" smtClean="0">
                <a:solidFill>
                  <a:srgbClr val="002060"/>
                </a:solidFill>
              </a:rPr>
              <a:t>της ίδιας κατεύθυνσης</a:t>
            </a:r>
            <a:endParaRPr lang="el-GR" b="1" baseline="-25000" dirty="0">
              <a:solidFill>
                <a:srgbClr val="002060"/>
              </a:solidFill>
            </a:endParaRPr>
          </a:p>
        </p:txBody>
      </p:sp>
      <p:sp>
        <p:nvSpPr>
          <p:cNvPr id="27" name="Title 1"/>
          <p:cNvSpPr>
            <a:spLocks noGrp="1"/>
          </p:cNvSpPr>
          <p:nvPr/>
        </p:nvSpPr>
        <p:spPr>
          <a:xfrm>
            <a:off x="228600" y="76200"/>
            <a:ext cx="4876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Ευελιξία του Νέου ΠΠΣ</a:t>
            </a:r>
          </a:p>
        </p:txBody>
      </p:sp>
      <p:sp>
        <p:nvSpPr>
          <p:cNvPr id="28" name="Content Placeholder 57"/>
          <p:cNvSpPr txBox="1">
            <a:spLocks/>
          </p:cNvSpPr>
          <p:nvPr/>
        </p:nvSpPr>
        <p:spPr>
          <a:xfrm>
            <a:off x="4572000" y="1600200"/>
            <a:ext cx="4343400" cy="3886200"/>
          </a:xfrm>
          <a:prstGeom prst="rect">
            <a:avLst/>
          </a:prstGeom>
        </p:spPr>
        <p:txBody>
          <a:bodyPr/>
          <a:lstStyle/>
          <a:p>
            <a:pPr marL="273050" lvl="0" indent="-273050">
              <a:spcBef>
                <a:spcPct val="20000"/>
              </a:spcBef>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Επιλογή Κατεύθυνσης Α ή Β στην οποία ανήκουν οι ειδικεύσεις </a:t>
            </a:r>
            <a:br>
              <a:rPr kumimoji="0" lang="el-GR" sz="2000" b="1" i="0" u="none" strike="noStrike" kern="1200" cap="none" spc="0" normalizeH="0" baseline="0" noProof="0" dirty="0" smtClean="0">
                <a:ln>
                  <a:noFill/>
                </a:ln>
                <a:solidFill>
                  <a:schemeClr val="tx1"/>
                </a:solidFill>
                <a:effectLst/>
                <a:uLnTx/>
                <a:uFillTx/>
                <a:latin typeface="+mn-lt"/>
                <a:ea typeface="+mn-ea"/>
                <a:cs typeface="+mn-cs"/>
              </a:rPr>
            </a:br>
            <a:r>
              <a:rPr kumimoji="0" lang="el-GR" sz="2000" b="1" i="0" u="none" strike="noStrike" kern="1200" cap="none" spc="0" normalizeH="0" baseline="0" noProof="0" dirty="0" smtClean="0">
                <a:ln>
                  <a:noFill/>
                </a:ln>
                <a:solidFill>
                  <a:schemeClr val="tx1"/>
                </a:solidFill>
                <a:effectLst/>
                <a:uLnTx/>
                <a:uFillTx/>
                <a:latin typeface="+mn-lt"/>
                <a:ea typeface="+mn-ea"/>
                <a:cs typeface="+mn-cs"/>
              </a:rPr>
              <a:t>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 </a:t>
            </a:r>
            <a:r>
              <a:rPr lang="el-GR" sz="2000" b="1" dirty="0" smtClean="0">
                <a:solidFill>
                  <a:srgbClr val="002060"/>
                </a:solidFill>
                <a:latin typeface="Constantia" pitchFamily="18" charset="0"/>
              </a:rPr>
              <a:t>και Ε</a:t>
            </a:r>
            <a:r>
              <a:rPr lang="el-GR" sz="2000" b="1" baseline="-25000" dirty="0" smtClean="0">
                <a:solidFill>
                  <a:srgbClr val="002060"/>
                </a:solidFill>
                <a:latin typeface="Constantia" pitchFamily="18" charset="0"/>
              </a:rPr>
              <a:t>Υ </a:t>
            </a:r>
            <a:endParaRPr kumimoji="0" lang="el-GR" sz="2000" b="1" i="0" u="none" strike="noStrike" kern="1200" cap="none" spc="0" normalizeH="0" baseline="-25000" noProof="0" dirty="0" smtClean="0">
              <a:ln>
                <a:noFill/>
              </a:ln>
              <a:solidFill>
                <a:schemeClr val="tx1"/>
              </a:solidFill>
              <a:effectLst/>
              <a:uLnTx/>
              <a:uFillTx/>
              <a:latin typeface="Constantia" pitchFamily="18" charset="0"/>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2 ΕΥΜ* της ειδίκευσης 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a:t>
            </a:r>
          </a:p>
          <a:p>
            <a:pPr marL="273050" lvl="0" indent="-273050">
              <a:spcBef>
                <a:spcPct val="20000"/>
              </a:spcBef>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2 </a:t>
            </a:r>
            <a:r>
              <a:rPr lang="el-GR" sz="2000" b="1" dirty="0" smtClean="0">
                <a:latin typeface="Constantia" pitchFamily="18" charset="0"/>
              </a:rPr>
              <a:t>ΕΥΜ* της ειδίκευσης Ε</a:t>
            </a:r>
            <a:r>
              <a:rPr lang="el-GR" sz="2000" b="1" baseline="-25000" dirty="0" smtClean="0">
                <a:latin typeface="Constantia" pitchFamily="18" charset="0"/>
              </a:rPr>
              <a:t>Υ</a:t>
            </a:r>
            <a:endParaRPr kumimoji="0" lang="el-GR" sz="2000" b="1" i="0" u="none" strike="noStrike" kern="1200" cap="none" spc="0" normalizeH="0" baseline="0" noProof="0" dirty="0" smtClean="0">
              <a:ln>
                <a:noFill/>
              </a:ln>
              <a:solidFill>
                <a:schemeClr val="tx1"/>
              </a:solidFill>
              <a:effectLst/>
              <a:uLnTx/>
              <a:uFillTx/>
              <a:latin typeface="Constantia" pitchFamily="18" charset="0"/>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1 από 2 </a:t>
            </a: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project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της Κατεύθυνσης </a:t>
            </a:r>
          </a:p>
          <a:p>
            <a:pPr marL="639763" lvl="1" indent="-246063">
              <a:spcBef>
                <a:spcPct val="20000"/>
              </a:spcBef>
              <a:buClr>
                <a:schemeClr val="accent1"/>
              </a:buClr>
              <a:buSzPct val="85000"/>
              <a:buFont typeface="Wingdings 2" pitchFamily="18" charset="2"/>
              <a:buChar char=""/>
            </a:pPr>
            <a:r>
              <a:rPr lang="el-GR" b="1" dirty="0" smtClean="0">
                <a:latin typeface="+mn-lt"/>
                <a:cs typeface="+mn-cs"/>
              </a:rPr>
              <a:t>που μπορεί να σχετίζεται </a:t>
            </a:r>
            <a:br>
              <a:rPr lang="el-GR" b="1" dirty="0" smtClean="0">
                <a:latin typeface="+mn-lt"/>
                <a:cs typeface="+mn-cs"/>
              </a:rPr>
            </a:br>
            <a:r>
              <a:rPr lang="el-GR" b="1" dirty="0" smtClean="0">
                <a:latin typeface="+mn-lt"/>
                <a:cs typeface="+mn-cs"/>
              </a:rPr>
              <a:t>με τη μία από τις δύο ειδικεύσεις</a:t>
            </a:r>
            <a:endParaRPr lang="en-US" b="1" dirty="0" smtClean="0">
              <a:latin typeface="+mn-lt"/>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4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βασικά ΠΜ της Ειδίκευσης 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a:t>
            </a:r>
            <a:endParaRPr kumimoji="0" lang="el-GR" sz="2000" b="1" i="0" u="none" strike="noStrike" kern="1200" cap="none" spc="0" normalizeH="0" baseline="0" noProof="0" dirty="0" smtClean="0">
              <a:ln>
                <a:noFill/>
              </a:ln>
              <a:solidFill>
                <a:schemeClr val="tx1"/>
              </a:solidFill>
              <a:effectLst/>
              <a:uLnTx/>
              <a:uFillTx/>
              <a:latin typeface="+mn-lt"/>
              <a:ea typeface="+mn-ea"/>
              <a:cs typeface="+mn-cs"/>
            </a:endParaRPr>
          </a:p>
          <a:p>
            <a:pPr marL="273050" lvl="0" indent="-273050">
              <a:spcBef>
                <a:spcPct val="20000"/>
              </a:spcBef>
              <a:buClr>
                <a:srgbClr val="0BD0D9"/>
              </a:buClr>
              <a:buSzPct val="95000"/>
              <a:buFont typeface="Wingdings 2" pitchFamily="18" charset="2"/>
              <a:buChar char=""/>
              <a:defRPr/>
            </a:pPr>
            <a:r>
              <a:rPr lang="en-US" sz="2000" b="1" dirty="0" smtClean="0">
                <a:latin typeface="Constantia" pitchFamily="18" charset="0"/>
              </a:rPr>
              <a:t>4 </a:t>
            </a:r>
            <a:r>
              <a:rPr lang="el-GR" sz="2000" b="1" dirty="0" smtClean="0">
                <a:latin typeface="Constantia" pitchFamily="18" charset="0"/>
              </a:rPr>
              <a:t>βασικά ΠΜ της Ειδίκευσης Ε</a:t>
            </a:r>
            <a:r>
              <a:rPr lang="el-GR" sz="2000" b="1" baseline="-25000" dirty="0" smtClean="0">
                <a:latin typeface="Constantia" pitchFamily="18" charset="0"/>
              </a:rPr>
              <a:t>Υ</a:t>
            </a:r>
            <a:endParaRPr lang="el-GR" sz="2000" b="1" dirty="0" smtClean="0">
              <a:latin typeface="Constantia" pitchFamily="18" charset="0"/>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2 ελεύθερα μαθήματα </a:t>
            </a:r>
          </a:p>
          <a:p>
            <a:pPr marL="639763" marR="0" lvl="1" indent="-246063" algn="l" defTabSz="914400" rtl="0" eaLnBrk="1" fontAlgn="base" latinLnBrk="0" hangingPunct="1">
              <a:lnSpc>
                <a:spcPct val="100000"/>
              </a:lnSpc>
              <a:spcBef>
                <a:spcPct val="20000"/>
              </a:spcBef>
              <a:spcAft>
                <a:spcPct val="0"/>
              </a:spcAft>
              <a:buClr>
                <a:schemeClr val="accent1"/>
              </a:buClr>
              <a:buSzPct val="85000"/>
              <a:buFont typeface="Wingdings 2" pitchFamily="18" charset="2"/>
              <a:buChar char=""/>
              <a:tabLst/>
              <a:defRPr/>
            </a:pPr>
            <a:r>
              <a:rPr kumimoji="0" lang="el-GR" sz="1800" b="1" i="0" u="none" strike="noStrike" kern="1200" cap="none" spc="0" normalizeH="0" baseline="0" noProof="0" dirty="0" smtClean="0">
                <a:ln>
                  <a:noFill/>
                </a:ln>
                <a:solidFill>
                  <a:schemeClr val="tx1"/>
                </a:solidFill>
                <a:effectLst/>
                <a:uLnTx/>
                <a:uFillTx/>
                <a:latin typeface="+mn-lt"/>
                <a:ea typeface="+mn-ea"/>
                <a:cs typeface="+mn-cs"/>
              </a:rPr>
              <a:t>(π.χ. 1 επιπλέον </a:t>
            </a:r>
            <a:r>
              <a:rPr kumimoji="0" lang="en-US" sz="1800" b="1" i="0" u="none" strike="noStrike" kern="1200" cap="none" spc="0" normalizeH="0" baseline="0" noProof="0" dirty="0" smtClean="0">
                <a:ln>
                  <a:noFill/>
                </a:ln>
                <a:solidFill>
                  <a:schemeClr val="tx1"/>
                </a:solidFill>
                <a:effectLst/>
                <a:uLnTx/>
                <a:uFillTx/>
                <a:latin typeface="+mn-lt"/>
                <a:ea typeface="+mn-ea"/>
                <a:cs typeface="+mn-cs"/>
              </a:rPr>
              <a:t>project </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a:r>
            <a:br>
              <a:rPr kumimoji="0" lang="el-GR" sz="1800" b="1" i="0" u="none" strike="noStrike" kern="1200" cap="none" spc="0" normalizeH="0" baseline="0" noProof="0" dirty="0" smtClean="0">
                <a:ln>
                  <a:noFill/>
                </a:ln>
                <a:solidFill>
                  <a:schemeClr val="tx1"/>
                </a:solidFill>
                <a:effectLst/>
                <a:uLnTx/>
                <a:uFillTx/>
                <a:latin typeface="+mn-lt"/>
                <a:ea typeface="+mn-ea"/>
                <a:cs typeface="+mn-cs"/>
              </a:rPr>
            </a:br>
            <a:r>
              <a:rPr kumimoji="0" lang="el-GR" sz="1800" b="1" i="0" u="none" strike="noStrike" kern="1200" cap="none" spc="0" normalizeH="0" baseline="0" noProof="0" dirty="0" smtClean="0">
                <a:ln>
                  <a:noFill/>
                </a:ln>
                <a:solidFill>
                  <a:schemeClr val="tx1"/>
                </a:solidFill>
                <a:effectLst/>
                <a:uLnTx/>
                <a:uFillTx/>
                <a:latin typeface="+mn-lt"/>
                <a:ea typeface="+mn-ea"/>
                <a:cs typeface="+mn-cs"/>
              </a:rPr>
              <a:t>και από την άλλη Κατεύθυνση)</a:t>
            </a:r>
            <a:endParaRPr kumimoji="0" lang="el-GR" sz="1800" b="1" i="0" u="none" strike="noStrike" kern="1200" cap="none" spc="0" normalizeH="0" baseline="0" noProof="0" dirty="0">
              <a:ln>
                <a:noFill/>
              </a:ln>
              <a:solidFill>
                <a:schemeClr val="tx1"/>
              </a:solidFill>
              <a:effectLst/>
              <a:uLnTx/>
              <a:uFillTx/>
              <a:latin typeface="+mn-lt"/>
              <a:ea typeface="+mn-ea"/>
              <a:cs typeface="+mn-cs"/>
            </a:endParaRPr>
          </a:p>
        </p:txBody>
      </p:sp>
      <p:sp>
        <p:nvSpPr>
          <p:cNvPr id="29" name="Rectangle 28"/>
          <p:cNvSpPr/>
          <p:nvPr/>
        </p:nvSpPr>
        <p:spPr>
          <a:xfrm>
            <a:off x="533400" y="37338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Α</a:t>
            </a:r>
            <a:endParaRPr lang="el-GR" sz="1600" dirty="0">
              <a:solidFill>
                <a:schemeClr val="tx1"/>
              </a:solidFill>
            </a:endParaRPr>
          </a:p>
        </p:txBody>
      </p:sp>
      <p:sp>
        <p:nvSpPr>
          <p:cNvPr id="30" name="Rectangle 29"/>
          <p:cNvSpPr/>
          <p:nvPr/>
        </p:nvSpPr>
        <p:spPr>
          <a:xfrm>
            <a:off x="533400" y="40386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n-US" sz="1600" baseline="-25000" dirty="0">
                <a:solidFill>
                  <a:schemeClr val="tx1"/>
                </a:solidFill>
              </a:rPr>
              <a:t>X</a:t>
            </a:r>
            <a:endParaRPr lang="el-GR" sz="1600" baseline="-25000" dirty="0">
              <a:solidFill>
                <a:schemeClr val="tx1"/>
              </a:solidFill>
            </a:endParaRPr>
          </a:p>
        </p:txBody>
      </p:sp>
      <p:sp>
        <p:nvSpPr>
          <p:cNvPr id="31" name="Rectangle 30"/>
          <p:cNvSpPr/>
          <p:nvPr/>
        </p:nvSpPr>
        <p:spPr>
          <a:xfrm>
            <a:off x="533400" y="49530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n-US" sz="1600" baseline="-25000" dirty="0">
                <a:solidFill>
                  <a:schemeClr val="tx1"/>
                </a:solidFill>
              </a:rPr>
              <a:t>X</a:t>
            </a:r>
            <a:endParaRPr lang="el-GR" sz="1600" baseline="-25000" dirty="0">
              <a:solidFill>
                <a:schemeClr val="tx1"/>
              </a:solidFill>
            </a:endParaRPr>
          </a:p>
        </p:txBody>
      </p:sp>
      <p:sp>
        <p:nvSpPr>
          <p:cNvPr id="32" name="Rectangle 31"/>
          <p:cNvSpPr/>
          <p:nvPr/>
        </p:nvSpPr>
        <p:spPr>
          <a:xfrm>
            <a:off x="533400" y="4648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sp>
        <p:nvSpPr>
          <p:cNvPr id="33" name="Rectangle 32"/>
          <p:cNvSpPr/>
          <p:nvPr/>
        </p:nvSpPr>
        <p:spPr>
          <a:xfrm>
            <a:off x="1524000" y="1905000"/>
            <a:ext cx="1676400" cy="304800"/>
          </a:xfrm>
          <a:prstGeom prst="rect">
            <a:avLst/>
          </a:prstGeom>
          <a:solidFill>
            <a:srgbClr val="CC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18 ΥΜ</a:t>
            </a:r>
          </a:p>
        </p:txBody>
      </p:sp>
      <p:sp>
        <p:nvSpPr>
          <p:cNvPr id="34" name="Rectangle 33"/>
          <p:cNvSpPr/>
          <p:nvPr/>
        </p:nvSpPr>
        <p:spPr>
          <a:xfrm>
            <a:off x="1524000" y="2667000"/>
            <a:ext cx="1676400" cy="3048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ΓΠ</a:t>
            </a:r>
          </a:p>
        </p:txBody>
      </p:sp>
      <p:sp>
        <p:nvSpPr>
          <p:cNvPr id="35" name="Rectangle 34"/>
          <p:cNvSpPr/>
          <p:nvPr/>
        </p:nvSpPr>
        <p:spPr>
          <a:xfrm>
            <a:off x="1524000" y="3048000"/>
            <a:ext cx="1676400" cy="304800"/>
          </a:xfrm>
          <a:prstGeom prst="rect">
            <a:avLst/>
          </a:prstGeom>
          <a:solidFill>
            <a:srgbClr val="99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ΠΕ/ΠΑ</a:t>
            </a:r>
          </a:p>
        </p:txBody>
      </p:sp>
      <p:sp>
        <p:nvSpPr>
          <p:cNvPr id="36" name="Rectangle 35"/>
          <p:cNvSpPr/>
          <p:nvPr/>
        </p:nvSpPr>
        <p:spPr>
          <a:xfrm>
            <a:off x="1524000" y="2286000"/>
            <a:ext cx="1676400" cy="3048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ΕΡ</a:t>
            </a:r>
          </a:p>
        </p:txBody>
      </p:sp>
      <p:sp>
        <p:nvSpPr>
          <p:cNvPr id="37" name="Rectangle 36"/>
          <p:cNvSpPr/>
          <p:nvPr/>
        </p:nvSpPr>
        <p:spPr>
          <a:xfrm>
            <a:off x="1524000" y="5943600"/>
            <a:ext cx="1676400" cy="3048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ΕΛ</a:t>
            </a:r>
          </a:p>
        </p:txBody>
      </p:sp>
      <p:cxnSp>
        <p:nvCxnSpPr>
          <p:cNvPr id="38" name="Straight Arrow Connector 37"/>
          <p:cNvCxnSpPr/>
          <p:nvPr/>
        </p:nvCxnSpPr>
        <p:spPr>
          <a:xfrm flipH="1">
            <a:off x="1600200" y="34290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2362200" y="34290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2362200" y="56388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1600200" y="56388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533400" y="43434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n-US" sz="1600" baseline="-25000" dirty="0">
                <a:solidFill>
                  <a:schemeClr val="tx1"/>
                </a:solidFill>
              </a:rPr>
              <a:t>Y</a:t>
            </a:r>
            <a:endParaRPr lang="el-GR" sz="1600" baseline="-25000" dirty="0">
              <a:solidFill>
                <a:schemeClr val="tx1"/>
              </a:solidFill>
            </a:endParaRPr>
          </a:p>
        </p:txBody>
      </p:sp>
      <p:sp>
        <p:nvSpPr>
          <p:cNvPr id="43" name="Rectangle 42"/>
          <p:cNvSpPr/>
          <p:nvPr/>
        </p:nvSpPr>
        <p:spPr>
          <a:xfrm>
            <a:off x="533400" y="52578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n-US" sz="1600" baseline="-25000" dirty="0">
                <a:solidFill>
                  <a:schemeClr val="tx1"/>
                </a:solidFill>
              </a:rPr>
              <a:t>Y</a:t>
            </a:r>
            <a:endParaRPr lang="el-GR" sz="1600" baseline="-25000" dirty="0">
              <a:solidFill>
                <a:schemeClr val="tx1"/>
              </a:solidFill>
            </a:endParaRPr>
          </a:p>
        </p:txBody>
      </p:sp>
      <p:sp>
        <p:nvSpPr>
          <p:cNvPr id="44" name="Rectangle 43"/>
          <p:cNvSpPr/>
          <p:nvPr/>
        </p:nvSpPr>
        <p:spPr>
          <a:xfrm>
            <a:off x="2590800" y="37338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Β</a:t>
            </a:r>
            <a:endParaRPr lang="el-GR" sz="1600" dirty="0">
              <a:solidFill>
                <a:schemeClr val="tx1"/>
              </a:solidFill>
            </a:endParaRPr>
          </a:p>
        </p:txBody>
      </p:sp>
      <p:sp>
        <p:nvSpPr>
          <p:cNvPr id="45" name="Rectangle 44"/>
          <p:cNvSpPr/>
          <p:nvPr/>
        </p:nvSpPr>
        <p:spPr>
          <a:xfrm>
            <a:off x="2590800" y="40386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n-US" sz="1600" baseline="-25000" dirty="0">
                <a:solidFill>
                  <a:schemeClr val="tx1"/>
                </a:solidFill>
              </a:rPr>
              <a:t>X</a:t>
            </a:r>
            <a:endParaRPr lang="el-GR" sz="1600" baseline="-25000" dirty="0">
              <a:solidFill>
                <a:schemeClr val="tx1"/>
              </a:solidFill>
            </a:endParaRPr>
          </a:p>
        </p:txBody>
      </p:sp>
      <p:sp>
        <p:nvSpPr>
          <p:cNvPr id="46" name="Rectangle 45"/>
          <p:cNvSpPr/>
          <p:nvPr/>
        </p:nvSpPr>
        <p:spPr>
          <a:xfrm>
            <a:off x="2590800" y="49530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n-US" sz="1600" baseline="-25000" dirty="0">
                <a:solidFill>
                  <a:schemeClr val="tx1"/>
                </a:solidFill>
              </a:rPr>
              <a:t>X</a:t>
            </a:r>
            <a:endParaRPr lang="el-GR" sz="1600" baseline="-25000" dirty="0">
              <a:solidFill>
                <a:schemeClr val="tx1"/>
              </a:solidFill>
            </a:endParaRPr>
          </a:p>
        </p:txBody>
      </p:sp>
      <p:sp>
        <p:nvSpPr>
          <p:cNvPr id="47" name="Rectangle 46"/>
          <p:cNvSpPr/>
          <p:nvPr/>
        </p:nvSpPr>
        <p:spPr>
          <a:xfrm>
            <a:off x="2590800" y="4648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sp>
        <p:nvSpPr>
          <p:cNvPr id="48" name="Rectangle 47"/>
          <p:cNvSpPr/>
          <p:nvPr/>
        </p:nvSpPr>
        <p:spPr>
          <a:xfrm>
            <a:off x="2590800" y="43434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n-US" sz="1600" baseline="-25000" dirty="0">
                <a:solidFill>
                  <a:schemeClr val="tx1"/>
                </a:solidFill>
              </a:rPr>
              <a:t>Y</a:t>
            </a:r>
            <a:endParaRPr lang="el-GR" sz="1600" baseline="-25000" dirty="0">
              <a:solidFill>
                <a:schemeClr val="tx1"/>
              </a:solidFill>
            </a:endParaRPr>
          </a:p>
        </p:txBody>
      </p:sp>
      <p:sp>
        <p:nvSpPr>
          <p:cNvPr id="49" name="Rectangle 48"/>
          <p:cNvSpPr/>
          <p:nvPr/>
        </p:nvSpPr>
        <p:spPr>
          <a:xfrm>
            <a:off x="2590800" y="52578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n-US" sz="1600" baseline="-25000" dirty="0">
                <a:solidFill>
                  <a:schemeClr val="tx1"/>
                </a:solidFill>
              </a:rPr>
              <a:t>Y</a:t>
            </a:r>
            <a:endParaRPr lang="el-GR" sz="1600" baseline="-25000" dirty="0">
              <a:solidFill>
                <a:schemeClr val="tx1"/>
              </a:solidFill>
            </a:endParaRPr>
          </a:p>
        </p:txBody>
      </p:sp>
      <p:sp>
        <p:nvSpPr>
          <p:cNvPr id="50" name="TextBox 66"/>
          <p:cNvSpPr txBox="1">
            <a:spLocks noChangeArrowheads="1"/>
          </p:cNvSpPr>
          <p:nvPr/>
        </p:nvSpPr>
        <p:spPr bwMode="auto">
          <a:xfrm>
            <a:off x="2201864" y="3429000"/>
            <a:ext cx="312906" cy="369332"/>
          </a:xfrm>
          <a:prstGeom prst="rect">
            <a:avLst/>
          </a:prstGeom>
          <a:noFill/>
          <a:ln w="9525">
            <a:noFill/>
            <a:miter lim="800000"/>
            <a:headEnd/>
            <a:tailEnd/>
          </a:ln>
        </p:spPr>
        <p:txBody>
          <a:bodyPr wrap="none">
            <a:spAutoFit/>
          </a:bodyPr>
          <a:lstStyle/>
          <a:p>
            <a:r>
              <a:rPr lang="el-GR"/>
              <a:t>ή</a:t>
            </a:r>
          </a:p>
        </p:txBody>
      </p:sp>
      <p:sp>
        <p:nvSpPr>
          <p:cNvPr id="52" name="TextBox 51"/>
          <p:cNvSpPr txBox="1"/>
          <p:nvPr/>
        </p:nvSpPr>
        <p:spPr>
          <a:xfrm>
            <a:off x="4449935" y="6197027"/>
            <a:ext cx="4617867" cy="584775"/>
          </a:xfrm>
          <a:prstGeom prst="rect">
            <a:avLst/>
          </a:prstGeom>
          <a:noFill/>
        </p:spPr>
        <p:txBody>
          <a:bodyPr wrap="none" rtlCol="0">
            <a:spAutoFit/>
          </a:bodyPr>
          <a:lstStyle/>
          <a:p>
            <a:r>
              <a:rPr lang="el-GR" sz="1600" dirty="0" smtClean="0"/>
              <a:t>*έτσι, ώστε να καλύπτονται τα υποχρεωτικά ΕΥΜ</a:t>
            </a:r>
          </a:p>
          <a:p>
            <a:r>
              <a:rPr lang="el-GR" sz="1600" dirty="0" smtClean="0"/>
              <a:t> στην περίπτωση επιλογής της κατεύθυνσης Α</a:t>
            </a:r>
            <a:endParaRPr lang="el-GR" sz="16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3"/>
          <p:cNvSpPr txBox="1">
            <a:spLocks noChangeArrowheads="1"/>
          </p:cNvSpPr>
          <p:nvPr/>
        </p:nvSpPr>
        <p:spPr bwMode="auto">
          <a:xfrm>
            <a:off x="76203" y="914402"/>
            <a:ext cx="9067799" cy="830997"/>
          </a:xfrm>
          <a:prstGeom prst="rect">
            <a:avLst/>
          </a:prstGeom>
          <a:noFill/>
          <a:ln w="9525">
            <a:noFill/>
            <a:miter lim="800000"/>
            <a:headEnd/>
            <a:tailEnd/>
          </a:ln>
        </p:spPr>
        <p:txBody>
          <a:bodyPr wrap="square">
            <a:spAutoFit/>
          </a:bodyPr>
          <a:lstStyle/>
          <a:p>
            <a:r>
              <a:rPr lang="el-GR" sz="2400" b="1" dirty="0" smtClean="0">
                <a:solidFill>
                  <a:srgbClr val="002060"/>
                </a:solidFill>
              </a:rPr>
              <a:t>Γνώση του περιεχομένου 2 ειδικεύσεων Ε</a:t>
            </a:r>
            <a:r>
              <a:rPr lang="el-GR" sz="2400" b="1" baseline="-25000" dirty="0" smtClean="0">
                <a:solidFill>
                  <a:srgbClr val="002060"/>
                </a:solidFill>
              </a:rPr>
              <a:t>Χ </a:t>
            </a:r>
            <a:r>
              <a:rPr lang="el-GR" sz="2400" b="1" dirty="0" smtClean="0">
                <a:solidFill>
                  <a:srgbClr val="002060"/>
                </a:solidFill>
              </a:rPr>
              <a:t>και Ε</a:t>
            </a:r>
            <a:r>
              <a:rPr lang="el-GR" sz="2400" b="1" baseline="-25000" dirty="0" smtClean="0">
                <a:solidFill>
                  <a:srgbClr val="002060"/>
                </a:solidFill>
              </a:rPr>
              <a:t>Υ </a:t>
            </a:r>
            <a:r>
              <a:rPr lang="el-GR" b="1" dirty="0" smtClean="0">
                <a:solidFill>
                  <a:srgbClr val="002060"/>
                </a:solidFill>
              </a:rPr>
              <a:t>(Χ=1-3 &amp; Υ=4-6) </a:t>
            </a:r>
            <a:r>
              <a:rPr lang="el-GR" sz="2400" b="1" dirty="0" smtClean="0">
                <a:solidFill>
                  <a:srgbClr val="002060"/>
                </a:solidFill>
              </a:rPr>
              <a:t>διαφορετικών κατευθύνσεων</a:t>
            </a:r>
            <a:endParaRPr lang="el-GR" b="1" baseline="-25000" dirty="0">
              <a:solidFill>
                <a:srgbClr val="002060"/>
              </a:solidFill>
            </a:endParaRPr>
          </a:p>
        </p:txBody>
      </p:sp>
      <p:sp>
        <p:nvSpPr>
          <p:cNvPr id="3" name="Title 1"/>
          <p:cNvSpPr>
            <a:spLocks noGrp="1"/>
          </p:cNvSpPr>
          <p:nvPr/>
        </p:nvSpPr>
        <p:spPr>
          <a:xfrm>
            <a:off x="228600" y="76200"/>
            <a:ext cx="4876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Ευελιξία του Νέου ΠΠΣ</a:t>
            </a:r>
          </a:p>
        </p:txBody>
      </p:sp>
      <p:sp>
        <p:nvSpPr>
          <p:cNvPr id="4" name="Content Placeholder 57"/>
          <p:cNvSpPr txBox="1">
            <a:spLocks/>
          </p:cNvSpPr>
          <p:nvPr/>
        </p:nvSpPr>
        <p:spPr>
          <a:xfrm>
            <a:off x="4572000" y="1981200"/>
            <a:ext cx="4572000" cy="3886200"/>
          </a:xfrm>
          <a:prstGeom prst="rect">
            <a:avLst/>
          </a:prstGeom>
        </p:spPr>
        <p:txBody>
          <a:bodyPr/>
          <a:lstStyle/>
          <a:p>
            <a:pPr marL="273050" lvl="0" indent="-273050">
              <a:spcBef>
                <a:spcPct val="20000"/>
              </a:spcBef>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Επιλογή Κατεύθυνσης Α ή Β στην οποία ανήκει η ειδίκευση</a:t>
            </a:r>
            <a:br>
              <a:rPr kumimoji="0" lang="el-GR" sz="2000" b="1" i="0" u="none" strike="noStrike" kern="1200" cap="none" spc="0" normalizeH="0" baseline="0" noProof="0" dirty="0" smtClean="0">
                <a:ln>
                  <a:noFill/>
                </a:ln>
                <a:solidFill>
                  <a:schemeClr val="tx1"/>
                </a:solidFill>
                <a:effectLst/>
                <a:uLnTx/>
                <a:uFillTx/>
                <a:latin typeface="+mn-lt"/>
                <a:ea typeface="+mn-ea"/>
                <a:cs typeface="+mn-cs"/>
              </a:rPr>
            </a:br>
            <a:r>
              <a:rPr kumimoji="0" lang="el-GR" sz="2000" b="1" i="0" u="none" strike="noStrike" kern="1200" cap="none" spc="0" normalizeH="0" baseline="0" noProof="0" dirty="0" smtClean="0">
                <a:ln>
                  <a:noFill/>
                </a:ln>
                <a:solidFill>
                  <a:schemeClr val="tx1"/>
                </a:solidFill>
                <a:effectLst/>
                <a:uLnTx/>
                <a:uFillTx/>
                <a:latin typeface="+mn-lt"/>
                <a:ea typeface="+mn-ea"/>
                <a:cs typeface="+mn-cs"/>
              </a:rPr>
              <a:t>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 </a:t>
            </a:r>
            <a:r>
              <a:rPr lang="el-GR" sz="2000" b="1" dirty="0" smtClean="0">
                <a:solidFill>
                  <a:srgbClr val="002060"/>
                </a:solidFill>
                <a:latin typeface="Constantia" pitchFamily="18" charset="0"/>
              </a:rPr>
              <a:t>ή Ε</a:t>
            </a:r>
            <a:r>
              <a:rPr lang="el-GR" sz="2000" b="1" baseline="-25000" dirty="0" smtClean="0">
                <a:solidFill>
                  <a:srgbClr val="002060"/>
                </a:solidFill>
                <a:latin typeface="Constantia" pitchFamily="18" charset="0"/>
              </a:rPr>
              <a:t>Υ </a:t>
            </a:r>
            <a:endParaRPr kumimoji="0" lang="el-GR" sz="2000" b="1" i="0" u="none" strike="noStrike" kern="1200" cap="none" spc="0" normalizeH="0" baseline="-25000" noProof="0" dirty="0" smtClean="0">
              <a:ln>
                <a:noFill/>
              </a:ln>
              <a:solidFill>
                <a:schemeClr val="tx1"/>
              </a:solidFill>
              <a:effectLst/>
              <a:uLnTx/>
              <a:uFillTx/>
              <a:latin typeface="Constantia" pitchFamily="18" charset="0"/>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2 ΕΥΜ της ειδίκευσης 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a:t>
            </a:r>
          </a:p>
          <a:p>
            <a:pPr marL="273050" lvl="0" indent="-273050">
              <a:spcBef>
                <a:spcPct val="20000"/>
              </a:spcBef>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2 </a:t>
            </a:r>
            <a:r>
              <a:rPr lang="el-GR" sz="2000" b="1" dirty="0" smtClean="0">
                <a:latin typeface="Constantia" pitchFamily="18" charset="0"/>
              </a:rPr>
              <a:t>ΕΥΜ της ειδίκευσης Ε</a:t>
            </a:r>
            <a:r>
              <a:rPr lang="el-GR" sz="2000" b="1" baseline="-25000" dirty="0" smtClean="0">
                <a:latin typeface="Constantia" pitchFamily="18" charset="0"/>
              </a:rPr>
              <a:t>Υ</a:t>
            </a:r>
          </a:p>
          <a:p>
            <a:pPr marL="273050" indent="-273050">
              <a:spcBef>
                <a:spcPct val="20000"/>
              </a:spcBef>
              <a:buClr>
                <a:srgbClr val="0BD0D9"/>
              </a:buClr>
              <a:buSzPct val="95000"/>
              <a:buFont typeface="Wingdings 2" pitchFamily="18" charset="2"/>
              <a:buChar char=""/>
            </a:pPr>
            <a:r>
              <a:rPr lang="el-GR" sz="2000" b="1" dirty="0" smtClean="0">
                <a:latin typeface="+mn-lt"/>
                <a:cs typeface="+mn-cs"/>
              </a:rPr>
              <a:t>2 επιπλέον ΕΥΜ* της κατεύθυνσης</a:t>
            </a: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1 από 2 </a:t>
            </a: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project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της Κατεύθυνσης </a:t>
            </a:r>
          </a:p>
          <a:p>
            <a:pPr marL="639763" lvl="1" indent="-246063">
              <a:spcBef>
                <a:spcPct val="20000"/>
              </a:spcBef>
              <a:buClr>
                <a:schemeClr val="accent1"/>
              </a:buClr>
              <a:buSzPct val="85000"/>
              <a:buFont typeface="Wingdings 2" pitchFamily="18" charset="2"/>
              <a:buChar char=""/>
            </a:pPr>
            <a:r>
              <a:rPr lang="el-GR" b="1" dirty="0" smtClean="0">
                <a:latin typeface="+mn-lt"/>
                <a:cs typeface="+mn-cs"/>
              </a:rPr>
              <a:t>που μπορεί να σχετίζεται </a:t>
            </a:r>
            <a:br>
              <a:rPr lang="el-GR" b="1" dirty="0" smtClean="0">
                <a:latin typeface="+mn-lt"/>
                <a:cs typeface="+mn-cs"/>
              </a:rPr>
            </a:br>
            <a:r>
              <a:rPr lang="el-GR" b="1" dirty="0" smtClean="0">
                <a:latin typeface="+mn-lt"/>
                <a:cs typeface="+mn-cs"/>
              </a:rPr>
              <a:t>με τη μία από τις δύο ειδικεύσεις</a:t>
            </a:r>
            <a:endParaRPr lang="en-US" b="1" dirty="0" smtClean="0">
              <a:latin typeface="+mn-lt"/>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4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βασικά ΠΜ της Ειδίκευσης 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a:t>
            </a:r>
            <a:endParaRPr kumimoji="0" lang="el-GR" sz="2000" b="1" i="0" u="none" strike="noStrike" kern="1200" cap="none" spc="0" normalizeH="0" baseline="0" noProof="0" dirty="0" smtClean="0">
              <a:ln>
                <a:noFill/>
              </a:ln>
              <a:solidFill>
                <a:schemeClr val="tx1"/>
              </a:solidFill>
              <a:effectLst/>
              <a:uLnTx/>
              <a:uFillTx/>
              <a:latin typeface="+mn-lt"/>
              <a:ea typeface="+mn-ea"/>
              <a:cs typeface="+mn-cs"/>
            </a:endParaRPr>
          </a:p>
          <a:p>
            <a:pPr marL="273050" lvl="0" indent="-273050">
              <a:spcBef>
                <a:spcPct val="20000"/>
              </a:spcBef>
              <a:buClr>
                <a:srgbClr val="0BD0D9"/>
              </a:buClr>
              <a:buSzPct val="95000"/>
              <a:buFont typeface="Wingdings 2" pitchFamily="18" charset="2"/>
              <a:buChar char=""/>
              <a:defRPr/>
            </a:pPr>
            <a:r>
              <a:rPr lang="en-US" sz="2000" b="1" dirty="0" smtClean="0">
                <a:latin typeface="Constantia" pitchFamily="18" charset="0"/>
              </a:rPr>
              <a:t>4 </a:t>
            </a:r>
            <a:r>
              <a:rPr lang="el-GR" sz="2000" b="1" dirty="0" smtClean="0">
                <a:latin typeface="Constantia" pitchFamily="18" charset="0"/>
              </a:rPr>
              <a:t>βασικά ΠΜ της Ειδίκευσης Ε</a:t>
            </a:r>
            <a:r>
              <a:rPr lang="el-GR" sz="2000" b="1" baseline="-25000" dirty="0" smtClean="0">
                <a:latin typeface="Constantia" pitchFamily="18" charset="0"/>
              </a:rPr>
              <a:t>Υ</a:t>
            </a:r>
            <a:endParaRPr lang="el-GR" sz="2000" b="1" dirty="0" smtClean="0">
              <a:latin typeface="Constantia" pitchFamily="18" charset="0"/>
            </a:endParaRPr>
          </a:p>
        </p:txBody>
      </p:sp>
      <p:sp>
        <p:nvSpPr>
          <p:cNvPr id="28" name="Rectangle 27"/>
          <p:cNvSpPr/>
          <p:nvPr/>
        </p:nvSpPr>
        <p:spPr>
          <a:xfrm>
            <a:off x="457200" y="39624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Α</a:t>
            </a:r>
            <a:endParaRPr lang="el-GR" sz="1600" dirty="0">
              <a:solidFill>
                <a:schemeClr val="tx1"/>
              </a:solidFill>
            </a:endParaRPr>
          </a:p>
        </p:txBody>
      </p:sp>
      <p:sp>
        <p:nvSpPr>
          <p:cNvPr id="29" name="Rectangle 28"/>
          <p:cNvSpPr/>
          <p:nvPr/>
        </p:nvSpPr>
        <p:spPr>
          <a:xfrm>
            <a:off x="457200" y="4267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n-US" sz="1600" baseline="-25000" dirty="0">
                <a:solidFill>
                  <a:schemeClr val="tx1"/>
                </a:solidFill>
              </a:rPr>
              <a:t>X</a:t>
            </a:r>
            <a:endParaRPr lang="el-GR" sz="1600" baseline="-25000" dirty="0">
              <a:solidFill>
                <a:schemeClr val="tx1"/>
              </a:solidFill>
            </a:endParaRPr>
          </a:p>
        </p:txBody>
      </p:sp>
      <p:sp>
        <p:nvSpPr>
          <p:cNvPr id="30" name="Rectangle 29"/>
          <p:cNvSpPr/>
          <p:nvPr/>
        </p:nvSpPr>
        <p:spPr>
          <a:xfrm>
            <a:off x="457200" y="51816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n-US" sz="1600" baseline="-25000" dirty="0">
                <a:solidFill>
                  <a:schemeClr val="tx1"/>
                </a:solidFill>
              </a:rPr>
              <a:t>X</a:t>
            </a:r>
            <a:endParaRPr lang="el-GR" sz="1600" baseline="-25000" dirty="0">
              <a:solidFill>
                <a:schemeClr val="tx1"/>
              </a:solidFill>
            </a:endParaRPr>
          </a:p>
        </p:txBody>
      </p:sp>
      <p:sp>
        <p:nvSpPr>
          <p:cNvPr id="31" name="Rectangle 30"/>
          <p:cNvSpPr/>
          <p:nvPr/>
        </p:nvSpPr>
        <p:spPr>
          <a:xfrm>
            <a:off x="1295400" y="4876800"/>
            <a:ext cx="21336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a:t>
            </a:r>
            <a:r>
              <a:rPr lang="el-GR" sz="1600" dirty="0" smtClean="0">
                <a:solidFill>
                  <a:schemeClr val="tx1"/>
                </a:solidFill>
              </a:rPr>
              <a:t>2 </a:t>
            </a:r>
            <a:r>
              <a:rPr lang="en-US" sz="1600" dirty="0" smtClean="0">
                <a:solidFill>
                  <a:schemeClr val="tx1"/>
                </a:solidFill>
              </a:rPr>
              <a:t>Project</a:t>
            </a:r>
            <a:r>
              <a:rPr lang="el-GR" sz="1600" dirty="0" smtClean="0">
                <a:solidFill>
                  <a:schemeClr val="tx1"/>
                </a:solidFill>
              </a:rPr>
              <a:t> (Α ή Β)</a:t>
            </a:r>
            <a:endParaRPr lang="el-GR" sz="1600" dirty="0">
              <a:solidFill>
                <a:schemeClr val="tx1"/>
              </a:solidFill>
            </a:endParaRPr>
          </a:p>
        </p:txBody>
      </p:sp>
      <p:sp>
        <p:nvSpPr>
          <p:cNvPr id="32" name="Rectangle 31"/>
          <p:cNvSpPr/>
          <p:nvPr/>
        </p:nvSpPr>
        <p:spPr>
          <a:xfrm>
            <a:off x="1447800" y="2133600"/>
            <a:ext cx="1676400" cy="304800"/>
          </a:xfrm>
          <a:prstGeom prst="rect">
            <a:avLst/>
          </a:prstGeom>
          <a:solidFill>
            <a:srgbClr val="CC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18 ΥΜ</a:t>
            </a:r>
          </a:p>
        </p:txBody>
      </p:sp>
      <p:sp>
        <p:nvSpPr>
          <p:cNvPr id="33" name="Rectangle 32"/>
          <p:cNvSpPr/>
          <p:nvPr/>
        </p:nvSpPr>
        <p:spPr>
          <a:xfrm>
            <a:off x="1447800" y="2895600"/>
            <a:ext cx="1676400" cy="3048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ΓΠ</a:t>
            </a:r>
          </a:p>
        </p:txBody>
      </p:sp>
      <p:sp>
        <p:nvSpPr>
          <p:cNvPr id="34" name="Rectangle 33"/>
          <p:cNvSpPr/>
          <p:nvPr/>
        </p:nvSpPr>
        <p:spPr>
          <a:xfrm>
            <a:off x="1447800" y="3276600"/>
            <a:ext cx="1676400" cy="304800"/>
          </a:xfrm>
          <a:prstGeom prst="rect">
            <a:avLst/>
          </a:prstGeom>
          <a:solidFill>
            <a:srgbClr val="99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ΠΕ/ΠΑ</a:t>
            </a:r>
          </a:p>
        </p:txBody>
      </p:sp>
      <p:sp>
        <p:nvSpPr>
          <p:cNvPr id="35" name="Rectangle 34"/>
          <p:cNvSpPr/>
          <p:nvPr/>
        </p:nvSpPr>
        <p:spPr>
          <a:xfrm>
            <a:off x="1447800" y="2514600"/>
            <a:ext cx="1676400" cy="3048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ΕΡ</a:t>
            </a:r>
          </a:p>
        </p:txBody>
      </p:sp>
      <p:cxnSp>
        <p:nvCxnSpPr>
          <p:cNvPr id="36" name="Straight Arrow Connector 35"/>
          <p:cNvCxnSpPr/>
          <p:nvPr/>
        </p:nvCxnSpPr>
        <p:spPr>
          <a:xfrm flipH="1">
            <a:off x="1524000" y="36576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2286000" y="36576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1295400" y="4572000"/>
            <a:ext cx="2133600" cy="3048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από 4 ΕΥΜ (Α ή Β)</a:t>
            </a:r>
            <a:endParaRPr lang="el-GR" sz="1600" baseline="-25000" dirty="0">
              <a:solidFill>
                <a:schemeClr val="tx1"/>
              </a:solidFill>
            </a:endParaRPr>
          </a:p>
        </p:txBody>
      </p:sp>
      <p:sp>
        <p:nvSpPr>
          <p:cNvPr id="39" name="Rectangle 38"/>
          <p:cNvSpPr/>
          <p:nvPr/>
        </p:nvSpPr>
        <p:spPr>
          <a:xfrm>
            <a:off x="2514600" y="39624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Β</a:t>
            </a:r>
            <a:endParaRPr lang="el-GR" sz="1600" dirty="0">
              <a:solidFill>
                <a:schemeClr val="tx1"/>
              </a:solidFill>
            </a:endParaRPr>
          </a:p>
        </p:txBody>
      </p:sp>
      <p:sp>
        <p:nvSpPr>
          <p:cNvPr id="40" name="Rectangle 39"/>
          <p:cNvSpPr/>
          <p:nvPr/>
        </p:nvSpPr>
        <p:spPr>
          <a:xfrm>
            <a:off x="2514600" y="4267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l-GR" sz="1600" baseline="-25000" dirty="0">
                <a:solidFill>
                  <a:schemeClr val="tx1"/>
                </a:solidFill>
              </a:rPr>
              <a:t>Υ</a:t>
            </a:r>
          </a:p>
        </p:txBody>
      </p:sp>
      <p:sp>
        <p:nvSpPr>
          <p:cNvPr id="41" name="Rectangle 40"/>
          <p:cNvSpPr/>
          <p:nvPr/>
        </p:nvSpPr>
        <p:spPr>
          <a:xfrm>
            <a:off x="2514600" y="51816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l-GR" sz="1600" baseline="-25000" dirty="0">
                <a:solidFill>
                  <a:schemeClr val="tx1"/>
                </a:solidFill>
              </a:rPr>
              <a:t>Υ</a:t>
            </a:r>
          </a:p>
        </p:txBody>
      </p:sp>
      <p:sp>
        <p:nvSpPr>
          <p:cNvPr id="42" name="TextBox 67"/>
          <p:cNvSpPr txBox="1">
            <a:spLocks noChangeArrowheads="1"/>
          </p:cNvSpPr>
          <p:nvPr/>
        </p:nvSpPr>
        <p:spPr bwMode="auto">
          <a:xfrm>
            <a:off x="2057402" y="3657600"/>
            <a:ext cx="481607" cy="369332"/>
          </a:xfrm>
          <a:prstGeom prst="rect">
            <a:avLst/>
          </a:prstGeom>
          <a:noFill/>
          <a:ln w="9525">
            <a:noFill/>
            <a:miter lim="800000"/>
            <a:headEnd/>
            <a:tailEnd/>
          </a:ln>
        </p:spPr>
        <p:txBody>
          <a:bodyPr wrap="none">
            <a:spAutoFit/>
          </a:bodyPr>
          <a:lstStyle/>
          <a:p>
            <a:r>
              <a:rPr lang="el-GR"/>
              <a:t>και</a:t>
            </a:r>
          </a:p>
        </p:txBody>
      </p:sp>
      <p:sp>
        <p:nvSpPr>
          <p:cNvPr id="43" name="TextBox 42"/>
          <p:cNvSpPr txBox="1"/>
          <p:nvPr/>
        </p:nvSpPr>
        <p:spPr>
          <a:xfrm>
            <a:off x="4449935" y="6197027"/>
            <a:ext cx="4617867" cy="584775"/>
          </a:xfrm>
          <a:prstGeom prst="rect">
            <a:avLst/>
          </a:prstGeom>
          <a:noFill/>
        </p:spPr>
        <p:txBody>
          <a:bodyPr wrap="none" rtlCol="0">
            <a:spAutoFit/>
          </a:bodyPr>
          <a:lstStyle/>
          <a:p>
            <a:r>
              <a:rPr lang="el-GR" sz="1600" dirty="0" smtClean="0"/>
              <a:t>*έτσι, ώστε να καλύπτονται τα υποχρεωτικά ΕΥΜ</a:t>
            </a:r>
          </a:p>
          <a:p>
            <a:r>
              <a:rPr lang="el-GR" sz="1600" dirty="0" smtClean="0"/>
              <a:t> στην περίπτωση επιλογής της κατεύθυνσης Α</a:t>
            </a:r>
            <a:endParaRPr lang="el-GR" sz="1600" dirty="0"/>
          </a:p>
        </p:txBody>
      </p:sp>
      <p:sp>
        <p:nvSpPr>
          <p:cNvPr id="44" name="TextBox 43"/>
          <p:cNvSpPr txBox="1"/>
          <p:nvPr/>
        </p:nvSpPr>
        <p:spPr>
          <a:xfrm>
            <a:off x="381000" y="6135471"/>
            <a:ext cx="3405228" cy="646331"/>
          </a:xfrm>
          <a:prstGeom prst="rect">
            <a:avLst/>
          </a:prstGeom>
          <a:noFill/>
        </p:spPr>
        <p:txBody>
          <a:bodyPr wrap="none" rtlCol="0">
            <a:spAutoFit/>
          </a:bodyPr>
          <a:lstStyle/>
          <a:p>
            <a:r>
              <a:rPr lang="el-GR" dirty="0" smtClean="0">
                <a:latin typeface="Constantia" pitchFamily="18" charset="0"/>
              </a:rPr>
              <a:t>Ενδεχομένως</a:t>
            </a:r>
            <a:r>
              <a:rPr lang="en-US" dirty="0" smtClean="0">
                <a:latin typeface="Constantia" pitchFamily="18" charset="0"/>
              </a:rPr>
              <a:t>,</a:t>
            </a:r>
            <a:r>
              <a:rPr lang="el-GR" dirty="0" smtClean="0">
                <a:latin typeface="Constantia" pitchFamily="18" charset="0"/>
              </a:rPr>
              <a:t> να συσσωρεύσουν </a:t>
            </a:r>
          </a:p>
          <a:p>
            <a:r>
              <a:rPr lang="el-GR" dirty="0" smtClean="0">
                <a:latin typeface="Constantia" pitchFamily="18" charset="0"/>
              </a:rPr>
              <a:t>επιπλέον 4 </a:t>
            </a:r>
            <a:r>
              <a:rPr lang="en-US" dirty="0" smtClean="0">
                <a:latin typeface="Constantia" pitchFamily="18" charset="0"/>
              </a:rPr>
              <a:t>ECTS</a:t>
            </a:r>
            <a:endParaRPr lang="el-GR" dirty="0">
              <a:latin typeface="Constantia"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3"/>
          <p:cNvSpPr txBox="1">
            <a:spLocks noChangeArrowheads="1"/>
          </p:cNvSpPr>
          <p:nvPr/>
        </p:nvSpPr>
        <p:spPr bwMode="auto">
          <a:xfrm>
            <a:off x="76203" y="914402"/>
            <a:ext cx="9067799" cy="830997"/>
          </a:xfrm>
          <a:prstGeom prst="rect">
            <a:avLst/>
          </a:prstGeom>
          <a:noFill/>
          <a:ln w="9525">
            <a:noFill/>
            <a:miter lim="800000"/>
            <a:headEnd/>
            <a:tailEnd/>
          </a:ln>
        </p:spPr>
        <p:txBody>
          <a:bodyPr wrap="square">
            <a:spAutoFit/>
          </a:bodyPr>
          <a:lstStyle/>
          <a:p>
            <a:r>
              <a:rPr lang="el-GR" sz="2400" b="1" dirty="0" smtClean="0">
                <a:solidFill>
                  <a:srgbClr val="002060"/>
                </a:solidFill>
              </a:rPr>
              <a:t>Οριζόντια γνώση χωρίς ειδίκευση </a:t>
            </a:r>
            <a:br>
              <a:rPr lang="el-GR" sz="2400" b="1" dirty="0" smtClean="0">
                <a:solidFill>
                  <a:srgbClr val="002060"/>
                </a:solidFill>
              </a:rPr>
            </a:br>
            <a:r>
              <a:rPr lang="el-GR" sz="2400" b="1" dirty="0" smtClean="0">
                <a:solidFill>
                  <a:srgbClr val="002060"/>
                </a:solidFill>
              </a:rPr>
              <a:t>(εν μέρει εστίαση σε Κατεύθυνση)</a:t>
            </a:r>
            <a:endParaRPr lang="el-GR" b="1" baseline="-25000" dirty="0">
              <a:solidFill>
                <a:srgbClr val="002060"/>
              </a:solidFill>
            </a:endParaRPr>
          </a:p>
        </p:txBody>
      </p:sp>
      <p:sp>
        <p:nvSpPr>
          <p:cNvPr id="3" name="Title 1"/>
          <p:cNvSpPr>
            <a:spLocks noGrp="1"/>
          </p:cNvSpPr>
          <p:nvPr/>
        </p:nvSpPr>
        <p:spPr>
          <a:xfrm>
            <a:off x="228600" y="76200"/>
            <a:ext cx="4876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Ευελιξία του Νέου ΠΠΣ</a:t>
            </a:r>
          </a:p>
        </p:txBody>
      </p:sp>
      <p:sp>
        <p:nvSpPr>
          <p:cNvPr id="4" name="Content Placeholder 57"/>
          <p:cNvSpPr txBox="1">
            <a:spLocks/>
          </p:cNvSpPr>
          <p:nvPr/>
        </p:nvSpPr>
        <p:spPr>
          <a:xfrm>
            <a:off x="4572000" y="1828800"/>
            <a:ext cx="4572000" cy="3886200"/>
          </a:xfrm>
          <a:prstGeom prst="rect">
            <a:avLst/>
          </a:prstGeom>
        </p:spPr>
        <p:txBody>
          <a:bodyPr/>
          <a:lstStyle/>
          <a:p>
            <a:pPr marL="273050" lvl="0" indent="-273050">
              <a:spcBef>
                <a:spcPct val="20000"/>
              </a:spcBef>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Επιλογή Κατεύθυνσης Α ή Β</a:t>
            </a:r>
            <a:endParaRPr kumimoji="0" lang="el-GR" sz="2000" b="1" i="0" u="none" strike="noStrike" kern="1200" cap="none" spc="0" normalizeH="0" baseline="-25000" noProof="0" dirty="0" smtClean="0">
              <a:ln>
                <a:noFill/>
              </a:ln>
              <a:solidFill>
                <a:schemeClr val="tx1"/>
              </a:solidFill>
              <a:effectLst/>
              <a:uLnTx/>
              <a:uFillTx/>
              <a:latin typeface="Constantia" pitchFamily="18" charset="0"/>
              <a:cs typeface="+mn-cs"/>
            </a:endParaRPr>
          </a:p>
          <a:p>
            <a:pPr marL="273050" indent="-273050">
              <a:spcBef>
                <a:spcPct val="20000"/>
              </a:spcBef>
              <a:buClr>
                <a:srgbClr val="0BD0D9"/>
              </a:buClr>
              <a:buSzPct val="95000"/>
              <a:buFont typeface="Wingdings 2" pitchFamily="18" charset="2"/>
              <a:buChar char=""/>
            </a:pPr>
            <a:r>
              <a:rPr lang="el-GR" sz="2000" b="1" dirty="0" smtClean="0">
                <a:latin typeface="+mn-lt"/>
                <a:cs typeface="+mn-cs"/>
              </a:rPr>
              <a:t>4 ΕΥΜ* της κατεύθυνσης</a:t>
            </a: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1 από 2 </a:t>
            </a: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project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της Κατεύθυνσης </a:t>
            </a: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4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βασικά ΠΜ από όλες τις Ειδικεύσεις της Κατεύθυνσης</a:t>
            </a:r>
          </a:p>
          <a:p>
            <a:pPr marL="273050" lvl="0" indent="-273050">
              <a:spcBef>
                <a:spcPct val="20000"/>
              </a:spcBef>
              <a:buClr>
                <a:srgbClr val="0BD0D9"/>
              </a:buClr>
              <a:buSzPct val="95000"/>
              <a:buFont typeface="Wingdings 2" pitchFamily="18" charset="2"/>
              <a:buChar char=""/>
              <a:defRPr/>
            </a:pPr>
            <a:r>
              <a:rPr lang="el-GR" sz="2000" b="1" dirty="0" smtClean="0">
                <a:latin typeface="Constantia" pitchFamily="18" charset="0"/>
              </a:rPr>
              <a:t>4-6 οποιαδήποτε μαθήματα επιλογής (ΕΥΜ ή ΠΜ)</a:t>
            </a:r>
            <a:br>
              <a:rPr lang="el-GR" sz="2000" b="1" dirty="0" smtClean="0">
                <a:latin typeface="Constantia" pitchFamily="18" charset="0"/>
              </a:rPr>
            </a:br>
            <a:r>
              <a:rPr lang="el-GR" sz="2000" b="1" dirty="0" smtClean="0">
                <a:latin typeface="Constantia" pitchFamily="18" charset="0"/>
              </a:rPr>
              <a:t>ανεξαρτήτως κατεύθυνσης</a:t>
            </a:r>
          </a:p>
          <a:p>
            <a:pPr marL="273050" lvl="0" indent="-273050">
              <a:spcBef>
                <a:spcPct val="20000"/>
              </a:spcBef>
              <a:buClr>
                <a:srgbClr val="0BD0D9"/>
              </a:buClr>
              <a:buSzPct val="95000"/>
              <a:buFont typeface="Wingdings 2" pitchFamily="18" charset="2"/>
              <a:buChar char=""/>
              <a:defRPr/>
            </a:pPr>
            <a:r>
              <a:rPr lang="el-GR" sz="2000" b="1" dirty="0" smtClean="0">
                <a:latin typeface="Constantia" pitchFamily="18" charset="0"/>
              </a:rPr>
              <a:t>2 ελεύθερα μαθήματα </a:t>
            </a:r>
          </a:p>
          <a:p>
            <a:pPr marL="639763" lvl="1" indent="-246063">
              <a:spcBef>
                <a:spcPct val="20000"/>
              </a:spcBef>
              <a:buClr>
                <a:schemeClr val="accent1"/>
              </a:buClr>
              <a:buSzPct val="85000"/>
              <a:buFont typeface="Wingdings 2" pitchFamily="18" charset="2"/>
              <a:buChar char=""/>
            </a:pPr>
            <a:r>
              <a:rPr lang="el-GR" b="1" dirty="0" smtClean="0">
                <a:latin typeface="+mn-lt"/>
                <a:cs typeface="+mn-cs"/>
              </a:rPr>
              <a:t>(π.χ. 1 επιπλέον </a:t>
            </a:r>
            <a:r>
              <a:rPr lang="el-GR" b="1" dirty="0" err="1" smtClean="0">
                <a:latin typeface="+mn-lt"/>
                <a:cs typeface="+mn-cs"/>
              </a:rPr>
              <a:t>project</a:t>
            </a:r>
            <a:r>
              <a:rPr lang="el-GR" b="1" dirty="0" smtClean="0">
                <a:latin typeface="+mn-lt"/>
                <a:cs typeface="+mn-cs"/>
              </a:rPr>
              <a:t> </a:t>
            </a:r>
            <a:br>
              <a:rPr lang="el-GR" b="1" dirty="0" smtClean="0">
                <a:latin typeface="+mn-lt"/>
                <a:cs typeface="+mn-cs"/>
              </a:rPr>
            </a:br>
            <a:r>
              <a:rPr lang="el-GR" b="1" dirty="0" smtClean="0">
                <a:latin typeface="+mn-lt"/>
                <a:cs typeface="+mn-cs"/>
              </a:rPr>
              <a:t>και από την άλλη Κατεύθυνση)</a:t>
            </a:r>
          </a:p>
        </p:txBody>
      </p:sp>
      <p:sp>
        <p:nvSpPr>
          <p:cNvPr id="5" name="TextBox 4"/>
          <p:cNvSpPr txBox="1"/>
          <p:nvPr/>
        </p:nvSpPr>
        <p:spPr>
          <a:xfrm>
            <a:off x="4449935" y="6197027"/>
            <a:ext cx="4617867" cy="584775"/>
          </a:xfrm>
          <a:prstGeom prst="rect">
            <a:avLst/>
          </a:prstGeom>
          <a:noFill/>
        </p:spPr>
        <p:txBody>
          <a:bodyPr wrap="none" rtlCol="0">
            <a:spAutoFit/>
          </a:bodyPr>
          <a:lstStyle/>
          <a:p>
            <a:r>
              <a:rPr lang="el-GR" sz="1600" dirty="0" smtClean="0"/>
              <a:t>*έτσι, ώστε να καλύπτονται τα υποχρεωτικά ΕΥΜ</a:t>
            </a:r>
          </a:p>
          <a:p>
            <a:r>
              <a:rPr lang="el-GR" sz="1600" dirty="0" smtClean="0"/>
              <a:t> στην περίπτωση επιλογής της κατεύθυνσης Α</a:t>
            </a:r>
            <a:endParaRPr lang="el-GR" sz="1600" dirty="0"/>
          </a:p>
        </p:txBody>
      </p:sp>
      <p:sp>
        <p:nvSpPr>
          <p:cNvPr id="21" name="Rectangle 20"/>
          <p:cNvSpPr/>
          <p:nvPr/>
        </p:nvSpPr>
        <p:spPr>
          <a:xfrm>
            <a:off x="381000" y="38100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Α</a:t>
            </a:r>
            <a:endParaRPr lang="el-GR" sz="1600" dirty="0">
              <a:solidFill>
                <a:schemeClr val="tx1"/>
              </a:solidFill>
            </a:endParaRPr>
          </a:p>
        </p:txBody>
      </p:sp>
      <p:sp>
        <p:nvSpPr>
          <p:cNvPr id="22" name="Rectangle 21"/>
          <p:cNvSpPr/>
          <p:nvPr/>
        </p:nvSpPr>
        <p:spPr>
          <a:xfrm>
            <a:off x="381000" y="41148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a:t>
            </a:r>
            <a:r>
              <a:rPr lang="en-US" sz="1600" dirty="0">
                <a:solidFill>
                  <a:schemeClr val="tx1"/>
                </a:solidFill>
              </a:rPr>
              <a:t> </a:t>
            </a:r>
            <a:r>
              <a:rPr lang="el-GR" sz="1600" dirty="0">
                <a:solidFill>
                  <a:schemeClr val="tx1"/>
                </a:solidFill>
              </a:rPr>
              <a:t>από 5 ΕΥΜ</a:t>
            </a:r>
          </a:p>
        </p:txBody>
      </p:sp>
      <p:sp>
        <p:nvSpPr>
          <p:cNvPr id="23" name="Rectangle 22"/>
          <p:cNvSpPr/>
          <p:nvPr/>
        </p:nvSpPr>
        <p:spPr>
          <a:xfrm>
            <a:off x="381000" y="47244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a:t>
            </a:r>
          </a:p>
        </p:txBody>
      </p:sp>
      <p:sp>
        <p:nvSpPr>
          <p:cNvPr id="24" name="Rectangle 23"/>
          <p:cNvSpPr/>
          <p:nvPr/>
        </p:nvSpPr>
        <p:spPr>
          <a:xfrm>
            <a:off x="1219200" y="5410200"/>
            <a:ext cx="19812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4-6 </a:t>
            </a:r>
            <a:r>
              <a:rPr lang="el-GR" sz="1600" dirty="0" smtClean="0">
                <a:solidFill>
                  <a:schemeClr val="tx1"/>
                </a:solidFill>
              </a:rPr>
              <a:t>ΕΥΜ ή Β/Ε </a:t>
            </a:r>
            <a:r>
              <a:rPr lang="el-GR" sz="1600" dirty="0">
                <a:solidFill>
                  <a:schemeClr val="tx1"/>
                </a:solidFill>
              </a:rPr>
              <a:t>ΠΜ</a:t>
            </a:r>
          </a:p>
        </p:txBody>
      </p:sp>
      <p:sp>
        <p:nvSpPr>
          <p:cNvPr id="25" name="Rectangle 24"/>
          <p:cNvSpPr/>
          <p:nvPr/>
        </p:nvSpPr>
        <p:spPr>
          <a:xfrm>
            <a:off x="381000" y="44196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sp>
        <p:nvSpPr>
          <p:cNvPr id="26" name="Rectangle 25"/>
          <p:cNvSpPr/>
          <p:nvPr/>
        </p:nvSpPr>
        <p:spPr>
          <a:xfrm>
            <a:off x="1371600" y="1981200"/>
            <a:ext cx="1676400" cy="304800"/>
          </a:xfrm>
          <a:prstGeom prst="rect">
            <a:avLst/>
          </a:prstGeom>
          <a:solidFill>
            <a:srgbClr val="CC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18 ΥΜ</a:t>
            </a:r>
          </a:p>
        </p:txBody>
      </p:sp>
      <p:sp>
        <p:nvSpPr>
          <p:cNvPr id="27" name="Rectangle 26"/>
          <p:cNvSpPr/>
          <p:nvPr/>
        </p:nvSpPr>
        <p:spPr>
          <a:xfrm>
            <a:off x="1371600" y="2743200"/>
            <a:ext cx="1676400" cy="3048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ΓΠ</a:t>
            </a:r>
          </a:p>
        </p:txBody>
      </p:sp>
      <p:sp>
        <p:nvSpPr>
          <p:cNvPr id="28" name="Rectangle 27"/>
          <p:cNvSpPr/>
          <p:nvPr/>
        </p:nvSpPr>
        <p:spPr>
          <a:xfrm>
            <a:off x="1371600" y="3124200"/>
            <a:ext cx="1676400" cy="304800"/>
          </a:xfrm>
          <a:prstGeom prst="rect">
            <a:avLst/>
          </a:prstGeom>
          <a:solidFill>
            <a:srgbClr val="99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ΠΕ/ΠΑ</a:t>
            </a:r>
          </a:p>
        </p:txBody>
      </p:sp>
      <p:sp>
        <p:nvSpPr>
          <p:cNvPr id="29" name="Rectangle 28"/>
          <p:cNvSpPr/>
          <p:nvPr/>
        </p:nvSpPr>
        <p:spPr>
          <a:xfrm>
            <a:off x="1371600" y="2362200"/>
            <a:ext cx="1676400" cy="3048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ΕΡ</a:t>
            </a:r>
          </a:p>
        </p:txBody>
      </p:sp>
      <p:sp>
        <p:nvSpPr>
          <p:cNvPr id="30" name="Rectangle 29"/>
          <p:cNvSpPr/>
          <p:nvPr/>
        </p:nvSpPr>
        <p:spPr>
          <a:xfrm>
            <a:off x="1219200" y="5791200"/>
            <a:ext cx="1981200" cy="3048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ΕΛ</a:t>
            </a:r>
          </a:p>
        </p:txBody>
      </p:sp>
      <p:sp>
        <p:nvSpPr>
          <p:cNvPr id="31" name="Rectangle 30"/>
          <p:cNvSpPr/>
          <p:nvPr/>
        </p:nvSpPr>
        <p:spPr>
          <a:xfrm>
            <a:off x="2438400" y="38100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Β</a:t>
            </a:r>
            <a:endParaRPr lang="el-GR" sz="1600" dirty="0">
              <a:solidFill>
                <a:schemeClr val="tx1"/>
              </a:solidFill>
            </a:endParaRPr>
          </a:p>
        </p:txBody>
      </p:sp>
      <p:sp>
        <p:nvSpPr>
          <p:cNvPr id="32" name="Rectangle 31"/>
          <p:cNvSpPr/>
          <p:nvPr/>
        </p:nvSpPr>
        <p:spPr>
          <a:xfrm>
            <a:off x="2438400" y="41148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a:t>
            </a:r>
            <a:r>
              <a:rPr lang="en-US" sz="1600" dirty="0">
                <a:solidFill>
                  <a:schemeClr val="tx1"/>
                </a:solidFill>
              </a:rPr>
              <a:t> </a:t>
            </a:r>
            <a:r>
              <a:rPr lang="el-GR" sz="1600" dirty="0">
                <a:solidFill>
                  <a:schemeClr val="tx1"/>
                </a:solidFill>
              </a:rPr>
              <a:t>από 6 ΕΥΜ</a:t>
            </a:r>
          </a:p>
        </p:txBody>
      </p:sp>
      <p:sp>
        <p:nvSpPr>
          <p:cNvPr id="33" name="Rectangle 32"/>
          <p:cNvSpPr/>
          <p:nvPr/>
        </p:nvSpPr>
        <p:spPr>
          <a:xfrm>
            <a:off x="2438400" y="47244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a:t>
            </a:r>
          </a:p>
        </p:txBody>
      </p:sp>
      <p:sp>
        <p:nvSpPr>
          <p:cNvPr id="34" name="Rectangle 33"/>
          <p:cNvSpPr/>
          <p:nvPr/>
        </p:nvSpPr>
        <p:spPr>
          <a:xfrm>
            <a:off x="2438400" y="44196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cxnSp>
        <p:nvCxnSpPr>
          <p:cNvPr id="35" name="Straight Arrow Connector 34"/>
          <p:cNvCxnSpPr/>
          <p:nvPr/>
        </p:nvCxnSpPr>
        <p:spPr>
          <a:xfrm flipH="1">
            <a:off x="1447800" y="35052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2209800" y="35052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2209800" y="51054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1447800" y="51054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50"/>
          <p:cNvSpPr txBox="1">
            <a:spLocks noChangeArrowheads="1"/>
          </p:cNvSpPr>
          <p:nvPr/>
        </p:nvSpPr>
        <p:spPr bwMode="auto">
          <a:xfrm>
            <a:off x="2057400" y="3505200"/>
            <a:ext cx="312906" cy="369332"/>
          </a:xfrm>
          <a:prstGeom prst="rect">
            <a:avLst/>
          </a:prstGeom>
          <a:noFill/>
          <a:ln w="9525">
            <a:noFill/>
            <a:miter lim="800000"/>
            <a:headEnd/>
            <a:tailEnd/>
          </a:ln>
        </p:spPr>
        <p:txBody>
          <a:bodyPr wrap="none">
            <a:spAutoFit/>
          </a:bodyPr>
          <a:lstStyle/>
          <a:p>
            <a:r>
              <a:rPr lang="el-GR"/>
              <a:t>ή</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5257800" cy="685800"/>
          </a:xfrm>
        </p:spPr>
        <p:txBody>
          <a:bodyPr/>
          <a:lstStyle/>
          <a:p>
            <a:r>
              <a:rPr lang="el-GR" sz="3600" dirty="0" smtClean="0"/>
              <a:t>Εφαρμογή του Νέου ΠΠΣ</a:t>
            </a:r>
            <a:endParaRPr lang="el-GR" sz="3600" dirty="0"/>
          </a:p>
        </p:txBody>
      </p:sp>
      <p:sp>
        <p:nvSpPr>
          <p:cNvPr id="3" name="Content Placeholder 2"/>
          <p:cNvSpPr>
            <a:spLocks noGrp="1"/>
          </p:cNvSpPr>
          <p:nvPr>
            <p:ph idx="1"/>
          </p:nvPr>
        </p:nvSpPr>
        <p:spPr>
          <a:xfrm>
            <a:off x="228600" y="1143003"/>
            <a:ext cx="8610600" cy="5257797"/>
          </a:xfrm>
        </p:spPr>
        <p:txBody>
          <a:bodyPr/>
          <a:lstStyle/>
          <a:p>
            <a:r>
              <a:rPr lang="el-GR" sz="2400" dirty="0" smtClean="0"/>
              <a:t>Το νέο ΠΠΣ εφαρμόζεται από το ακαδημαϊκό έτος </a:t>
            </a:r>
            <a:br>
              <a:rPr lang="el-GR" sz="2400" dirty="0" smtClean="0"/>
            </a:br>
            <a:r>
              <a:rPr lang="el-GR" sz="2400" dirty="0" smtClean="0">
                <a:solidFill>
                  <a:srgbClr val="C00000"/>
                </a:solidFill>
              </a:rPr>
              <a:t>2013-2014</a:t>
            </a:r>
            <a:r>
              <a:rPr lang="el-GR" sz="2400" dirty="0" smtClean="0"/>
              <a:t> μόνο στο </a:t>
            </a:r>
            <a:r>
              <a:rPr lang="el-GR" sz="2400" dirty="0" smtClean="0">
                <a:solidFill>
                  <a:srgbClr val="C00000"/>
                </a:solidFill>
              </a:rPr>
              <a:t>βασικό κύκλο σπουδών</a:t>
            </a:r>
            <a:r>
              <a:rPr lang="el-GR" sz="2400" dirty="0" smtClean="0"/>
              <a:t>, </a:t>
            </a:r>
            <a:br>
              <a:rPr lang="el-GR" sz="2400" dirty="0" smtClean="0"/>
            </a:br>
            <a:r>
              <a:rPr lang="el-GR" sz="2400" dirty="0" smtClean="0"/>
              <a:t>ενώ από το ακαδημαϊκό έτος </a:t>
            </a:r>
            <a:r>
              <a:rPr lang="el-GR" sz="2400" dirty="0" smtClean="0">
                <a:solidFill>
                  <a:srgbClr val="C00000"/>
                </a:solidFill>
              </a:rPr>
              <a:t>2014-2015 πλήρως</a:t>
            </a:r>
            <a:r>
              <a:rPr lang="el-GR" sz="2400" dirty="0" smtClean="0"/>
              <a:t>. </a:t>
            </a:r>
          </a:p>
          <a:p>
            <a:r>
              <a:rPr lang="el-GR" sz="2400" dirty="0" smtClean="0"/>
              <a:t>Στο νέο πρόγραμμα σπουδών εντάσσονται όλοι οι φοιτητές με </a:t>
            </a:r>
            <a:r>
              <a:rPr lang="el-GR" sz="2400" dirty="0" smtClean="0">
                <a:solidFill>
                  <a:srgbClr val="C00000"/>
                </a:solidFill>
              </a:rPr>
              <a:t>έτος εγγραφής από το 2012 και μετά</a:t>
            </a:r>
            <a:r>
              <a:rPr lang="el-GR" sz="2400" dirty="0" smtClean="0"/>
              <a:t>. </a:t>
            </a:r>
          </a:p>
          <a:p>
            <a:r>
              <a:rPr lang="el-GR" sz="2400" dirty="0" smtClean="0"/>
              <a:t>Οι φοιτητές με έτος εγγραφής </a:t>
            </a:r>
            <a:r>
              <a:rPr lang="el-GR" sz="2400" dirty="0" smtClean="0">
                <a:solidFill>
                  <a:srgbClr val="C00000"/>
                </a:solidFill>
              </a:rPr>
              <a:t>πριν</a:t>
            </a:r>
            <a:r>
              <a:rPr lang="el-GR" sz="2400" dirty="0" smtClean="0"/>
              <a:t> </a:t>
            </a:r>
            <a:r>
              <a:rPr lang="el-GR" sz="2400" dirty="0" smtClean="0">
                <a:solidFill>
                  <a:srgbClr val="C00000"/>
                </a:solidFill>
              </a:rPr>
              <a:t>το 2012 </a:t>
            </a:r>
            <a:r>
              <a:rPr lang="el-GR" sz="2400" dirty="0" smtClean="0"/>
              <a:t>εντάσσονται μετά από αίτησή τους από το ακαδημαϊκό έτος </a:t>
            </a:r>
            <a:r>
              <a:rPr lang="el-GR" sz="2400" dirty="0" smtClean="0">
                <a:solidFill>
                  <a:srgbClr val="C00000"/>
                </a:solidFill>
              </a:rPr>
              <a:t>2014-2015</a:t>
            </a:r>
            <a:r>
              <a:rPr lang="el-GR" sz="2400" dirty="0" smtClean="0"/>
              <a:t>.</a:t>
            </a:r>
          </a:p>
          <a:p>
            <a:pPr lvl="1"/>
            <a:r>
              <a:rPr lang="el-GR" sz="1800" dirty="0"/>
              <a:t>Η ένταξη στο νέο ΠΠΣ θα γίνεται ετησίως στην αρχή κάθε νέου ακαδημαϊκού έτους μετά από αίτηση στη γραμματεία του Τμήματος </a:t>
            </a:r>
            <a:r>
              <a:rPr lang="el-GR" sz="1800" dirty="0" smtClean="0"/>
              <a:t/>
            </a:r>
            <a:br>
              <a:rPr lang="el-GR" sz="1800" dirty="0" smtClean="0"/>
            </a:br>
            <a:r>
              <a:rPr lang="el-GR" sz="1800" dirty="0" smtClean="0"/>
              <a:t>και </a:t>
            </a:r>
            <a:r>
              <a:rPr lang="el-GR" sz="1800" dirty="0"/>
              <a:t>αφορά φοιτητές του παλαιού ΠΠΣ, που δεν έχουν ήδη ολοκληρώσει τις υποχρεώσεις τους για τη λήψη πτυχίου σύμφωνα με το νέο ΠΠΣ. </a:t>
            </a:r>
            <a:r>
              <a:rPr lang="el-GR" sz="1800" dirty="0" smtClean="0"/>
              <a:t/>
            </a:r>
            <a:br>
              <a:rPr lang="el-GR" sz="1800" dirty="0" smtClean="0"/>
            </a:br>
            <a:r>
              <a:rPr lang="el-GR" sz="1800" dirty="0" smtClean="0"/>
              <a:t>Οι </a:t>
            </a:r>
            <a:r>
              <a:rPr lang="el-GR" sz="1800" dirty="0"/>
              <a:t>φοιτητές που εντάσσονται στο νέο ΠΠΣ πρέπει να παραμείνουν </a:t>
            </a:r>
            <a:r>
              <a:rPr lang="el-GR" sz="1800" dirty="0" smtClean="0"/>
              <a:t/>
            </a:r>
            <a:br>
              <a:rPr lang="el-GR" sz="1800" dirty="0" smtClean="0"/>
            </a:br>
            <a:r>
              <a:rPr lang="el-GR" sz="1800" dirty="0" smtClean="0"/>
              <a:t>σε </a:t>
            </a:r>
            <a:r>
              <a:rPr lang="el-GR" sz="1800" dirty="0"/>
              <a:t>αυτό τουλάχιστον για 1 εξάμηνο πριν αποφοιτήσουν. </a:t>
            </a:r>
            <a:endParaRPr lang="el-GR" sz="1800" dirty="0" smtClean="0"/>
          </a:p>
          <a:p>
            <a:r>
              <a:rPr lang="el-GR" sz="2400" dirty="0" smtClean="0"/>
              <a:t>Η ένταξη στο νέο ΠΠΣ θα καταστεί υποχρεωτική το ακαδημαϊκό έτος </a:t>
            </a:r>
            <a:r>
              <a:rPr lang="el-GR" sz="2400" dirty="0" smtClean="0">
                <a:solidFill>
                  <a:srgbClr val="C00000"/>
                </a:solidFill>
              </a:rPr>
              <a:t>201</a:t>
            </a:r>
            <a:r>
              <a:rPr lang="en-US" sz="2400" dirty="0" smtClean="0">
                <a:solidFill>
                  <a:srgbClr val="C00000"/>
                </a:solidFill>
              </a:rPr>
              <a:t>8</a:t>
            </a:r>
            <a:r>
              <a:rPr lang="el-GR" sz="2400" dirty="0" smtClean="0">
                <a:solidFill>
                  <a:srgbClr val="C00000"/>
                </a:solidFill>
              </a:rPr>
              <a:t>-201</a:t>
            </a:r>
            <a:r>
              <a:rPr lang="en-US" sz="2400" dirty="0" smtClean="0">
                <a:solidFill>
                  <a:srgbClr val="C00000"/>
                </a:solidFill>
              </a:rPr>
              <a:t>9</a:t>
            </a:r>
            <a:r>
              <a:rPr lang="el-GR" sz="2400" dirty="0" smtClean="0"/>
              <a:t>.</a:t>
            </a:r>
            <a:endParaRPr lang="en-US" sz="24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0" y="152400"/>
            <a:ext cx="9144000" cy="685800"/>
          </a:xfrm>
        </p:spPr>
        <p:txBody>
          <a:bodyPr/>
          <a:lstStyle/>
          <a:p>
            <a:r>
              <a:rPr lang="el-GR" sz="3600" dirty="0" smtClean="0"/>
              <a:t>Υπολογισμός Βαθμού Πτυχίου του Νέου ΠΠΣ</a:t>
            </a:r>
          </a:p>
        </p:txBody>
      </p:sp>
      <p:graphicFrame>
        <p:nvGraphicFramePr>
          <p:cNvPr id="1026" name="Content Placeholder 3"/>
          <p:cNvGraphicFramePr>
            <a:graphicFrameLocks noGrp="1" noChangeAspect="1"/>
          </p:cNvGraphicFramePr>
          <p:nvPr>
            <p:ph idx="1"/>
          </p:nvPr>
        </p:nvGraphicFramePr>
        <p:xfrm>
          <a:off x="1730377" y="1143000"/>
          <a:ext cx="5735639" cy="1371600"/>
        </p:xfrm>
        <a:graphic>
          <a:graphicData uri="http://schemas.openxmlformats.org/presentationml/2006/ole">
            <mc:AlternateContent xmlns:mc="http://schemas.openxmlformats.org/markup-compatibility/2006">
              <mc:Choice xmlns:v="urn:schemas-microsoft-com:vml" Requires="v">
                <p:oleObj spid="_x0000_s1052" name="Equation" r:id="rId3" imgW="2336800" imgH="558800" progId="Equation.3">
                  <p:embed/>
                </p:oleObj>
              </mc:Choice>
              <mc:Fallback>
                <p:oleObj name="Equation" r:id="rId3" imgW="2336800" imgH="558800" progId="Equation.3">
                  <p:embed/>
                  <p:pic>
                    <p:nvPicPr>
                      <p:cNvPr id="0" name="Picture 20"/>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0377" y="1143000"/>
                        <a:ext cx="5735639"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5"/>
          <p:cNvSpPr>
            <a:spLocks noChangeArrowheads="1"/>
          </p:cNvSpPr>
          <p:nvPr/>
        </p:nvSpPr>
        <p:spPr bwMode="auto">
          <a:xfrm>
            <a:off x="304800" y="2590800"/>
            <a:ext cx="8534400" cy="4191000"/>
          </a:xfrm>
          <a:prstGeom prst="rect">
            <a:avLst/>
          </a:prstGeom>
          <a:noFill/>
          <a:ln w="9525">
            <a:noFill/>
            <a:miter lim="800000"/>
            <a:headEnd/>
            <a:tailEnd/>
          </a:ln>
        </p:spPr>
        <p:txBody>
          <a:bodyPr/>
          <a:lstStyle/>
          <a:p>
            <a:pPr marL="342900" indent="-342900">
              <a:lnSpc>
                <a:spcPct val="80000"/>
              </a:lnSpc>
              <a:spcBef>
                <a:spcPct val="20000"/>
              </a:spcBef>
              <a:spcAft>
                <a:spcPct val="20000"/>
              </a:spcAft>
              <a:defRPr/>
            </a:pPr>
            <a:r>
              <a:rPr lang="el-GR" dirty="0">
                <a:cs typeface="+mn-cs"/>
              </a:rPr>
              <a:t>Όπου:</a:t>
            </a:r>
          </a:p>
          <a:p>
            <a:pPr marL="719138" indent="-719138">
              <a:lnSpc>
                <a:spcPct val="120000"/>
              </a:lnSpc>
              <a:spcBef>
                <a:spcPct val="20000"/>
              </a:spcBef>
              <a:spcAft>
                <a:spcPct val="20000"/>
              </a:spcAft>
              <a:defRPr/>
            </a:pPr>
            <a:r>
              <a:rPr lang="en-US" sz="2400" dirty="0">
                <a:latin typeface="Lucida Calligraphy" pitchFamily="66" charset="0"/>
                <a:cs typeface="+mn-cs"/>
              </a:rPr>
              <a:t>v</a:t>
            </a:r>
            <a:r>
              <a:rPr lang="en-US" sz="2400" dirty="0">
                <a:cs typeface="+mn-cs"/>
              </a:rPr>
              <a:t> </a:t>
            </a:r>
            <a:r>
              <a:rPr lang="el-GR" dirty="0">
                <a:cs typeface="+mn-cs"/>
              </a:rPr>
              <a:t>	είναι ο συνολικός αριθμός των μαθημάτων για τη λήψη πτυχίου</a:t>
            </a:r>
            <a:r>
              <a:rPr lang="en-US" dirty="0">
                <a:cs typeface="+mn-cs"/>
              </a:rPr>
              <a:t> (</a:t>
            </a:r>
            <a:r>
              <a:rPr lang="el-GR" b="1" dirty="0">
                <a:cs typeface="+mn-cs"/>
              </a:rPr>
              <a:t>39</a:t>
            </a:r>
            <a:r>
              <a:rPr lang="en-US" b="1" dirty="0">
                <a:cs typeface="+mn-cs"/>
              </a:rPr>
              <a:t>-4</a:t>
            </a:r>
            <a:r>
              <a:rPr lang="el-GR" b="1" dirty="0">
                <a:cs typeface="+mn-cs"/>
              </a:rPr>
              <a:t>3</a:t>
            </a:r>
            <a:r>
              <a:rPr lang="en-US" dirty="0">
                <a:cs typeface="+mn-cs"/>
              </a:rPr>
              <a:t>)</a:t>
            </a:r>
            <a:r>
              <a:rPr lang="el-GR" dirty="0">
                <a:cs typeface="+mn-cs"/>
              </a:rPr>
              <a:t>,</a:t>
            </a:r>
          </a:p>
          <a:p>
            <a:pPr marL="719138" indent="-719138">
              <a:lnSpc>
                <a:spcPct val="80000"/>
              </a:lnSpc>
              <a:spcBef>
                <a:spcPct val="20000"/>
              </a:spcBef>
              <a:spcAft>
                <a:spcPct val="20000"/>
              </a:spcAft>
              <a:defRPr/>
            </a:pPr>
            <a:r>
              <a:rPr lang="el-GR" sz="2400" dirty="0" err="1">
                <a:latin typeface="Lucida Calligraphy" pitchFamily="66" charset="0"/>
                <a:cs typeface="+mn-cs"/>
              </a:rPr>
              <a:t>ΠΜ</a:t>
            </a:r>
            <a:r>
              <a:rPr lang="el-GR" sz="2400" baseline="-25000" dirty="0" err="1">
                <a:latin typeface="Lucida Calligraphy" pitchFamily="66" charset="0"/>
                <a:cs typeface="+mn-cs"/>
              </a:rPr>
              <a:t>ι</a:t>
            </a:r>
            <a:r>
              <a:rPr lang="el-GR" sz="2400" dirty="0">
                <a:latin typeface="Lucida Calligraphy" pitchFamily="66" charset="0"/>
                <a:cs typeface="+mn-cs"/>
              </a:rPr>
              <a:t> </a:t>
            </a:r>
            <a:r>
              <a:rPr lang="el-GR" sz="2400" dirty="0">
                <a:cs typeface="+mn-cs"/>
              </a:rPr>
              <a:t> </a:t>
            </a:r>
            <a:r>
              <a:rPr lang="el-GR" dirty="0">
                <a:cs typeface="+mn-cs"/>
              </a:rPr>
              <a:t>είναι τα </a:t>
            </a:r>
            <a:r>
              <a:rPr lang="en-US" dirty="0">
                <a:cs typeface="+mn-cs"/>
              </a:rPr>
              <a:t>ECTS</a:t>
            </a:r>
            <a:r>
              <a:rPr lang="el-GR" dirty="0">
                <a:cs typeface="+mn-cs"/>
              </a:rPr>
              <a:t> του αντίστοιχου μαθήματος</a:t>
            </a:r>
            <a:br>
              <a:rPr lang="el-GR" dirty="0">
                <a:cs typeface="+mn-cs"/>
              </a:rPr>
            </a:br>
            <a:r>
              <a:rPr lang="el-GR" dirty="0"/>
              <a:t> (το ακαδημαϊκό έτος που οι φοιτητές εξετάζονται επιτυχώς)</a:t>
            </a:r>
            <a:r>
              <a:rPr lang="el-GR" dirty="0">
                <a:cs typeface="+mn-cs"/>
              </a:rPr>
              <a:t>,</a:t>
            </a:r>
          </a:p>
          <a:p>
            <a:pPr marL="719138" indent="-719138">
              <a:lnSpc>
                <a:spcPct val="80000"/>
              </a:lnSpc>
              <a:spcBef>
                <a:spcPct val="20000"/>
              </a:spcBef>
              <a:spcAft>
                <a:spcPct val="20000"/>
              </a:spcAft>
              <a:defRPr/>
            </a:pPr>
            <a:r>
              <a:rPr lang="el-GR" sz="2400" dirty="0" err="1">
                <a:latin typeface="Lucida Calligraphy" pitchFamily="66" charset="0"/>
                <a:cs typeface="+mn-cs"/>
              </a:rPr>
              <a:t>Β</a:t>
            </a:r>
            <a:r>
              <a:rPr lang="el-GR" sz="2400" baseline="-25000" dirty="0" err="1">
                <a:latin typeface="Lucida Calligraphy" pitchFamily="66" charset="0"/>
                <a:cs typeface="+mn-cs"/>
              </a:rPr>
              <a:t>ι</a:t>
            </a:r>
            <a:r>
              <a:rPr lang="el-GR" sz="2400" baseline="-25000" dirty="0">
                <a:latin typeface="Lucida Calligraphy" pitchFamily="66" charset="0"/>
                <a:cs typeface="+mn-cs"/>
              </a:rPr>
              <a:t> </a:t>
            </a:r>
            <a:r>
              <a:rPr lang="el-GR" baseline="-25000" dirty="0">
                <a:cs typeface="+mn-cs"/>
              </a:rPr>
              <a:t>	</a:t>
            </a:r>
            <a:r>
              <a:rPr lang="el-GR" dirty="0">
                <a:cs typeface="+mn-cs"/>
              </a:rPr>
              <a:t>είναι ο βαθμός του αντίστοιχου μαθήματος.</a:t>
            </a:r>
          </a:p>
          <a:p>
            <a:pPr marL="719138" indent="-719138">
              <a:lnSpc>
                <a:spcPct val="80000"/>
              </a:lnSpc>
              <a:spcBef>
                <a:spcPct val="20000"/>
              </a:spcBef>
              <a:spcAft>
                <a:spcPct val="20000"/>
              </a:spcAft>
              <a:defRPr/>
            </a:pPr>
            <a:endParaRPr lang="el-GR" dirty="0">
              <a:cs typeface="+mn-cs"/>
            </a:endParaRPr>
          </a:p>
          <a:p>
            <a:pPr>
              <a:lnSpc>
                <a:spcPct val="80000"/>
              </a:lnSpc>
              <a:spcBef>
                <a:spcPct val="20000"/>
              </a:spcBef>
              <a:spcAft>
                <a:spcPct val="20000"/>
              </a:spcAft>
              <a:defRPr/>
            </a:pPr>
            <a:r>
              <a:rPr lang="el-GR" b="1" cap="small" dirty="0">
                <a:solidFill>
                  <a:srgbClr val="C00000"/>
                </a:solidFill>
                <a:latin typeface="Constantia" pitchFamily="18" charset="0"/>
                <a:cs typeface="+mn-cs"/>
              </a:rPr>
              <a:t>ΌΛΑ ΤΑ ΜΑΘΗΜΑΤΑ ΣΥΝΥΠΟΛΟΓΙΖΟΝΤΑΙ ΣΤΟ ΒΑΘΜΟ </a:t>
            </a:r>
            <a:r>
              <a:rPr lang="el-GR" b="1" cap="small" dirty="0" smtClean="0">
                <a:solidFill>
                  <a:srgbClr val="C00000"/>
                </a:solidFill>
                <a:latin typeface="Constantia" pitchFamily="18" charset="0"/>
                <a:cs typeface="+mn-cs"/>
              </a:rPr>
              <a:t>ΠΤΥΧΙΟΥ</a:t>
            </a:r>
          </a:p>
          <a:p>
            <a:pPr>
              <a:lnSpc>
                <a:spcPct val="80000"/>
              </a:lnSpc>
              <a:spcBef>
                <a:spcPct val="20000"/>
              </a:spcBef>
              <a:spcAft>
                <a:spcPct val="20000"/>
              </a:spcAft>
              <a:defRPr/>
            </a:pPr>
            <a:r>
              <a:rPr lang="el-GR" sz="1400" b="1" dirty="0" smtClean="0">
                <a:solidFill>
                  <a:srgbClr val="C00000"/>
                </a:solidFill>
                <a:latin typeface="Constantia" pitchFamily="18" charset="0"/>
                <a:cs typeface="+mn-cs"/>
              </a:rPr>
              <a:t>Οι φοιτητές δύνανται κατόπιν αιτήσεώς τους να εξαιρέσουν </a:t>
            </a:r>
            <a:r>
              <a:rPr lang="el-GR" sz="1400" b="1" dirty="0">
                <a:solidFill>
                  <a:srgbClr val="C00000"/>
                </a:solidFill>
                <a:latin typeface="Constantia" pitchFamily="18" charset="0"/>
              </a:rPr>
              <a:t>από το συνυπολογισμό </a:t>
            </a:r>
            <a:r>
              <a:rPr lang="el-GR" sz="1400" b="1" dirty="0" smtClean="0">
                <a:solidFill>
                  <a:srgbClr val="C00000"/>
                </a:solidFill>
                <a:latin typeface="Constantia" pitchFamily="18" charset="0"/>
              </a:rPr>
              <a:t>στο </a:t>
            </a:r>
            <a:r>
              <a:rPr lang="el-GR" sz="1400" b="1" dirty="0">
                <a:solidFill>
                  <a:srgbClr val="C00000"/>
                </a:solidFill>
                <a:latin typeface="Constantia" pitchFamily="18" charset="0"/>
              </a:rPr>
              <a:t>βαθμό πτυχίου μαθήματα επιλογής (ΕΥΜ, ΠΜ, ΕΛ), καθώς και τα υποχρεωτικά μαθήματα που καταργούνται στο νέο ΠΠΣ, δηλαδή: «Φυσική», «Σύγχρονη Ελληνική και Βαλκανική Ιστορία», και «Σύγχρονη Ευρωπαϊκή Ιστορία», αρκεί με τα υπόλοιπα μαθήματα να συσσωρεύουν τις απαιτούμενες για λήψη πτυχίου 240 πιστωτικές μονάδες (ECTS).</a:t>
            </a:r>
            <a:r>
              <a:rPr lang="en-US" sz="1400" dirty="0">
                <a:solidFill>
                  <a:srgbClr val="FF0000"/>
                </a:solidFill>
                <a:cs typeface="+mn-cs"/>
              </a:rPr>
              <a:t/>
            </a:r>
            <a:br>
              <a:rPr lang="en-US" sz="1400" dirty="0">
                <a:solidFill>
                  <a:srgbClr val="FF0000"/>
                </a:solidFill>
                <a:cs typeface="+mn-cs"/>
              </a:rPr>
            </a:br>
            <a:endParaRPr lang="el-GR" sz="1400" dirty="0">
              <a:solidFill>
                <a:srgbClr val="FF0000"/>
              </a:solidFill>
              <a:cs typeface="+mn-cs"/>
            </a:endParaRPr>
          </a:p>
          <a:p>
            <a:pPr>
              <a:lnSpc>
                <a:spcPct val="80000"/>
              </a:lnSpc>
              <a:spcBef>
                <a:spcPct val="20000"/>
              </a:spcBef>
              <a:spcAft>
                <a:spcPct val="20000"/>
              </a:spcAft>
              <a:defRPr/>
            </a:pPr>
            <a:r>
              <a:rPr lang="el-GR" sz="1400" b="1" dirty="0">
                <a:latin typeface="Constantia" pitchFamily="18" charset="0"/>
              </a:rPr>
              <a:t>Για τους φοιτητές που παραμένουν στο παλαιό ΠΠΣ, ο βαθμός πτυχίου υπολογίζεται χωρίς πιστωτικές μονάδες, όπως περιγράφεται στους οδηγούς σπουδών από το 2002-2003 μέχρι το 2011-2012.</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76200"/>
            <a:ext cx="82296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Ένταξη φοιτητών με έτος εγγραφής το 2012</a:t>
            </a:r>
          </a:p>
        </p:txBody>
      </p:sp>
      <p:sp>
        <p:nvSpPr>
          <p:cNvPr id="5" name="Content Placeholder 2"/>
          <p:cNvSpPr txBox="1">
            <a:spLocks/>
          </p:cNvSpPr>
          <p:nvPr/>
        </p:nvSpPr>
        <p:spPr>
          <a:xfrm>
            <a:off x="76200" y="914400"/>
            <a:ext cx="8991600" cy="57912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273050" indent="-273050">
              <a:spcBef>
                <a:spcPts val="600"/>
              </a:spcBef>
              <a:spcAft>
                <a:spcPts val="600"/>
              </a:spcAft>
              <a:buClr>
                <a:srgbClr val="0BD0D9"/>
              </a:buClr>
              <a:buSzPct val="95000"/>
              <a:buFont typeface="Wingdings 2" pitchFamily="18" charset="2"/>
              <a:buChar char=""/>
              <a:defRPr/>
            </a:pPr>
            <a:r>
              <a:rPr lang="el-GR" sz="1800" b="1" dirty="0" smtClean="0"/>
              <a:t>Οι φοιτητές με έτος εγγραφής το 2012 εντάσσονται στο νέο ΠΠΣ του Τμήματος. </a:t>
            </a:r>
          </a:p>
          <a:p>
            <a:pPr marL="273050" indent="-273050">
              <a:spcBef>
                <a:spcPts val="600"/>
              </a:spcBef>
              <a:spcAft>
                <a:spcPts val="600"/>
              </a:spcAft>
              <a:buClr>
                <a:srgbClr val="0BD0D9"/>
              </a:buClr>
              <a:buSzPct val="95000"/>
              <a:buFont typeface="Wingdings 2" pitchFamily="18" charset="2"/>
              <a:buChar char=""/>
              <a:defRPr/>
            </a:pPr>
            <a:r>
              <a:rPr lang="el-GR" sz="1800" b="1" dirty="0" smtClean="0"/>
              <a:t>Όλα τα υποχρεωτικά μαθήματα του 1ου έτους, στα οποία έχουν εξετασθεί επιτυχώς, μεταφέρονται στο νέο πρόγραμμα με τις πιστωτικές μονάδες </a:t>
            </a:r>
            <a:br>
              <a:rPr lang="el-GR" sz="1800" b="1" dirty="0" smtClean="0"/>
            </a:br>
            <a:r>
              <a:rPr lang="el-GR" sz="1800" b="1" dirty="0" smtClean="0"/>
              <a:t>που είχαν στο τρέχον πρόγραμμα ως εξής (σε παρένθεση τα ECTS):</a:t>
            </a:r>
          </a:p>
          <a:p>
            <a:pPr marL="358775" lvl="1" indent="-4763">
              <a:spcBef>
                <a:spcPts val="600"/>
              </a:spcBef>
              <a:spcAft>
                <a:spcPts val="600"/>
              </a:spcAft>
              <a:buNone/>
              <a:defRPr/>
            </a:pPr>
            <a:r>
              <a:rPr lang="el-GR" sz="1400" b="1" dirty="0" smtClean="0">
                <a:solidFill>
                  <a:srgbClr val="0070C0"/>
                </a:solidFill>
              </a:rPr>
              <a:t>Ανάλυση Ι (6), Λογική Σχεδίαση (6), Διακριτά Μαθηματικά (6), Εισαγωγή στον Προγραμματισμό (6), Εισαγωγή στην Επιστήμη της Πληροφορικής και των Τηλεπικοινωνιών (6), Ανάλυση ΙΙ (6), Φυσική (6) Δομές Δεδομένων (6), Γραμμική Άλγεβρα (6), Σύγχρονη Ελληνική και Βαλκανική Ιστορία (2).</a:t>
            </a:r>
            <a:endParaRPr lang="el-GR" sz="1600" b="1" dirty="0" smtClean="0">
              <a:solidFill>
                <a:srgbClr val="0070C0"/>
              </a:solidFill>
            </a:endParaRPr>
          </a:p>
          <a:p>
            <a:pPr marL="273050" indent="-273050">
              <a:spcBef>
                <a:spcPts val="600"/>
              </a:spcBef>
              <a:spcAft>
                <a:spcPts val="600"/>
              </a:spcAft>
              <a:buClr>
                <a:srgbClr val="0BD0D9"/>
              </a:buClr>
              <a:buSzPct val="95000"/>
              <a:buFont typeface="Wingdings 2" pitchFamily="18" charset="2"/>
              <a:buChar char=""/>
              <a:defRPr/>
            </a:pPr>
            <a:r>
              <a:rPr lang="el-GR" sz="1800" b="1" dirty="0" smtClean="0"/>
              <a:t>Η «</a:t>
            </a:r>
            <a:r>
              <a:rPr lang="el-GR" sz="1800" b="1" dirty="0" smtClean="0">
                <a:solidFill>
                  <a:srgbClr val="C00000"/>
                </a:solidFill>
              </a:rPr>
              <a:t>Εισαγωγή στην Επιστήμη της Πληροφορικής και των Τηλεπικοινωνιών</a:t>
            </a:r>
            <a:r>
              <a:rPr lang="el-GR" sz="1800" b="1" dirty="0" smtClean="0"/>
              <a:t>» θεωρείται ως </a:t>
            </a:r>
            <a:r>
              <a:rPr lang="el-GR" sz="1800" b="1" dirty="0" smtClean="0">
                <a:solidFill>
                  <a:srgbClr val="C00000"/>
                </a:solidFill>
              </a:rPr>
              <a:t>μάθημα γενικής παιδείας</a:t>
            </a:r>
            <a:r>
              <a:rPr lang="el-GR" sz="1800" b="1" dirty="0" smtClean="0"/>
              <a:t>, ενώ η «</a:t>
            </a:r>
            <a:r>
              <a:rPr lang="el-GR" sz="1800" b="1" dirty="0" smtClean="0">
                <a:solidFill>
                  <a:srgbClr val="C00000"/>
                </a:solidFill>
              </a:rPr>
              <a:t>Φυσική</a:t>
            </a:r>
            <a:r>
              <a:rPr lang="el-GR" sz="1800" b="1" dirty="0" smtClean="0"/>
              <a:t>» και η «</a:t>
            </a:r>
            <a:r>
              <a:rPr lang="el-GR" sz="1800" b="1" dirty="0" smtClean="0">
                <a:solidFill>
                  <a:srgbClr val="C00000"/>
                </a:solidFill>
              </a:rPr>
              <a:t>Σύγχρονη Ελληνική και Βαλκανική Ιστορία</a:t>
            </a:r>
            <a:r>
              <a:rPr lang="el-GR" sz="1800" b="1" dirty="0" smtClean="0"/>
              <a:t>» θεωρούνται ως </a:t>
            </a:r>
            <a:r>
              <a:rPr lang="el-GR" sz="1800" b="1" dirty="0" smtClean="0">
                <a:solidFill>
                  <a:srgbClr val="C00000"/>
                </a:solidFill>
              </a:rPr>
              <a:t>προαιρετικά μαθήματα</a:t>
            </a:r>
            <a:r>
              <a:rPr lang="el-GR" sz="1800" b="1" dirty="0" smtClean="0"/>
              <a:t>, </a:t>
            </a:r>
            <a:br>
              <a:rPr lang="el-GR" sz="1800" b="1" dirty="0" smtClean="0"/>
            </a:br>
            <a:r>
              <a:rPr lang="el-GR" sz="1800" b="1" dirty="0" smtClean="0"/>
              <a:t>μόνο εάν ο φοιτητής επιθυμεί  να τα συνυπολογιστεί στο βαθμό πτυχίου του</a:t>
            </a:r>
          </a:p>
          <a:p>
            <a:pPr marL="273050" indent="-273050">
              <a:spcBef>
                <a:spcPts val="600"/>
              </a:spcBef>
              <a:spcAft>
                <a:spcPts val="600"/>
              </a:spcAft>
              <a:buClr>
                <a:srgbClr val="0BD0D9"/>
              </a:buClr>
              <a:buSzPct val="95000"/>
              <a:buFont typeface="Wingdings 2" pitchFamily="18" charset="2"/>
              <a:buChar char=""/>
              <a:defRPr/>
            </a:pPr>
            <a:r>
              <a:rPr lang="el-GR" sz="1800" b="1" dirty="0" smtClean="0"/>
              <a:t>Η «</a:t>
            </a:r>
            <a:r>
              <a:rPr lang="el-GR" sz="1800" b="1" dirty="0" smtClean="0">
                <a:solidFill>
                  <a:srgbClr val="C00000"/>
                </a:solidFill>
              </a:rPr>
              <a:t>Φυσική</a:t>
            </a:r>
            <a:r>
              <a:rPr lang="el-GR" sz="1800" b="1" dirty="0" smtClean="0"/>
              <a:t>» και «</a:t>
            </a:r>
            <a:r>
              <a:rPr lang="el-GR" sz="1800" b="1" dirty="0" smtClean="0">
                <a:solidFill>
                  <a:srgbClr val="C00000"/>
                </a:solidFill>
              </a:rPr>
              <a:t>Σύγχρονη Ελληνική και Βαλκανική Ιστορία</a:t>
            </a:r>
            <a:r>
              <a:rPr lang="el-GR" sz="1800" b="1" dirty="0" smtClean="0"/>
              <a:t>» καταργούνται </a:t>
            </a:r>
            <a:br>
              <a:rPr lang="el-GR" sz="1800" b="1" dirty="0" smtClean="0"/>
            </a:br>
            <a:r>
              <a:rPr lang="el-GR" sz="1800" b="1" dirty="0" smtClean="0"/>
              <a:t>και δεν είναι πλέον υποχρεωτικά για τη λήψη πτυχίου</a:t>
            </a:r>
          </a:p>
          <a:p>
            <a:pPr marL="273050" indent="-273050">
              <a:spcBef>
                <a:spcPts val="600"/>
              </a:spcBef>
              <a:spcAft>
                <a:spcPts val="600"/>
              </a:spcAft>
              <a:buClr>
                <a:srgbClr val="0BD0D9"/>
              </a:buClr>
              <a:buSzPct val="95000"/>
              <a:buFont typeface="Wingdings 2" pitchFamily="18" charset="2"/>
              <a:buChar char=""/>
              <a:defRPr/>
            </a:pPr>
            <a:r>
              <a:rPr lang="el-GR" sz="1800" b="1" dirty="0" smtClean="0"/>
              <a:t>Τα υποχρεωτικά μαθήματα του 1ου έτους, στα οποία οι φοιτητές δεν έχουν εξετασθεί επιτυχώς, θα επαναληφθούν με τους όρους του νέου ΠΠΣ</a:t>
            </a:r>
          </a:p>
          <a:p>
            <a:pPr marL="273050" indent="-273050">
              <a:spcBef>
                <a:spcPts val="600"/>
              </a:spcBef>
              <a:spcAft>
                <a:spcPts val="600"/>
              </a:spcAft>
              <a:buClr>
                <a:srgbClr val="0BD0D9"/>
              </a:buClr>
              <a:buSzPct val="95000"/>
              <a:buFont typeface="Wingdings 2" pitchFamily="18" charset="2"/>
              <a:buChar char=""/>
              <a:defRPr/>
            </a:pPr>
            <a:r>
              <a:rPr lang="el-GR" sz="1800" b="1" dirty="0" smtClean="0"/>
              <a:t>Το νέο «</a:t>
            </a:r>
            <a:r>
              <a:rPr lang="el-GR" sz="1800" b="1" dirty="0" smtClean="0">
                <a:solidFill>
                  <a:srgbClr val="C00000"/>
                </a:solidFill>
              </a:rPr>
              <a:t>Εργαστήριο Λογικής Σχεδίασης</a:t>
            </a:r>
            <a:r>
              <a:rPr lang="el-GR" sz="1800" b="1" dirty="0" smtClean="0"/>
              <a:t>» δεν είναι υποχρεωτικό πλέον, αλλά μπορούν να το δηλώσουν, όσοι φοιτητές το επιθυμούν, ανεξάρτητα εάν έχουν εξετασθεί επιτυχώς ή όχι στο μάθημα της «Λογικής Σχεδίασης»</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81000" y="76200"/>
            <a:ext cx="7315200" cy="639762"/>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defPPr>
              <a:defRPr lang="el-GR"/>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Νόμος 4009 </a:t>
            </a:r>
            <a:r>
              <a:rPr kumimoji="0" lang="el-GR" sz="28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(Αρ. Φύλλου</a:t>
            </a:r>
            <a:r>
              <a:rPr kumimoji="0" lang="el-GR" sz="2800" b="1" i="0" u="none" strike="noStrike" kern="1200"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 195, 6/9/2011)</a:t>
            </a:r>
            <a:endParaRPr kumimoji="0" lang="el-GR"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endParaRPr>
          </a:p>
        </p:txBody>
      </p:sp>
      <p:sp>
        <p:nvSpPr>
          <p:cNvPr id="3" name="TextBox 2"/>
          <p:cNvSpPr txBox="1"/>
          <p:nvPr/>
        </p:nvSpPr>
        <p:spPr>
          <a:xfrm>
            <a:off x="1451901" y="914400"/>
            <a:ext cx="6168099" cy="646331"/>
          </a:xfrm>
          <a:prstGeom prst="rect">
            <a:avLst/>
          </a:prstGeom>
          <a:noFill/>
        </p:spPr>
        <p:txBody>
          <a:bodyPr wrap="none" rtlCol="0">
            <a:spAutoFit/>
          </a:bodyPr>
          <a:lstStyle/>
          <a:p>
            <a:r>
              <a:rPr lang="el-GR" i="1" dirty="0">
                <a:solidFill>
                  <a:srgbClr val="C00000"/>
                </a:solidFill>
              </a:rPr>
              <a:t>Δομή, λειτουργία, διασφάλιση της ποιότητας των </a:t>
            </a:r>
            <a:r>
              <a:rPr lang="el-GR" i="1" dirty="0" smtClean="0">
                <a:solidFill>
                  <a:srgbClr val="C00000"/>
                </a:solidFill>
              </a:rPr>
              <a:t>σπουδών </a:t>
            </a:r>
            <a:br>
              <a:rPr lang="el-GR" i="1" dirty="0" smtClean="0">
                <a:solidFill>
                  <a:srgbClr val="C00000"/>
                </a:solidFill>
              </a:rPr>
            </a:br>
            <a:r>
              <a:rPr lang="el-GR" i="1" dirty="0" smtClean="0">
                <a:solidFill>
                  <a:srgbClr val="C00000"/>
                </a:solidFill>
              </a:rPr>
              <a:t>και </a:t>
            </a:r>
            <a:r>
              <a:rPr lang="el-GR" i="1" dirty="0">
                <a:solidFill>
                  <a:srgbClr val="C00000"/>
                </a:solidFill>
              </a:rPr>
              <a:t>διεθνοποίηση των ανωτάτων </a:t>
            </a:r>
            <a:r>
              <a:rPr lang="el-GR" i="1" dirty="0" smtClean="0">
                <a:solidFill>
                  <a:srgbClr val="C00000"/>
                </a:solidFill>
              </a:rPr>
              <a:t>εκπαιδευτικών ιδρυμάτων</a:t>
            </a:r>
            <a:r>
              <a:rPr lang="el-GR" i="1" dirty="0">
                <a:solidFill>
                  <a:srgbClr val="C00000"/>
                </a:solidFill>
              </a:rPr>
              <a:t>.</a:t>
            </a:r>
            <a:endParaRPr lang="el-GR" dirty="0">
              <a:solidFill>
                <a:srgbClr val="C0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8200" y="1676400"/>
            <a:ext cx="3286584" cy="211484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079" y="1647140"/>
            <a:ext cx="3372321" cy="4906060"/>
          </a:xfrm>
          <a:prstGeom prst="rect">
            <a:avLst/>
          </a:prstGeom>
        </p:spPr>
      </p:pic>
      <p:sp>
        <p:nvSpPr>
          <p:cNvPr id="7" name="TextBox 6"/>
          <p:cNvSpPr txBox="1">
            <a:spLocks noChangeArrowheads="1"/>
          </p:cNvSpPr>
          <p:nvPr/>
        </p:nvSpPr>
        <p:spPr bwMode="auto">
          <a:xfrm>
            <a:off x="4766278" y="4168676"/>
            <a:ext cx="3844322" cy="2308324"/>
          </a:xfrm>
          <a:prstGeom prst="rect">
            <a:avLst/>
          </a:prstGeom>
          <a:ln>
            <a:headEnd/>
            <a:tailEnd/>
          </a:ln>
          <a:effectLst>
            <a:glow rad="228600">
              <a:schemeClr val="accent2">
                <a:satMod val="175000"/>
                <a:alpha val="40000"/>
              </a:schemeClr>
            </a:glow>
          </a:effectLst>
        </p:spPr>
        <p:style>
          <a:lnRef idx="2">
            <a:schemeClr val="accent3"/>
          </a:lnRef>
          <a:fillRef idx="1">
            <a:schemeClr val="lt1"/>
          </a:fillRef>
          <a:effectRef idx="0">
            <a:schemeClr val="accent3"/>
          </a:effectRef>
          <a:fontRef idx="minor">
            <a:schemeClr val="dk1"/>
          </a:fontRef>
        </p:style>
        <p:txBody>
          <a:bodyPr wrap="none">
            <a:spAutoFit/>
          </a:bodyPr>
          <a:lstStyle/>
          <a:p>
            <a:r>
              <a:rPr lang="el-GR" b="1" i="1" dirty="0">
                <a:solidFill>
                  <a:schemeClr val="tx1"/>
                </a:solidFill>
              </a:rPr>
              <a:t>Μέχρι να εκδοθεί οργανισμός, </a:t>
            </a:r>
          </a:p>
          <a:p>
            <a:r>
              <a:rPr lang="el-GR" b="1" i="1" dirty="0">
                <a:solidFill>
                  <a:schemeClr val="tx1"/>
                </a:solidFill>
              </a:rPr>
              <a:t>η Διάρκεια Σπουδών είναι: </a:t>
            </a:r>
          </a:p>
          <a:p>
            <a:pPr marL="285750" indent="-285750">
              <a:buFont typeface="Arial" panose="020B0604020202020204" pitchFamily="34" charset="0"/>
              <a:buChar char="•"/>
            </a:pPr>
            <a:r>
              <a:rPr lang="el-GR" b="1" i="1" dirty="0">
                <a:solidFill>
                  <a:schemeClr val="tx1"/>
                </a:solidFill>
              </a:rPr>
              <a:t>Πλήρους φοίτησης: </a:t>
            </a:r>
            <a:r>
              <a:rPr lang="el-GR" b="1" i="1" dirty="0">
                <a:solidFill>
                  <a:srgbClr val="C00000"/>
                </a:solidFill>
              </a:rPr>
              <a:t>έξι (6)</a:t>
            </a:r>
            <a:r>
              <a:rPr lang="el-GR" b="1" i="1" dirty="0">
                <a:solidFill>
                  <a:schemeClr val="tx1"/>
                </a:solidFill>
              </a:rPr>
              <a:t> έτη </a:t>
            </a:r>
          </a:p>
          <a:p>
            <a:pPr marL="285750" indent="-285750">
              <a:buFont typeface="Arial" panose="020B0604020202020204" pitchFamily="34" charset="0"/>
              <a:buChar char="•"/>
            </a:pPr>
            <a:r>
              <a:rPr lang="el-GR" b="1" i="1" dirty="0">
                <a:solidFill>
                  <a:schemeClr val="tx1"/>
                </a:solidFill>
              </a:rPr>
              <a:t>Μερικής Φοίτησης: </a:t>
            </a:r>
            <a:r>
              <a:rPr lang="el-GR" b="1" i="1" dirty="0">
                <a:solidFill>
                  <a:srgbClr val="C00000"/>
                </a:solidFill>
              </a:rPr>
              <a:t>οκτώ (8)</a:t>
            </a:r>
            <a:r>
              <a:rPr lang="el-GR" b="1" i="1" dirty="0">
                <a:solidFill>
                  <a:schemeClr val="tx1"/>
                </a:solidFill>
              </a:rPr>
              <a:t> έτη</a:t>
            </a:r>
          </a:p>
          <a:p>
            <a:endParaRPr lang="el-GR" b="1" i="1" dirty="0">
              <a:solidFill>
                <a:schemeClr val="tx1"/>
              </a:solidFill>
            </a:endParaRPr>
          </a:p>
          <a:p>
            <a:r>
              <a:rPr lang="el-GR" b="1" i="1" dirty="0">
                <a:solidFill>
                  <a:schemeClr val="tx1"/>
                </a:solidFill>
              </a:rPr>
              <a:t>Προσοχή: Αυτοδίκαια διαγραφή, </a:t>
            </a:r>
            <a:br>
              <a:rPr lang="el-GR" b="1" i="1" dirty="0">
                <a:solidFill>
                  <a:schemeClr val="tx1"/>
                </a:solidFill>
              </a:rPr>
            </a:br>
            <a:r>
              <a:rPr lang="el-GR" b="1" i="1" dirty="0">
                <a:solidFill>
                  <a:schemeClr val="tx1"/>
                </a:solidFill>
              </a:rPr>
              <a:t>εάν δεν εγγραφεί για </a:t>
            </a:r>
            <a:r>
              <a:rPr lang="el-GR" b="1" i="1" dirty="0">
                <a:solidFill>
                  <a:srgbClr val="C00000"/>
                </a:solidFill>
              </a:rPr>
              <a:t>δύο (2)</a:t>
            </a:r>
            <a:r>
              <a:rPr lang="el-GR" b="1" i="1" dirty="0">
                <a:solidFill>
                  <a:schemeClr val="tx1"/>
                </a:solidFill>
              </a:rPr>
              <a:t/>
            </a:r>
            <a:br>
              <a:rPr lang="el-GR" b="1" i="1" dirty="0">
                <a:solidFill>
                  <a:schemeClr val="tx1"/>
                </a:solidFill>
              </a:rPr>
            </a:br>
            <a:r>
              <a:rPr lang="el-GR" b="1" i="1" dirty="0">
                <a:solidFill>
                  <a:schemeClr val="tx1"/>
                </a:solidFill>
              </a:rPr>
              <a:t>συνεχόμενα εξάμηνα</a:t>
            </a:r>
          </a:p>
        </p:txBody>
      </p:sp>
    </p:spTree>
    <p:extLst>
      <p:ext uri="{BB962C8B-B14F-4D97-AF65-F5344CB8AC3E}">
        <p14:creationId xmlns:p14="http://schemas.microsoft.com/office/powerpoint/2010/main" val="17769783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76200"/>
            <a:ext cx="89154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Ένταξη φοιτητών με έτος εγγραφής πριν το 2012</a:t>
            </a:r>
          </a:p>
        </p:txBody>
      </p:sp>
      <p:sp>
        <p:nvSpPr>
          <p:cNvPr id="62467" name="Content Placeholder 2"/>
          <p:cNvSpPr txBox="1">
            <a:spLocks/>
          </p:cNvSpPr>
          <p:nvPr/>
        </p:nvSpPr>
        <p:spPr bwMode="auto">
          <a:xfrm>
            <a:off x="76200" y="762000"/>
            <a:ext cx="8991600" cy="6096000"/>
          </a:xfrm>
          <a:prstGeom prst="rect">
            <a:avLst/>
          </a:prstGeom>
          <a:noFill/>
          <a:ln w="9525">
            <a:noFill/>
            <a:miter lim="800000"/>
            <a:headEnd/>
            <a:tailEnd/>
          </a:ln>
        </p:spPr>
        <p:txBody>
          <a:bodyPr/>
          <a:lstStyle/>
          <a:p>
            <a:pPr marL="273050" indent="-273050" eaLnBrk="0" hangingPunct="0">
              <a:spcBef>
                <a:spcPts val="0"/>
              </a:spcBef>
              <a:spcAft>
                <a:spcPts val="600"/>
              </a:spcAft>
              <a:buClr>
                <a:srgbClr val="0BD0D9"/>
              </a:buClr>
              <a:buSzPct val="95000"/>
              <a:buFont typeface="Wingdings 2" pitchFamily="18" charset="2"/>
              <a:buChar char=""/>
              <a:defRPr/>
            </a:pPr>
            <a:r>
              <a:rPr lang="el-GR" b="1" dirty="0">
                <a:latin typeface="+mn-lt"/>
                <a:cs typeface="+mn-cs"/>
              </a:rPr>
              <a:t>Οι φοιτητές με έτος εγγραφής </a:t>
            </a:r>
            <a:r>
              <a:rPr lang="el-GR" b="1" dirty="0" smtClean="0">
                <a:latin typeface="+mn-lt"/>
                <a:cs typeface="+mn-cs"/>
              </a:rPr>
              <a:t>πριν το 2012 εντάσσονται </a:t>
            </a:r>
            <a:r>
              <a:rPr lang="el-GR" b="1" dirty="0">
                <a:latin typeface="+mn-lt"/>
                <a:cs typeface="+mn-cs"/>
              </a:rPr>
              <a:t>στο νέο ΠΠΣ </a:t>
            </a:r>
            <a:r>
              <a:rPr lang="el-GR" b="1" dirty="0" smtClean="0">
                <a:solidFill>
                  <a:srgbClr val="C00000"/>
                </a:solidFill>
                <a:latin typeface="+mn-lt"/>
                <a:cs typeface="+mn-cs"/>
              </a:rPr>
              <a:t>μετά </a:t>
            </a:r>
            <a:r>
              <a:rPr lang="el-GR" b="1" dirty="0">
                <a:solidFill>
                  <a:srgbClr val="C00000"/>
                </a:solidFill>
                <a:latin typeface="+mn-lt"/>
                <a:cs typeface="+mn-cs"/>
              </a:rPr>
              <a:t>από αίτησή τους </a:t>
            </a:r>
            <a:r>
              <a:rPr lang="el-GR" b="1" dirty="0" smtClean="0">
                <a:latin typeface="+mn-lt"/>
                <a:cs typeface="+mn-cs"/>
              </a:rPr>
              <a:t>στη Γραμματεία του Τμήματος</a:t>
            </a:r>
            <a:r>
              <a:rPr lang="en-US" b="1" dirty="0" smtClean="0">
                <a:latin typeface="+mn-lt"/>
                <a:cs typeface="+mn-cs"/>
              </a:rPr>
              <a:t> </a:t>
            </a:r>
            <a:r>
              <a:rPr lang="el-GR" b="1" dirty="0" smtClean="0">
                <a:latin typeface="+mn-lt"/>
                <a:cs typeface="+mn-cs"/>
              </a:rPr>
              <a:t>και </a:t>
            </a:r>
            <a:r>
              <a:rPr lang="el-GR" b="1" dirty="0">
                <a:latin typeface="+mn-lt"/>
                <a:cs typeface="+mn-cs"/>
              </a:rPr>
              <a:t>παίρνουν πτυχίο σύμφωνα με τους όρους και τις προϋποθέσεις του νέου ΠΠΣ </a:t>
            </a:r>
            <a:r>
              <a:rPr lang="en-US" b="1" dirty="0" smtClean="0">
                <a:latin typeface="+mn-lt"/>
                <a:cs typeface="+mn-cs"/>
              </a:rPr>
              <a:t/>
            </a:r>
            <a:br>
              <a:rPr lang="en-US" b="1" dirty="0" smtClean="0">
                <a:latin typeface="+mn-lt"/>
                <a:cs typeface="+mn-cs"/>
              </a:rPr>
            </a:br>
            <a:r>
              <a:rPr lang="el-GR" b="1" dirty="0" smtClean="0">
                <a:latin typeface="+mn-lt"/>
                <a:cs typeface="+mn-cs"/>
              </a:rPr>
              <a:t>(</a:t>
            </a:r>
            <a:r>
              <a:rPr lang="el-GR" b="1" dirty="0">
                <a:solidFill>
                  <a:srgbClr val="C00000"/>
                </a:solidFill>
                <a:latin typeface="+mn-lt"/>
                <a:cs typeface="+mn-cs"/>
              </a:rPr>
              <a:t>με τη συμπλήρωση των 240 </a:t>
            </a:r>
            <a:r>
              <a:rPr lang="el-GR" b="1" dirty="0" smtClean="0">
                <a:solidFill>
                  <a:srgbClr val="C00000"/>
                </a:solidFill>
                <a:latin typeface="+mn-lt"/>
                <a:cs typeface="+mn-cs"/>
              </a:rPr>
              <a:t>ECTS και των απαιτούμενων μαθημάτων</a:t>
            </a:r>
            <a:r>
              <a:rPr lang="el-GR" b="1" dirty="0" smtClean="0">
                <a:latin typeface="+mn-lt"/>
                <a:cs typeface="+mn-cs"/>
              </a:rPr>
              <a:t>)</a:t>
            </a:r>
            <a:endParaRPr lang="el-GR" b="1" dirty="0">
              <a:latin typeface="+mn-lt"/>
              <a:cs typeface="+mn-cs"/>
            </a:endParaRPr>
          </a:p>
          <a:p>
            <a:pPr marL="273050" indent="-273050" eaLnBrk="0" hangingPunct="0">
              <a:spcBef>
                <a:spcPts val="0"/>
              </a:spcBef>
              <a:spcAft>
                <a:spcPts val="600"/>
              </a:spcAft>
              <a:buClr>
                <a:srgbClr val="0BD0D9"/>
              </a:buClr>
              <a:buSzPct val="95000"/>
              <a:buFont typeface="Wingdings 2" pitchFamily="18" charset="2"/>
              <a:buChar char=""/>
              <a:defRPr/>
            </a:pPr>
            <a:r>
              <a:rPr lang="el-GR" b="1" dirty="0">
                <a:latin typeface="+mn-lt"/>
                <a:cs typeface="+mn-cs"/>
              </a:rPr>
              <a:t>Η ένταξη στο νέο ΠΠΣ θα γίνει υποχρεωτική το ακαδημαϊκό έτος </a:t>
            </a:r>
            <a:r>
              <a:rPr lang="el-GR" b="1" dirty="0" smtClean="0">
                <a:solidFill>
                  <a:srgbClr val="C00000"/>
                </a:solidFill>
                <a:latin typeface="+mn-lt"/>
                <a:cs typeface="+mn-cs"/>
              </a:rPr>
              <a:t>2017-2018</a:t>
            </a:r>
            <a:endParaRPr lang="el-GR" b="1" dirty="0">
              <a:latin typeface="+mn-lt"/>
              <a:cs typeface="+mn-cs"/>
            </a:endParaRPr>
          </a:p>
          <a:p>
            <a:pPr marL="273050" indent="-273050" eaLnBrk="0" hangingPunct="0">
              <a:spcBef>
                <a:spcPts val="0"/>
              </a:spcBef>
              <a:spcAft>
                <a:spcPts val="600"/>
              </a:spcAft>
              <a:buClr>
                <a:srgbClr val="0BD0D9"/>
              </a:buClr>
              <a:buSzPct val="95000"/>
              <a:buFont typeface="Wingdings 2" pitchFamily="18" charset="2"/>
              <a:buChar char=""/>
              <a:defRPr/>
            </a:pPr>
            <a:r>
              <a:rPr lang="el-GR" b="1" dirty="0">
                <a:latin typeface="+mn-lt"/>
                <a:cs typeface="+mn-cs"/>
              </a:rPr>
              <a:t>Η διαδικασία ένταξης στο νέο ΠΠΣ είναι η ακόλουθη:</a:t>
            </a:r>
          </a:p>
          <a:p>
            <a:pPr marL="273050" indent="-273050" eaLnBrk="0" hangingPunct="0">
              <a:spcBef>
                <a:spcPts val="0"/>
              </a:spcBef>
              <a:spcAft>
                <a:spcPts val="600"/>
              </a:spcAft>
              <a:buClr>
                <a:srgbClr val="0BD0D9"/>
              </a:buClr>
              <a:buSzPct val="95000"/>
              <a:buFont typeface="Wingdings 2" pitchFamily="18" charset="2"/>
              <a:buChar char=""/>
              <a:defRPr/>
            </a:pPr>
            <a:r>
              <a:rPr lang="el-GR" b="1" dirty="0">
                <a:latin typeface="+mn-lt"/>
                <a:cs typeface="+mn-cs"/>
              </a:rPr>
              <a:t>Καταγράφονται οι πιστωτικές μονάδες (</a:t>
            </a:r>
            <a:r>
              <a:rPr lang="en-US" b="1" dirty="0">
                <a:latin typeface="+mn-lt"/>
                <a:cs typeface="+mn-cs"/>
              </a:rPr>
              <a:t>ECTS</a:t>
            </a:r>
            <a:r>
              <a:rPr lang="el-GR" b="1" dirty="0">
                <a:latin typeface="+mn-lt"/>
                <a:cs typeface="+mn-cs"/>
              </a:rPr>
              <a:t>) στα μαθήματα στα οποία οι φοιτητές έχουν εξετασθεί επιτυχώς σύμφωνα με το </a:t>
            </a:r>
            <a:r>
              <a:rPr lang="el-GR" b="1" dirty="0" smtClean="0">
                <a:latin typeface="+mn-lt"/>
                <a:cs typeface="+mn-cs"/>
              </a:rPr>
              <a:t>παλαιό ΠΠΣ</a:t>
            </a:r>
            <a:r>
              <a:rPr lang="el-GR" b="1" dirty="0">
                <a:latin typeface="+mn-lt"/>
                <a:cs typeface="+mn-cs"/>
              </a:rPr>
              <a:t>, έστω </a:t>
            </a:r>
            <a:r>
              <a:rPr lang="el-GR" b="1" dirty="0" smtClean="0">
                <a:solidFill>
                  <a:srgbClr val="C00000"/>
                </a:solidFill>
                <a:latin typeface="+mn-lt"/>
                <a:cs typeface="+mn-cs"/>
              </a:rPr>
              <a:t>Α </a:t>
            </a:r>
            <a:r>
              <a:rPr lang="en-US" b="1" dirty="0" smtClean="0">
                <a:solidFill>
                  <a:srgbClr val="C00000"/>
                </a:solidFill>
                <a:latin typeface="+mn-lt"/>
                <a:cs typeface="+mn-cs"/>
              </a:rPr>
              <a:t>ECTS</a:t>
            </a:r>
            <a:r>
              <a:rPr lang="el-GR" b="1" dirty="0" smtClean="0">
                <a:latin typeface="+mn-lt"/>
                <a:cs typeface="+mn-cs"/>
              </a:rPr>
              <a:t>, </a:t>
            </a:r>
          </a:p>
          <a:p>
            <a:pPr marL="639763" lvl="1" indent="-246063" eaLnBrk="0" hangingPunct="0">
              <a:spcBef>
                <a:spcPts val="0"/>
              </a:spcBef>
              <a:spcAft>
                <a:spcPts val="600"/>
              </a:spcAft>
              <a:buClr>
                <a:schemeClr val="accent1"/>
              </a:buClr>
              <a:buSzPct val="85000"/>
              <a:buFont typeface="Wingdings 2" pitchFamily="18" charset="2"/>
              <a:buChar char=""/>
              <a:defRPr/>
            </a:pPr>
            <a:r>
              <a:rPr lang="el-GR" sz="1600" b="1" dirty="0" smtClean="0">
                <a:solidFill>
                  <a:srgbClr val="0070C0"/>
                </a:solidFill>
                <a:latin typeface="+mn-lt"/>
                <a:cs typeface="+mn-cs"/>
              </a:rPr>
              <a:t>6 ECTS για τα μαθήματα κορμού, 4 ECTS για τα λοιπά μαθήματα, 2 ECTS για τα μαθήματα γενικών δεξιοτήτων και 20 ECTS για πτυχιακή εργασία ή πρακτική άσκηση</a:t>
            </a:r>
          </a:p>
          <a:p>
            <a:pPr marL="273050" indent="-273050" eaLnBrk="0" hangingPunct="0">
              <a:spcBef>
                <a:spcPts val="0"/>
              </a:spcBef>
              <a:spcAft>
                <a:spcPts val="600"/>
              </a:spcAft>
              <a:buClr>
                <a:srgbClr val="0BD0D9"/>
              </a:buClr>
              <a:buSzPct val="95000"/>
              <a:buFont typeface="Wingdings 2" pitchFamily="18" charset="2"/>
              <a:buChar char=""/>
              <a:defRPr/>
            </a:pPr>
            <a:r>
              <a:rPr lang="el-GR" b="1" dirty="0" smtClean="0">
                <a:latin typeface="+mn-lt"/>
                <a:cs typeface="+mn-cs"/>
              </a:rPr>
              <a:t>Για </a:t>
            </a:r>
            <a:r>
              <a:rPr lang="el-GR" b="1" dirty="0">
                <a:latin typeface="+mn-lt"/>
                <a:cs typeface="+mn-cs"/>
              </a:rPr>
              <a:t>τη λήψη πτυχίου απαιτούνται τουλάχιστον </a:t>
            </a:r>
            <a:r>
              <a:rPr lang="el-GR" b="1" dirty="0">
                <a:solidFill>
                  <a:srgbClr val="C00000"/>
                </a:solidFill>
                <a:latin typeface="+mn-lt"/>
                <a:cs typeface="+mn-cs"/>
              </a:rPr>
              <a:t>240 – Α ECTS</a:t>
            </a:r>
            <a:r>
              <a:rPr lang="el-GR" b="1" dirty="0">
                <a:latin typeface="+mn-lt"/>
                <a:cs typeface="+mn-cs"/>
              </a:rPr>
              <a:t>, που </a:t>
            </a:r>
            <a:r>
              <a:rPr lang="el-GR" b="1" dirty="0" smtClean="0">
                <a:latin typeface="+mn-lt"/>
                <a:cs typeface="+mn-cs"/>
              </a:rPr>
              <a:t>συσσωρεύονται πλέον </a:t>
            </a:r>
            <a:r>
              <a:rPr lang="el-GR" b="1" dirty="0">
                <a:latin typeface="+mn-lt"/>
                <a:cs typeface="+mn-cs"/>
              </a:rPr>
              <a:t>σύμφωνα με τα ECTS των αντίστοιχων μαθημάτων του νέου </a:t>
            </a:r>
            <a:r>
              <a:rPr lang="el-GR" b="1" dirty="0" smtClean="0">
                <a:latin typeface="+mn-lt"/>
                <a:cs typeface="+mn-cs"/>
              </a:rPr>
              <a:t>ΠΠΣ</a:t>
            </a:r>
            <a:endParaRPr lang="en-US" b="1" dirty="0" smtClean="0">
              <a:latin typeface="+mn-lt"/>
              <a:cs typeface="+mn-cs"/>
            </a:endParaRPr>
          </a:p>
          <a:p>
            <a:pPr marL="273050" indent="-273050" eaLnBrk="0" hangingPunct="0">
              <a:spcBef>
                <a:spcPts val="0"/>
              </a:spcBef>
              <a:spcAft>
                <a:spcPts val="600"/>
              </a:spcAft>
              <a:buClr>
                <a:srgbClr val="0BD0D9"/>
              </a:buClr>
              <a:buSzPct val="95000"/>
              <a:buFont typeface="Wingdings 2" pitchFamily="18" charset="2"/>
              <a:buChar char=""/>
              <a:defRPr/>
            </a:pPr>
            <a:r>
              <a:rPr lang="el-GR" b="1" dirty="0" smtClean="0">
                <a:latin typeface="+mn-lt"/>
                <a:cs typeface="+mn-cs"/>
              </a:rPr>
              <a:t>Για τη λήψη πτυχίου απαιτούνται τα 18 υποχρεωτικά μαθήματα του νέου ΠΠΣ, </a:t>
            </a:r>
            <a:r>
              <a:rPr lang="en-US" b="1" dirty="0" smtClean="0">
                <a:latin typeface="+mn-lt"/>
                <a:cs typeface="+mn-cs"/>
              </a:rPr>
              <a:t/>
            </a:r>
            <a:br>
              <a:rPr lang="en-US" b="1" dirty="0" smtClean="0">
                <a:latin typeface="+mn-lt"/>
                <a:cs typeface="+mn-cs"/>
              </a:rPr>
            </a:br>
            <a:r>
              <a:rPr lang="el-GR" b="1" dirty="0" smtClean="0">
                <a:latin typeface="+mn-lt"/>
                <a:cs typeface="+mn-cs"/>
              </a:rPr>
              <a:t>η επιλογή κατεύθυνσης (Α ή Β), τα 4 από τα 5 ή 6 κατ’ επιλογή υποχρεωτικά μαθήματα της κατεύθυνσης, το 1 από τα 2 </a:t>
            </a:r>
            <a:r>
              <a:rPr lang="el-GR" b="1" dirty="0" err="1" smtClean="0">
                <a:latin typeface="+mn-lt"/>
                <a:cs typeface="+mn-cs"/>
              </a:rPr>
              <a:t>project</a:t>
            </a:r>
            <a:r>
              <a:rPr lang="el-GR" b="1" dirty="0" smtClean="0">
                <a:latin typeface="+mn-lt"/>
                <a:cs typeface="+mn-cs"/>
              </a:rPr>
              <a:t> της κατεύθυνσης </a:t>
            </a:r>
            <a:br>
              <a:rPr lang="el-GR" b="1" dirty="0" smtClean="0">
                <a:latin typeface="+mn-lt"/>
                <a:cs typeface="+mn-cs"/>
              </a:rPr>
            </a:br>
            <a:r>
              <a:rPr lang="el-GR" b="1" dirty="0" smtClean="0">
                <a:latin typeface="+mn-lt"/>
                <a:cs typeface="+mn-cs"/>
              </a:rPr>
              <a:t>(</a:t>
            </a:r>
            <a:r>
              <a:rPr lang="el-GR" b="1" dirty="0">
                <a:solidFill>
                  <a:srgbClr val="C00000"/>
                </a:solidFill>
                <a:latin typeface="+mn-lt"/>
                <a:cs typeface="+mn-cs"/>
              </a:rPr>
              <a:t>ή ανεξαρτήτως κατεύθυνσης εάν έχει κατατεθεί το παραδοτέο </a:t>
            </a:r>
            <a:r>
              <a:rPr lang="en-US" b="1" dirty="0" smtClean="0">
                <a:solidFill>
                  <a:srgbClr val="C00000"/>
                </a:solidFill>
                <a:latin typeface="+mn-lt"/>
                <a:cs typeface="+mn-cs"/>
              </a:rPr>
              <a:t>project </a:t>
            </a:r>
            <a:r>
              <a:rPr lang="el-GR" b="1" dirty="0">
                <a:solidFill>
                  <a:srgbClr val="C00000"/>
                </a:solidFill>
                <a:latin typeface="+mn-lt"/>
                <a:cs typeface="+mn-cs"/>
              </a:rPr>
              <a:t>μέχρι και το ακαδημαϊκό έτος 2012-2013</a:t>
            </a:r>
            <a:r>
              <a:rPr lang="el-GR" b="1" dirty="0">
                <a:latin typeface="+mn-lt"/>
                <a:cs typeface="+mn-cs"/>
              </a:rPr>
              <a:t>), </a:t>
            </a:r>
            <a:r>
              <a:rPr lang="el-GR" b="1" dirty="0" smtClean="0">
                <a:latin typeface="+mn-lt"/>
                <a:cs typeface="+mn-cs"/>
              </a:rPr>
              <a:t>τα 4 από όλα τα προαιρετικά μαθήματα, που είναι βασικά των </a:t>
            </a:r>
            <a:r>
              <a:rPr lang="en-US" b="1" dirty="0" smtClean="0">
                <a:latin typeface="+mn-lt"/>
                <a:cs typeface="+mn-cs"/>
              </a:rPr>
              <a:t>3 </a:t>
            </a:r>
            <a:r>
              <a:rPr lang="el-GR" b="1" dirty="0" smtClean="0">
                <a:latin typeface="+mn-lt"/>
                <a:cs typeface="+mn-cs"/>
              </a:rPr>
              <a:t>ειδικεύσεων της κατεύθυνσης, τα 3 μαθήματα γενικής παιδείας, η πτυχιακή εργασία, καθώς και όσα προαιρετικά ή ελεύθερα μαθήματα απαιτούνται για τη συσσώρευση των 240 ECTS</a:t>
            </a:r>
            <a:endParaRPr lang="el-GR" b="1" dirty="0">
              <a:latin typeface="+mn-lt"/>
              <a:cs typeface="+mn-cs"/>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76200"/>
            <a:ext cx="89154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Ένταξη φοιτητών με έτος εγγραφής πριν το 2012</a:t>
            </a:r>
          </a:p>
        </p:txBody>
      </p:sp>
      <p:sp>
        <p:nvSpPr>
          <p:cNvPr id="5" name="Content Placeholder 4"/>
          <p:cNvSpPr>
            <a:spLocks noGrp="1"/>
          </p:cNvSpPr>
          <p:nvPr>
            <p:ph idx="1"/>
          </p:nvPr>
        </p:nvSpPr>
        <p:spPr>
          <a:xfrm>
            <a:off x="152400" y="838200"/>
            <a:ext cx="8534400" cy="5638800"/>
          </a:xfrm>
        </p:spPr>
        <p:txBody>
          <a:bodyPr/>
          <a:lstStyle/>
          <a:p>
            <a:pPr>
              <a:spcBef>
                <a:spcPts val="600"/>
              </a:spcBef>
              <a:spcAft>
                <a:spcPts val="600"/>
              </a:spcAft>
            </a:pPr>
            <a:r>
              <a:rPr lang="el-GR" sz="1800" dirty="0"/>
              <a:t>Οι φοιτητές που εντάσσονται δύνανται να κατοχυρώσουν ειδίκευση (ή μέχρι 2 ειδικεύσεις) με τους όρους και τις προϋποθέσεις του νέου ΠΠΣ</a:t>
            </a:r>
          </a:p>
          <a:p>
            <a:pPr>
              <a:spcBef>
                <a:spcPts val="600"/>
              </a:spcBef>
              <a:spcAft>
                <a:spcPts val="600"/>
              </a:spcAft>
            </a:pPr>
            <a:r>
              <a:rPr lang="el-GR" sz="1800" dirty="0" smtClean="0"/>
              <a:t>Η «</a:t>
            </a:r>
            <a:r>
              <a:rPr lang="el-GR" sz="1800" dirty="0" smtClean="0">
                <a:solidFill>
                  <a:srgbClr val="C00000"/>
                </a:solidFill>
              </a:rPr>
              <a:t>Σχεδίαση και Χρήση Βάσεων Δεδομένων</a:t>
            </a:r>
            <a:r>
              <a:rPr lang="el-GR" sz="1800" dirty="0" smtClean="0"/>
              <a:t>» είναι υποχρεωτικό μάθημα για τη λήψη πτυχίου</a:t>
            </a:r>
          </a:p>
          <a:p>
            <a:pPr>
              <a:spcBef>
                <a:spcPts val="600"/>
              </a:spcBef>
              <a:spcAft>
                <a:spcPts val="600"/>
              </a:spcAft>
            </a:pPr>
            <a:r>
              <a:rPr lang="el-GR" sz="1800" dirty="0" smtClean="0"/>
              <a:t>Η «</a:t>
            </a:r>
            <a:r>
              <a:rPr lang="el-GR" sz="1800" dirty="0" smtClean="0">
                <a:solidFill>
                  <a:srgbClr val="C00000"/>
                </a:solidFill>
              </a:rPr>
              <a:t>Εισαγωγή στην Επιστήμη της Πληροφορικής και των Τηλεπικοινωνιών</a:t>
            </a:r>
            <a:r>
              <a:rPr lang="el-GR" sz="1800" dirty="0" smtClean="0"/>
              <a:t>» είναι μάθημα γενικής παιδείας, αλλά ο φοιτητής</a:t>
            </a:r>
            <a:r>
              <a:rPr lang="en-US" sz="1800" dirty="0" smtClean="0"/>
              <a:t>,</a:t>
            </a:r>
            <a:r>
              <a:rPr lang="el-GR" sz="1800" dirty="0" smtClean="0"/>
              <a:t> που έχει εξετασθεί επιτυχώς σε αυτό</a:t>
            </a:r>
            <a:r>
              <a:rPr lang="en-US" sz="1800" dirty="0" smtClean="0"/>
              <a:t>,</a:t>
            </a:r>
            <a:r>
              <a:rPr lang="el-GR" sz="1800" dirty="0" smtClean="0"/>
              <a:t> έχει ήδη συσσωρεύσει </a:t>
            </a:r>
            <a:r>
              <a:rPr lang="el-GR" sz="1800" dirty="0" smtClean="0">
                <a:solidFill>
                  <a:srgbClr val="C00000"/>
                </a:solidFill>
              </a:rPr>
              <a:t>6 ECTS</a:t>
            </a:r>
            <a:endParaRPr lang="el-GR" sz="1800" dirty="0" smtClean="0"/>
          </a:p>
          <a:p>
            <a:pPr>
              <a:spcBef>
                <a:spcPts val="600"/>
              </a:spcBef>
              <a:spcAft>
                <a:spcPts val="600"/>
              </a:spcAft>
            </a:pPr>
            <a:r>
              <a:rPr lang="el-GR" sz="1800" dirty="0" smtClean="0"/>
              <a:t>Τα μαθήματα «</a:t>
            </a:r>
            <a:r>
              <a:rPr lang="el-GR" sz="1800" dirty="0" smtClean="0">
                <a:solidFill>
                  <a:srgbClr val="C00000"/>
                </a:solidFill>
              </a:rPr>
              <a:t>Φυσική</a:t>
            </a:r>
            <a:r>
              <a:rPr lang="el-GR" sz="1800" dirty="0" smtClean="0"/>
              <a:t>», «</a:t>
            </a:r>
            <a:r>
              <a:rPr lang="el-GR" sz="1800" dirty="0" smtClean="0">
                <a:solidFill>
                  <a:srgbClr val="C00000"/>
                </a:solidFill>
              </a:rPr>
              <a:t>Σύγχρονη Ελληνική και Βαλκανική Ιστορία</a:t>
            </a:r>
            <a:r>
              <a:rPr lang="el-GR" sz="1800" dirty="0" smtClean="0"/>
              <a:t>» και «</a:t>
            </a:r>
            <a:r>
              <a:rPr lang="el-GR" sz="1800" dirty="0" smtClean="0">
                <a:solidFill>
                  <a:srgbClr val="C00000"/>
                </a:solidFill>
              </a:rPr>
              <a:t>Σύγχρονη Ευρωπαϊκή Ιστορία</a:t>
            </a:r>
            <a:r>
              <a:rPr lang="el-GR" sz="1800" dirty="0" smtClean="0"/>
              <a:t>» καταργούνται και δεν θεωρούνται πλέον υποχρεωτικά για τη λήψη πτυχίου. </a:t>
            </a:r>
            <a:br>
              <a:rPr lang="el-GR" sz="1800" dirty="0" smtClean="0"/>
            </a:br>
            <a:r>
              <a:rPr lang="el-GR" sz="1800" dirty="0" smtClean="0"/>
              <a:t/>
            </a:r>
            <a:br>
              <a:rPr lang="el-GR" sz="1800" dirty="0" smtClean="0"/>
            </a:br>
            <a:r>
              <a:rPr lang="el-GR" sz="1800" dirty="0" smtClean="0"/>
              <a:t>Εάν ο φοιτητής έχει εξετασθεί επιτυχώς και έχει συσσωρεύσει ECTS σε αυτά τα μαθήματα, τα μαθήματα αυτά θεωρούνται ως προαιρετικά μαθήματα. </a:t>
            </a:r>
            <a:br>
              <a:rPr lang="el-GR" sz="1800" dirty="0" smtClean="0"/>
            </a:br>
            <a:r>
              <a:rPr lang="el-GR" sz="1800" dirty="0" smtClean="0"/>
              <a:t/>
            </a:r>
            <a:br>
              <a:rPr lang="el-GR" sz="1800" dirty="0" smtClean="0"/>
            </a:br>
            <a:r>
              <a:rPr lang="el-GR" sz="1800" dirty="0" smtClean="0"/>
              <a:t>Ο φοιτητής δύναται, με δήλωσή του, να τα αντικαταστήσει με άλλα προαιρετικά μαθήματα, ώστε να μην συνυπολογιστούν στο βαθμό πτυχίου. </a:t>
            </a:r>
          </a:p>
          <a:p>
            <a:pPr>
              <a:spcBef>
                <a:spcPts val="600"/>
              </a:spcBef>
              <a:spcAft>
                <a:spcPts val="600"/>
              </a:spcAft>
              <a:buNone/>
            </a:pPr>
            <a:r>
              <a:rPr lang="el-GR" sz="1800" dirty="0" smtClean="0"/>
              <a:t>	</a:t>
            </a:r>
          </a:p>
          <a:p>
            <a:pPr>
              <a:spcBef>
                <a:spcPts val="600"/>
              </a:spcBef>
              <a:spcAft>
                <a:spcPts val="600"/>
              </a:spcAft>
              <a:buNone/>
            </a:pPr>
            <a:endParaRPr lang="el-GR" sz="1800" dirty="0" smtClean="0"/>
          </a:p>
          <a:p>
            <a:pPr>
              <a:spcBef>
                <a:spcPts val="600"/>
              </a:spcBef>
              <a:spcAft>
                <a:spcPts val="600"/>
              </a:spcAft>
              <a:buNone/>
            </a:pPr>
            <a:r>
              <a:rPr lang="el-GR" sz="1800" dirty="0" smtClean="0"/>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 y="76200"/>
            <a:ext cx="89154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Ένταξη φοιτητών με έτος εγγραφής πριν το 2012</a:t>
            </a:r>
          </a:p>
        </p:txBody>
      </p:sp>
      <p:sp>
        <p:nvSpPr>
          <p:cNvPr id="5" name="Content Placeholder 4"/>
          <p:cNvSpPr txBox="1">
            <a:spLocks/>
          </p:cNvSpPr>
          <p:nvPr/>
        </p:nvSpPr>
        <p:spPr>
          <a:xfrm>
            <a:off x="304800" y="838200"/>
            <a:ext cx="8382000" cy="5943600"/>
          </a:xfrm>
          <a:prstGeom prst="rect">
            <a:avLst/>
          </a:prstGeom>
        </p:spPr>
        <p:txBody>
          <a:bodyPr/>
          <a:lstStyle/>
          <a:p>
            <a:pPr marL="273050" marR="0" lvl="0" indent="-273050" algn="l" defTabSz="914400" rtl="0" eaLnBrk="1" fontAlgn="base" latinLnBrk="0" hangingPunct="1">
              <a:lnSpc>
                <a:spcPct val="100000"/>
              </a:lnSpc>
              <a:spcBef>
                <a:spcPts val="600"/>
              </a:spcBef>
              <a:spcAft>
                <a:spcPts val="600"/>
              </a:spcAft>
              <a:buClr>
                <a:srgbClr val="0BD0D9"/>
              </a:buClr>
              <a:buSzPct val="95000"/>
              <a:buFont typeface="Wingdings 2" pitchFamily="18" charset="2"/>
              <a:buChar char=""/>
              <a:tabLst/>
              <a:defRPr/>
            </a:pPr>
            <a:r>
              <a:rPr kumimoji="0" lang="el-GR" sz="1800" b="1" i="0" u="none" strike="noStrike" kern="1200" cap="none" spc="0" normalizeH="0" baseline="0" noProof="0" dirty="0" smtClean="0">
                <a:ln>
                  <a:noFill/>
                </a:ln>
                <a:solidFill>
                  <a:schemeClr val="tx1"/>
                </a:solidFill>
                <a:effectLst/>
                <a:uLnTx/>
                <a:uFillTx/>
                <a:latin typeface="+mn-lt"/>
                <a:ea typeface="+mn-ea"/>
                <a:cs typeface="+mn-cs"/>
              </a:rPr>
              <a:t>Τα μαθήματα κορμού του παλαιού ΠΠΣ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Αριθμητικά Ανάλυση</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Μαθηματικά Πληροφορικής</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Υλοποίηση Συστημάτων Βάσεων Δεδομένων</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και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Θεωρία Υπολογισμού</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είναι κατ’ επιλογή υποχρεωτικά μαθήματα της Κατεύθυνσης Α, ενώ το μάθημα κορμού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Ηλεκτρονική</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είναι κατ’ επιλογή υποχρεωτικό μάθημα της Κατεύθυνσης Β και το μάθημα κορμού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Μαθηματικά Τηλεπικοινωνιών</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(νυν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Εφαρμοσμένα Μαθηματικά</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είναι προαιρετικό μάθημα, βασικό της ειδίκευσης Ε6</a:t>
            </a:r>
          </a:p>
          <a:p>
            <a:pPr marL="273050" lvl="0" indent="-273050">
              <a:spcBef>
                <a:spcPts val="600"/>
              </a:spcBef>
              <a:spcAft>
                <a:spcPts val="600"/>
              </a:spcAft>
              <a:buClr>
                <a:srgbClr val="0BD0D9"/>
              </a:buClr>
              <a:buSzPct val="95000"/>
              <a:buFont typeface="Wingdings 2" pitchFamily="18" charset="2"/>
              <a:buChar char=""/>
            </a:pPr>
            <a:r>
              <a:rPr lang="el-GR" b="1" dirty="0" smtClean="0">
                <a:latin typeface="+mn-lt"/>
                <a:cs typeface="+mn-cs"/>
              </a:rPr>
              <a:t>Τα μαθήματα γενικών δεξιοτήτων «</a:t>
            </a:r>
            <a:r>
              <a:rPr lang="el-GR" b="1" dirty="0" smtClean="0">
                <a:solidFill>
                  <a:srgbClr val="C00000"/>
                </a:solidFill>
                <a:latin typeface="+mn-lt"/>
                <a:cs typeface="+mn-cs"/>
              </a:rPr>
              <a:t>Διοίκηση Έργων</a:t>
            </a:r>
            <a:r>
              <a:rPr lang="el-GR" b="1" dirty="0" smtClean="0">
                <a:latin typeface="+mn-lt"/>
                <a:cs typeface="+mn-cs"/>
              </a:rPr>
              <a:t>» και «</a:t>
            </a:r>
            <a:r>
              <a:rPr lang="el-GR" b="1" dirty="0" smtClean="0">
                <a:solidFill>
                  <a:srgbClr val="C00000"/>
                </a:solidFill>
                <a:latin typeface="+mn-lt"/>
                <a:cs typeface="+mn-cs"/>
              </a:rPr>
              <a:t>Τεχνικές Παρουσίασης και Συγγραφής Επιστημονικών Εκθέσεων</a:t>
            </a:r>
            <a:r>
              <a:rPr lang="el-GR" b="1" dirty="0" smtClean="0">
                <a:latin typeface="+mn-lt"/>
                <a:cs typeface="+mn-cs"/>
              </a:rPr>
              <a:t>» </a:t>
            </a:r>
            <a:br>
              <a:rPr lang="el-GR" b="1" dirty="0" smtClean="0">
                <a:latin typeface="+mn-lt"/>
                <a:cs typeface="+mn-cs"/>
              </a:rPr>
            </a:br>
            <a:r>
              <a:rPr lang="el-GR" b="1" dirty="0" smtClean="0">
                <a:latin typeface="+mn-lt"/>
                <a:cs typeface="+mn-cs"/>
              </a:rPr>
              <a:t>ενοποιούνται σε ένα μάθημα γενικής παιδείας των 2 </a:t>
            </a:r>
            <a:r>
              <a:rPr lang="en-US" b="1" dirty="0" smtClean="0">
                <a:latin typeface="+mn-lt"/>
                <a:cs typeface="+mn-cs"/>
              </a:rPr>
              <a:t>ECTS</a:t>
            </a:r>
            <a:r>
              <a:rPr lang="el-GR" b="1" dirty="0" smtClean="0">
                <a:latin typeface="+mn-lt"/>
                <a:cs typeface="+mn-cs"/>
              </a:rPr>
              <a:t>, αλλά ο φοιτητής</a:t>
            </a:r>
            <a:r>
              <a:rPr lang="en-US" b="1" dirty="0" smtClean="0">
                <a:latin typeface="+mn-lt"/>
                <a:cs typeface="+mn-cs"/>
              </a:rPr>
              <a:t>,</a:t>
            </a:r>
            <a:r>
              <a:rPr lang="el-GR" b="1" dirty="0" smtClean="0">
                <a:latin typeface="+mn-lt"/>
                <a:cs typeface="+mn-cs"/>
              </a:rPr>
              <a:t> </a:t>
            </a:r>
            <a:br>
              <a:rPr lang="el-GR" b="1" dirty="0" smtClean="0">
                <a:latin typeface="+mn-lt"/>
                <a:cs typeface="+mn-cs"/>
              </a:rPr>
            </a:br>
            <a:r>
              <a:rPr lang="el-GR" b="1" dirty="0" smtClean="0">
                <a:latin typeface="+mn-lt"/>
                <a:cs typeface="+mn-cs"/>
              </a:rPr>
              <a:t>που έχει εξετασθεί επιτυχώς σε αυτά</a:t>
            </a:r>
            <a:r>
              <a:rPr lang="en-US" b="1" dirty="0" smtClean="0">
                <a:latin typeface="+mn-lt"/>
                <a:cs typeface="+mn-cs"/>
              </a:rPr>
              <a:t>,</a:t>
            </a:r>
            <a:r>
              <a:rPr lang="el-GR" b="1" dirty="0" smtClean="0">
                <a:latin typeface="+mn-lt"/>
                <a:cs typeface="+mn-cs"/>
              </a:rPr>
              <a:t> έχει ήδη συσσωρεύσει </a:t>
            </a:r>
            <a:r>
              <a:rPr lang="el-GR" b="1" dirty="0" smtClean="0">
                <a:solidFill>
                  <a:srgbClr val="C00000"/>
                </a:solidFill>
                <a:latin typeface="+mn-lt"/>
                <a:cs typeface="+mn-cs"/>
              </a:rPr>
              <a:t>4 ECTS</a:t>
            </a:r>
            <a:r>
              <a:rPr lang="el-GR" b="1" dirty="0" smtClean="0">
                <a:latin typeface="+mn-lt"/>
                <a:cs typeface="+mn-cs"/>
              </a:rPr>
              <a:t>.</a:t>
            </a:r>
            <a:r>
              <a:rPr lang="el-GR" b="1" dirty="0" smtClean="0">
                <a:solidFill>
                  <a:srgbClr val="C00000"/>
                </a:solidFill>
                <a:latin typeface="+mn-lt"/>
                <a:cs typeface="+mn-cs"/>
              </a:rPr>
              <a:t> </a:t>
            </a:r>
            <a:r>
              <a:rPr lang="el-GR" b="1" dirty="0" smtClean="0">
                <a:latin typeface="+mn-lt"/>
                <a:cs typeface="+mn-cs"/>
              </a:rPr>
              <a:t>Φοιτητές που έχουν εξετασθεί επιτυχώς στο ένα από τα δύο αυτά μαθήματα, οφείλουν να εξετασθούν επιτυχώς και στο άλλο.</a:t>
            </a:r>
          </a:p>
          <a:p>
            <a:pPr marL="273050" lvl="0" indent="-273050">
              <a:spcBef>
                <a:spcPts val="600"/>
              </a:spcBef>
              <a:spcAft>
                <a:spcPts val="600"/>
              </a:spcAft>
              <a:buClr>
                <a:srgbClr val="0BD0D9"/>
              </a:buClr>
              <a:buSzPct val="95000"/>
              <a:buFont typeface="Wingdings 2" pitchFamily="18" charset="2"/>
              <a:buChar char=""/>
            </a:pPr>
            <a:r>
              <a:rPr lang="el-GR" b="1" dirty="0" smtClean="0">
                <a:latin typeface="+mn-lt"/>
                <a:cs typeface="+mn-cs"/>
              </a:rPr>
              <a:t>Το μάθημα γενικών δεξιοτήτων «</a:t>
            </a:r>
            <a:r>
              <a:rPr lang="el-GR" b="1" dirty="0" smtClean="0">
                <a:solidFill>
                  <a:srgbClr val="C00000"/>
                </a:solidFill>
                <a:latin typeface="+mn-lt"/>
                <a:cs typeface="+mn-cs"/>
              </a:rPr>
              <a:t>Ιστορία της Πληροφορικής και των Τηλεπικοινωνιών</a:t>
            </a:r>
            <a:r>
              <a:rPr lang="el-GR" b="1" dirty="0" smtClean="0">
                <a:latin typeface="+mn-lt"/>
                <a:cs typeface="+mn-cs"/>
              </a:rPr>
              <a:t>» είναι προαιρετικό μάθημα των 4 ECTS, αλλά ο φοιτητής</a:t>
            </a:r>
            <a:r>
              <a:rPr lang="en-US" b="1" dirty="0" smtClean="0">
                <a:latin typeface="+mn-lt"/>
                <a:cs typeface="+mn-cs"/>
              </a:rPr>
              <a:t>, </a:t>
            </a:r>
            <a:r>
              <a:rPr lang="el-GR" b="1" dirty="0" smtClean="0">
                <a:latin typeface="+mn-lt"/>
                <a:cs typeface="+mn-cs"/>
              </a:rPr>
              <a:t>που έχει εξετασθεί επιτυχώς σε αυτό</a:t>
            </a:r>
            <a:r>
              <a:rPr lang="en-US" b="1" dirty="0" smtClean="0">
                <a:latin typeface="+mn-lt"/>
                <a:cs typeface="+mn-cs"/>
              </a:rPr>
              <a:t>,</a:t>
            </a:r>
            <a:r>
              <a:rPr lang="el-GR" b="1" dirty="0" smtClean="0">
                <a:latin typeface="+mn-lt"/>
                <a:cs typeface="+mn-cs"/>
              </a:rPr>
              <a:t> έχει ήδη συσσωρεύει </a:t>
            </a:r>
            <a:r>
              <a:rPr lang="el-GR" b="1" dirty="0" smtClean="0">
                <a:solidFill>
                  <a:srgbClr val="C00000"/>
                </a:solidFill>
                <a:latin typeface="+mn-lt"/>
                <a:cs typeface="+mn-cs"/>
              </a:rPr>
              <a:t>2 ECTS</a:t>
            </a:r>
          </a:p>
          <a:p>
            <a:pPr marL="273050" marR="0" lvl="0" indent="-273050" algn="l" defTabSz="914400" rtl="0" eaLnBrk="1" fontAlgn="base" latinLnBrk="0" hangingPunct="1">
              <a:lnSpc>
                <a:spcPct val="100000"/>
              </a:lnSpc>
              <a:spcBef>
                <a:spcPts val="600"/>
              </a:spcBef>
              <a:spcAft>
                <a:spcPts val="600"/>
              </a:spcAft>
              <a:buClr>
                <a:srgbClr val="0BD0D9"/>
              </a:buClr>
              <a:buSzPct val="95000"/>
              <a:buFont typeface="Wingdings 2" pitchFamily="18" charset="2"/>
              <a:buChar char=""/>
              <a:tabLst/>
              <a:defRPr/>
            </a:pPr>
            <a:r>
              <a:rPr kumimoji="0" lang="el-GR" sz="1800" b="1" i="0" u="none" strike="noStrike" kern="1200" cap="none" spc="0" normalizeH="0" baseline="0" noProof="0" dirty="0" smtClean="0">
                <a:ln>
                  <a:noFill/>
                </a:ln>
                <a:solidFill>
                  <a:schemeClr val="tx1"/>
                </a:solidFill>
                <a:effectLst/>
                <a:uLnTx/>
                <a:uFillTx/>
                <a:latin typeface="+mn-lt"/>
                <a:ea typeface="+mn-ea"/>
                <a:cs typeface="+mn-cs"/>
              </a:rPr>
              <a:t>Αναγνωρίζονται το πολύ μέχρι 2 ελεύθερα μαθήματα </a:t>
            </a:r>
            <a:r>
              <a:rPr kumimoji="0" lang="en-US" sz="1800" b="1" i="0" u="none" strike="noStrike" kern="1200" cap="none" spc="0" normalizeH="0" baseline="0" noProof="0" dirty="0" smtClean="0">
                <a:ln>
                  <a:noFill/>
                </a:ln>
                <a:solidFill>
                  <a:schemeClr val="tx1"/>
                </a:solidFill>
                <a:effectLst/>
                <a:uLnTx/>
                <a:uFillTx/>
                <a:latin typeface="+mn-lt"/>
                <a:ea typeface="+mn-ea"/>
                <a:cs typeface="+mn-cs"/>
              </a:rPr>
              <a:t/>
            </a:r>
            <a:br>
              <a:rPr kumimoji="0" lang="en-US" sz="1800" b="1" i="0" u="none" strike="noStrike" kern="1200" cap="none" spc="0" normalizeH="0" baseline="0" noProof="0" dirty="0" smtClean="0">
                <a:ln>
                  <a:noFill/>
                </a:ln>
                <a:solidFill>
                  <a:schemeClr val="tx1"/>
                </a:solidFill>
                <a:effectLst/>
                <a:uLnTx/>
                <a:uFillTx/>
                <a:latin typeface="+mn-lt"/>
                <a:ea typeface="+mn-ea"/>
                <a:cs typeface="+mn-cs"/>
              </a:rPr>
            </a:br>
            <a:r>
              <a:rPr kumimoji="0" lang="el-GR" sz="1800" b="1" i="0" u="none" strike="noStrike" kern="1200" cap="none" spc="0" normalizeH="0" baseline="0" noProof="0" dirty="0" smtClean="0">
                <a:ln>
                  <a:noFill/>
                </a:ln>
                <a:solidFill>
                  <a:schemeClr val="tx1"/>
                </a:solidFill>
                <a:effectLst/>
                <a:uLnTx/>
                <a:uFillTx/>
                <a:latin typeface="+mn-lt"/>
                <a:ea typeface="+mn-ea"/>
                <a:cs typeface="+mn-cs"/>
              </a:rPr>
              <a:t>(που συσσωρεύουν </a:t>
            </a:r>
            <a:r>
              <a:rPr kumimoji="0" lang="en-US" sz="1800" b="1" i="0" u="none" strike="noStrike" kern="1200" cap="none" spc="0" normalizeH="0" baseline="0" noProof="0" dirty="0" smtClean="0">
                <a:ln>
                  <a:noFill/>
                </a:ln>
                <a:solidFill>
                  <a:schemeClr val="tx1"/>
                </a:solidFill>
                <a:effectLst/>
                <a:uLnTx/>
                <a:uFillTx/>
                <a:latin typeface="+mn-lt"/>
                <a:ea typeface="+mn-ea"/>
                <a:cs typeface="+mn-cs"/>
              </a:rPr>
              <a:t> </a:t>
            </a:r>
            <a:r>
              <a:rPr lang="el-GR" b="1" dirty="0" smtClean="0">
                <a:solidFill>
                  <a:srgbClr val="C00000"/>
                </a:solidFill>
                <a:latin typeface="+mn-lt"/>
                <a:cs typeface="+mn-cs"/>
              </a:rPr>
              <a:t>μέχρι</a:t>
            </a:r>
            <a:r>
              <a:rPr lang="el-GR" b="1" dirty="0" smtClean="0">
                <a:latin typeface="+mn-lt"/>
                <a:cs typeface="+mn-cs"/>
              </a:rPr>
              <a:t>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8 στα 240 ECTS</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a:t>
            </a:r>
          </a:p>
          <a:p>
            <a:pPr marL="273050" marR="0" lvl="0" indent="-273050" algn="l" defTabSz="914400" rtl="0" eaLnBrk="1" fontAlgn="base" latinLnBrk="0" hangingPunct="1">
              <a:lnSpc>
                <a:spcPct val="100000"/>
              </a:lnSpc>
              <a:spcBef>
                <a:spcPts val="600"/>
              </a:spcBef>
              <a:spcAft>
                <a:spcPts val="600"/>
              </a:spcAft>
              <a:buClr>
                <a:srgbClr val="0BD0D9"/>
              </a:buClr>
              <a:buSzPct val="95000"/>
              <a:buFont typeface="Wingdings 2" pitchFamily="18" charset="2"/>
              <a:buChar char=""/>
              <a:tabLst/>
              <a:defRPr/>
            </a:pPr>
            <a:r>
              <a:rPr kumimoji="0" lang="el-GR" sz="1800" b="1" i="0" u="none" strike="noStrike" kern="1200" cap="none" spc="0" normalizeH="0" baseline="0" noProof="0" dirty="0" smtClean="0">
                <a:ln>
                  <a:noFill/>
                </a:ln>
                <a:solidFill>
                  <a:schemeClr val="tx1"/>
                </a:solidFill>
                <a:effectLst/>
                <a:uLnTx/>
                <a:uFillTx/>
                <a:latin typeface="+mn-lt"/>
                <a:ea typeface="+mn-ea"/>
                <a:cs typeface="+mn-cs"/>
              </a:rPr>
              <a:t>Δεν απαιτείται η λήψη των </a:t>
            </a:r>
            <a:r>
              <a:rPr kumimoji="0" lang="el-GR" sz="1800" b="1" i="0" u="none" strike="noStrike" kern="1200" cap="none" spc="0" normalizeH="0" baseline="0" noProof="0" dirty="0" smtClean="0">
                <a:ln>
                  <a:noFill/>
                </a:ln>
                <a:solidFill>
                  <a:srgbClr val="C00000"/>
                </a:solidFill>
                <a:effectLst/>
                <a:uLnTx/>
                <a:uFillTx/>
                <a:latin typeface="+mn-lt"/>
                <a:ea typeface="+mn-ea"/>
                <a:cs typeface="+mn-cs"/>
              </a:rPr>
              <a:t>3 αυτοτελών εργαστηριών</a:t>
            </a:r>
            <a:endParaRPr kumimoji="0" lang="el-GR" sz="1800" b="1" i="0" u="none" strike="noStrike" kern="1200" cap="none" spc="0" normalizeH="0" baseline="0" noProof="0" dirty="0" smtClean="0">
              <a:ln>
                <a:noFill/>
              </a:ln>
              <a:solidFill>
                <a:schemeClr val="tx1"/>
              </a:solidFill>
              <a:effectLst/>
              <a:uLnTx/>
              <a:uFillTx/>
              <a:latin typeface="+mn-lt"/>
              <a:ea typeface="+mn-ea"/>
              <a:cs typeface="+mn-cs"/>
            </a:endParaRPr>
          </a:p>
          <a:p>
            <a:pPr marL="273050" marR="0" lvl="0" indent="-273050" algn="l" defTabSz="914400" rtl="0" eaLnBrk="1" fontAlgn="base" latinLnBrk="0" hangingPunct="1">
              <a:lnSpc>
                <a:spcPct val="100000"/>
              </a:lnSpc>
              <a:spcBef>
                <a:spcPts val="600"/>
              </a:spcBef>
              <a:spcAft>
                <a:spcPts val="600"/>
              </a:spcAft>
              <a:buClr>
                <a:srgbClr val="0BD0D9"/>
              </a:buClr>
              <a:buSzPct val="95000"/>
              <a:tabLst/>
              <a:defRPr/>
            </a:pPr>
            <a:endParaRPr kumimoji="0" lang="el-GR" sz="18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76200"/>
            <a:ext cx="89154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Φοιτητές που Παραμένουν στο Παλαιό ΠΠΣ</a:t>
            </a:r>
          </a:p>
        </p:txBody>
      </p:sp>
      <p:sp>
        <p:nvSpPr>
          <p:cNvPr id="3" name="Content Placeholder 4"/>
          <p:cNvSpPr txBox="1">
            <a:spLocks/>
          </p:cNvSpPr>
          <p:nvPr/>
        </p:nvSpPr>
        <p:spPr>
          <a:xfrm>
            <a:off x="152400" y="762000"/>
            <a:ext cx="8915400" cy="6019800"/>
          </a:xfrm>
          <a:prstGeom prst="rect">
            <a:avLst/>
          </a:prstGeom>
        </p:spPr>
        <p:txBody>
          <a:bodyPr/>
          <a:lstStyle/>
          <a:p>
            <a:pPr marL="273050" lvl="0" indent="-273050">
              <a:spcBef>
                <a:spcPts val="600"/>
              </a:spcBef>
              <a:spcAft>
                <a:spcPts val="600"/>
              </a:spcAft>
              <a:buClr>
                <a:srgbClr val="0BD0D9"/>
              </a:buClr>
              <a:buSzPct val="95000"/>
              <a:buFont typeface="Wingdings 2" pitchFamily="18" charset="2"/>
              <a:buChar char=""/>
              <a:defRPr/>
            </a:pPr>
            <a:r>
              <a:rPr lang="el-GR" b="1" dirty="0">
                <a:latin typeface="+mn-lt"/>
                <a:cs typeface="+mn-cs"/>
              </a:rPr>
              <a:t>Οι φοιτητές που παραμένουν στο παλαιό ΠΠΣ θα πάρουν πτυχίο με τους όρους και τις προϋποθέσεις του παλαιού ΠΠΣ, δηλαδή 48 μαθήματα από τα οποία: </a:t>
            </a:r>
            <a:endParaRPr lang="el-GR" b="1" dirty="0" smtClean="0">
              <a:latin typeface="+mn-lt"/>
              <a:cs typeface="+mn-cs"/>
            </a:endParaRPr>
          </a:p>
          <a:p>
            <a:pPr marL="730250" lvl="1" indent="-273050">
              <a:spcBef>
                <a:spcPts val="0"/>
              </a:spcBef>
              <a:spcAft>
                <a:spcPts val="600"/>
              </a:spcAft>
              <a:buClr>
                <a:srgbClr val="0BD0D9"/>
              </a:buClr>
              <a:buSzPct val="95000"/>
              <a:buFont typeface="Wingdings 2" pitchFamily="18" charset="2"/>
              <a:buChar char=""/>
              <a:defRPr/>
            </a:pPr>
            <a:r>
              <a:rPr lang="el-GR" b="1" dirty="0" smtClean="0">
                <a:solidFill>
                  <a:srgbClr val="C00000"/>
                </a:solidFill>
                <a:latin typeface="+mn-lt"/>
                <a:cs typeface="+mn-cs"/>
              </a:rPr>
              <a:t>25</a:t>
            </a:r>
            <a:r>
              <a:rPr lang="el-GR" b="1" dirty="0" smtClean="0">
                <a:latin typeface="+mn-lt"/>
                <a:cs typeface="+mn-cs"/>
              </a:rPr>
              <a:t> </a:t>
            </a:r>
            <a:r>
              <a:rPr lang="el-GR" b="1" dirty="0">
                <a:latin typeface="+mn-lt"/>
                <a:cs typeface="+mn-cs"/>
              </a:rPr>
              <a:t>υποχρεωτικά μαθήματα κορμού (Κ01-Κ25), </a:t>
            </a:r>
            <a:endParaRPr lang="el-GR" b="1" dirty="0" smtClean="0">
              <a:latin typeface="+mn-lt"/>
              <a:cs typeface="+mn-cs"/>
            </a:endParaRPr>
          </a:p>
          <a:p>
            <a:pPr marL="730250" lvl="1" indent="-273050">
              <a:spcBef>
                <a:spcPts val="0"/>
              </a:spcBef>
              <a:spcAft>
                <a:spcPts val="600"/>
              </a:spcAft>
              <a:buClr>
                <a:srgbClr val="0BD0D9"/>
              </a:buClr>
              <a:buSzPct val="95000"/>
              <a:buFont typeface="Wingdings 2" pitchFamily="18" charset="2"/>
              <a:buChar char=""/>
              <a:defRPr/>
            </a:pPr>
            <a:r>
              <a:rPr lang="el-GR" b="1" dirty="0" smtClean="0">
                <a:solidFill>
                  <a:srgbClr val="C00000"/>
                </a:solidFill>
                <a:latin typeface="+mn-lt"/>
                <a:cs typeface="+mn-cs"/>
              </a:rPr>
              <a:t>15</a:t>
            </a:r>
            <a:r>
              <a:rPr lang="el-GR" b="1" dirty="0" smtClean="0">
                <a:latin typeface="+mn-lt"/>
                <a:cs typeface="+mn-cs"/>
              </a:rPr>
              <a:t> </a:t>
            </a:r>
            <a:r>
              <a:rPr lang="el-GR" b="1" dirty="0">
                <a:latin typeface="+mn-lt"/>
                <a:cs typeface="+mn-cs"/>
              </a:rPr>
              <a:t>μαθήματα κατευθύνσεων </a:t>
            </a:r>
            <a:r>
              <a:rPr lang="el-GR" b="1" dirty="0" smtClean="0">
                <a:latin typeface="+mn-lt"/>
                <a:cs typeface="+mn-cs"/>
              </a:rPr>
              <a:t/>
            </a:r>
            <a:br>
              <a:rPr lang="el-GR" b="1" dirty="0" smtClean="0">
                <a:latin typeface="+mn-lt"/>
                <a:cs typeface="+mn-cs"/>
              </a:rPr>
            </a:br>
            <a:r>
              <a:rPr lang="el-GR" sz="1600" b="1" dirty="0" smtClean="0">
                <a:latin typeface="+mn-lt"/>
                <a:cs typeface="+mn-cs"/>
              </a:rPr>
              <a:t>(</a:t>
            </a:r>
            <a:r>
              <a:rPr lang="el-GR" sz="1600" b="1" dirty="0">
                <a:latin typeface="+mn-lt"/>
                <a:cs typeface="+mn-cs"/>
              </a:rPr>
              <a:t>από τα οποία 5 έως 7 βασικά μαθήματα κατεύθυνσης (τουλάχιστον ένα από κάθε κατεύθυνση) και μέχρι 3 ελεύθερα μαθήματα), </a:t>
            </a:r>
            <a:endParaRPr lang="el-GR" sz="1600" b="1" dirty="0" smtClean="0">
              <a:latin typeface="+mn-lt"/>
              <a:cs typeface="+mn-cs"/>
            </a:endParaRPr>
          </a:p>
          <a:p>
            <a:pPr marL="730250" lvl="1" indent="-273050">
              <a:spcBef>
                <a:spcPts val="0"/>
              </a:spcBef>
              <a:spcAft>
                <a:spcPts val="600"/>
              </a:spcAft>
              <a:buClr>
                <a:srgbClr val="0BD0D9"/>
              </a:buClr>
              <a:buSzPct val="95000"/>
              <a:buFont typeface="Wingdings 2" pitchFamily="18" charset="2"/>
              <a:buChar char=""/>
              <a:defRPr/>
            </a:pPr>
            <a:r>
              <a:rPr lang="el-GR" b="1" dirty="0" smtClean="0">
                <a:solidFill>
                  <a:srgbClr val="C00000"/>
                </a:solidFill>
                <a:latin typeface="+mn-lt"/>
                <a:cs typeface="+mn-cs"/>
              </a:rPr>
              <a:t>6</a:t>
            </a:r>
            <a:r>
              <a:rPr lang="el-GR" b="1" dirty="0" smtClean="0">
                <a:latin typeface="+mn-lt"/>
                <a:cs typeface="+mn-cs"/>
              </a:rPr>
              <a:t> </a:t>
            </a:r>
            <a:r>
              <a:rPr lang="el-GR" b="1" dirty="0">
                <a:latin typeface="+mn-lt"/>
                <a:cs typeface="+mn-cs"/>
              </a:rPr>
              <a:t>μαθήματα γενικών δεξιοτήτων </a:t>
            </a:r>
            <a:r>
              <a:rPr lang="el-GR" sz="1600" b="1" dirty="0" smtClean="0">
                <a:latin typeface="+mn-lt"/>
                <a:cs typeface="+mn-cs"/>
              </a:rPr>
              <a:t/>
            </a:r>
            <a:br>
              <a:rPr lang="el-GR" sz="1600" b="1" dirty="0" smtClean="0">
                <a:latin typeface="+mn-lt"/>
                <a:cs typeface="+mn-cs"/>
              </a:rPr>
            </a:br>
            <a:r>
              <a:rPr lang="el-GR" sz="1600" b="1" dirty="0" smtClean="0">
                <a:latin typeface="+mn-lt"/>
                <a:cs typeface="+mn-cs"/>
              </a:rPr>
              <a:t>(</a:t>
            </a:r>
            <a:r>
              <a:rPr lang="el-GR" sz="1600" b="1" dirty="0">
                <a:latin typeface="+mn-lt"/>
                <a:cs typeface="+mn-cs"/>
              </a:rPr>
              <a:t>ή τουλάχιστον αυτά που συνεχίζουν να προσφέρονται στο νέο ΠΠΣ</a:t>
            </a:r>
            <a:r>
              <a:rPr lang="el-GR" sz="1600" b="1" dirty="0" smtClean="0">
                <a:latin typeface="+mn-lt"/>
                <a:cs typeface="+mn-cs"/>
              </a:rPr>
              <a:t>)</a:t>
            </a:r>
          </a:p>
          <a:p>
            <a:pPr marL="730250" lvl="1" indent="-273050">
              <a:spcBef>
                <a:spcPts val="0"/>
              </a:spcBef>
              <a:spcAft>
                <a:spcPts val="600"/>
              </a:spcAft>
              <a:buClr>
                <a:srgbClr val="0BD0D9"/>
              </a:buClr>
              <a:buSzPct val="95000"/>
              <a:buFont typeface="Wingdings 2" pitchFamily="18" charset="2"/>
              <a:buChar char=""/>
              <a:defRPr/>
            </a:pPr>
            <a:r>
              <a:rPr lang="el-GR" b="1" dirty="0" smtClean="0">
                <a:latin typeface="+mn-lt"/>
                <a:cs typeface="+mn-cs"/>
              </a:rPr>
              <a:t>πτυχιακή </a:t>
            </a:r>
            <a:r>
              <a:rPr lang="el-GR" b="1" dirty="0">
                <a:latin typeface="+mn-lt"/>
                <a:cs typeface="+mn-cs"/>
              </a:rPr>
              <a:t>εργασία (Κ27, Κ28) ή πρακτική άσκηση (Κ26) που μπορεί να αντικαταστήσει ένα εξάμηνο της πτυχιακής εργασίας</a:t>
            </a:r>
            <a:r>
              <a:rPr lang="el-GR" b="1" dirty="0" smtClean="0">
                <a:latin typeface="+mn-lt"/>
                <a:cs typeface="+mn-cs"/>
              </a:rPr>
              <a:t>.</a:t>
            </a:r>
          </a:p>
          <a:p>
            <a:pPr marL="273050" lvl="0" indent="-273050">
              <a:spcBef>
                <a:spcPts val="600"/>
              </a:spcBef>
              <a:spcAft>
                <a:spcPts val="600"/>
              </a:spcAft>
              <a:buClr>
                <a:srgbClr val="0BD0D9"/>
              </a:buClr>
              <a:buSzPct val="95000"/>
              <a:buFont typeface="Wingdings 2" pitchFamily="18" charset="2"/>
              <a:buChar char=""/>
              <a:defRPr/>
            </a:pPr>
            <a:r>
              <a:rPr lang="el-GR" b="1" dirty="0" smtClean="0">
                <a:latin typeface="+mn-lt"/>
                <a:cs typeface="+mn-cs"/>
              </a:rPr>
              <a:t>Οι φοιτητές που παραμένουν στο παλαιό ΠΠΣ και δεν έχουν ήδη συσσωρεύσει πιστωτικές μονάδες (ECTS) στο υποχρεωτικό μάθημα Κ07 «</a:t>
            </a:r>
            <a:r>
              <a:rPr lang="el-GR" b="1" dirty="0" smtClean="0">
                <a:solidFill>
                  <a:srgbClr val="C00000"/>
                </a:solidFill>
                <a:latin typeface="+mn-lt"/>
                <a:cs typeface="+mn-cs"/>
              </a:rPr>
              <a:t>Φυσική</a:t>
            </a:r>
            <a:r>
              <a:rPr lang="el-GR" b="1" dirty="0" smtClean="0">
                <a:latin typeface="+mn-lt"/>
                <a:cs typeface="+mn-cs"/>
              </a:rPr>
              <a:t>» του παλαιού ΠΠΣ, θα πρέπει να το αντικαταστήσουν με κάποιο από τα προσφερόμενα (κατ' επιλογή) υποχρεωτικά μαθήματα του νέου ΠΠΣ, όπως:</a:t>
            </a:r>
          </a:p>
          <a:p>
            <a:pPr marL="639763" lvl="1" indent="-246063">
              <a:spcBef>
                <a:spcPts val="0"/>
              </a:spcBef>
              <a:buClr>
                <a:schemeClr val="accent1"/>
              </a:buClr>
              <a:buSzPct val="85000"/>
              <a:buFont typeface="Wingdings 2" pitchFamily="18" charset="2"/>
              <a:buChar char=""/>
              <a:defRPr/>
            </a:pPr>
            <a:r>
              <a:rPr lang="el-GR" sz="1600" b="1" dirty="0" smtClean="0">
                <a:solidFill>
                  <a:srgbClr val="C00000"/>
                </a:solidFill>
                <a:latin typeface="+mn-lt"/>
                <a:cs typeface="+mn-cs"/>
              </a:rPr>
              <a:t>Κ29 «Σχεδίαση και Χρήση Βάσεων Δεδομένων»,</a:t>
            </a:r>
          </a:p>
          <a:p>
            <a:pPr marL="639763" lvl="1" indent="-246063">
              <a:spcBef>
                <a:spcPts val="0"/>
              </a:spcBef>
              <a:buClr>
                <a:schemeClr val="accent1"/>
              </a:buClr>
              <a:buSzPct val="85000"/>
              <a:buFont typeface="Wingdings 2" pitchFamily="18" charset="2"/>
              <a:buChar char=""/>
              <a:defRPr/>
            </a:pPr>
            <a:r>
              <a:rPr lang="el-GR" sz="1600" b="1" dirty="0" smtClean="0">
                <a:solidFill>
                  <a:srgbClr val="C00000"/>
                </a:solidFill>
                <a:latin typeface="+mn-lt"/>
                <a:cs typeface="+mn-cs"/>
              </a:rPr>
              <a:t>Κ30 «Αρχιτεκτονική Υπολογιστών ΙΙ»,</a:t>
            </a:r>
          </a:p>
          <a:p>
            <a:pPr marL="639763" lvl="1" indent="-246063">
              <a:spcBef>
                <a:spcPts val="0"/>
              </a:spcBef>
              <a:buClr>
                <a:schemeClr val="accent1"/>
              </a:buClr>
              <a:buSzPct val="85000"/>
              <a:buFont typeface="Wingdings 2" pitchFamily="18" charset="2"/>
              <a:buChar char=""/>
              <a:defRPr/>
            </a:pPr>
            <a:r>
              <a:rPr lang="el-GR" sz="1600" b="1" dirty="0" smtClean="0">
                <a:solidFill>
                  <a:srgbClr val="C00000"/>
                </a:solidFill>
                <a:latin typeface="+mn-lt"/>
                <a:cs typeface="+mn-cs"/>
              </a:rPr>
              <a:t>Κ33 «Δίκτυα Επικοινωνιών ΙΙ»,</a:t>
            </a:r>
          </a:p>
          <a:p>
            <a:pPr marL="639763" lvl="1" indent="-246063">
              <a:spcBef>
                <a:spcPts val="0"/>
              </a:spcBef>
              <a:buClr>
                <a:schemeClr val="accent1"/>
              </a:buClr>
              <a:buSzPct val="85000"/>
              <a:buFont typeface="Wingdings 2" pitchFamily="18" charset="2"/>
              <a:buChar char=""/>
              <a:defRPr/>
            </a:pPr>
            <a:r>
              <a:rPr lang="el-GR" sz="1600" b="1" dirty="0" smtClean="0">
                <a:solidFill>
                  <a:srgbClr val="C00000"/>
                </a:solidFill>
                <a:latin typeface="+mn-lt"/>
                <a:cs typeface="+mn-cs"/>
              </a:rPr>
              <a:t>Κ32 «Ψηφιακή Επεξεργασία Σήματος»,</a:t>
            </a:r>
          </a:p>
          <a:p>
            <a:pPr marL="639763" lvl="1" indent="-246063">
              <a:spcBef>
                <a:spcPts val="0"/>
              </a:spcBef>
              <a:buClr>
                <a:schemeClr val="accent1"/>
              </a:buClr>
              <a:buSzPct val="85000"/>
              <a:buFont typeface="Wingdings 2" pitchFamily="18" charset="2"/>
              <a:buChar char=""/>
              <a:defRPr/>
            </a:pPr>
            <a:r>
              <a:rPr lang="el-GR" sz="1600" b="1" dirty="0" smtClean="0">
                <a:solidFill>
                  <a:srgbClr val="C00000"/>
                </a:solidFill>
                <a:latin typeface="+mn-lt"/>
                <a:cs typeface="+mn-cs"/>
              </a:rPr>
              <a:t>Κ31 «Μεταγλωττιστές»,</a:t>
            </a:r>
          </a:p>
          <a:p>
            <a:pPr marL="639763" lvl="1" indent="-246063">
              <a:spcBef>
                <a:spcPts val="0"/>
              </a:spcBef>
              <a:buClr>
                <a:schemeClr val="accent1"/>
              </a:buClr>
              <a:buSzPct val="85000"/>
              <a:buFont typeface="Wingdings 2" pitchFamily="18" charset="2"/>
              <a:buChar char=""/>
              <a:defRPr/>
            </a:pPr>
            <a:r>
              <a:rPr lang="el-GR" sz="1600" b="1" dirty="0" smtClean="0">
                <a:solidFill>
                  <a:srgbClr val="C00000"/>
                </a:solidFill>
                <a:latin typeface="+mn-lt"/>
                <a:cs typeface="+mn-cs"/>
              </a:rPr>
              <a:t>Κ34 «Διαχείριση Δικτύων», ή</a:t>
            </a:r>
          </a:p>
          <a:p>
            <a:pPr marL="639763" lvl="1" indent="-246063">
              <a:spcBef>
                <a:spcPts val="0"/>
              </a:spcBef>
              <a:buClr>
                <a:schemeClr val="accent1"/>
              </a:buClr>
              <a:buSzPct val="85000"/>
              <a:buFont typeface="Wingdings 2" pitchFamily="18" charset="2"/>
              <a:buChar char=""/>
              <a:defRPr/>
            </a:pPr>
            <a:r>
              <a:rPr lang="el-GR" sz="1600" b="1" dirty="0" smtClean="0">
                <a:solidFill>
                  <a:srgbClr val="C00000"/>
                </a:solidFill>
                <a:latin typeface="+mn-lt"/>
                <a:cs typeface="+mn-cs"/>
              </a:rPr>
              <a:t>Κ35 «Θεωρία Πληροφορίας και Κωδίκων»</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76200"/>
            <a:ext cx="89154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Φοιτητές που Παραμένουν στο Παλαιό ΠΠΣ</a:t>
            </a:r>
          </a:p>
        </p:txBody>
      </p:sp>
      <p:sp>
        <p:nvSpPr>
          <p:cNvPr id="3" name="Content Placeholder 4"/>
          <p:cNvSpPr txBox="1">
            <a:spLocks/>
          </p:cNvSpPr>
          <p:nvPr/>
        </p:nvSpPr>
        <p:spPr>
          <a:xfrm>
            <a:off x="152400" y="762000"/>
            <a:ext cx="8915400" cy="6019800"/>
          </a:xfrm>
          <a:prstGeom prst="rect">
            <a:avLst/>
          </a:prstGeom>
        </p:spPr>
        <p:txBody>
          <a:bodyPr/>
          <a:lstStyle/>
          <a:p>
            <a:pPr marL="273050" lvl="0" indent="-273050">
              <a:spcBef>
                <a:spcPts val="1200"/>
              </a:spcBef>
              <a:spcAft>
                <a:spcPts val="600"/>
              </a:spcAft>
              <a:buClr>
                <a:srgbClr val="0BD0D9"/>
              </a:buClr>
              <a:buSzPct val="95000"/>
              <a:buFont typeface="Wingdings 2" pitchFamily="18" charset="2"/>
              <a:buChar char=""/>
              <a:defRPr/>
            </a:pPr>
            <a:r>
              <a:rPr lang="el-GR" b="1" dirty="0" smtClean="0">
                <a:latin typeface="+mn-lt"/>
                <a:cs typeface="+mn-cs"/>
              </a:rPr>
              <a:t>Οι φοιτητές που παραμένουν στο παλαιό ΠΠΣ και δεν έχουν ήδη συσσωρεύσει πιστωτικές μονάδες (ECTS) στα μαθήματα «</a:t>
            </a:r>
            <a:r>
              <a:rPr lang="el-GR" b="1" dirty="0" smtClean="0">
                <a:solidFill>
                  <a:srgbClr val="C00000"/>
                </a:solidFill>
                <a:latin typeface="+mn-lt"/>
                <a:cs typeface="+mn-cs"/>
              </a:rPr>
              <a:t>Σύγχρονη Ελληνική και Βαλκανική  Ιστορία</a:t>
            </a:r>
            <a:r>
              <a:rPr lang="el-GR" b="1" dirty="0" smtClean="0">
                <a:latin typeface="+mn-lt"/>
                <a:cs typeface="+mn-cs"/>
              </a:rPr>
              <a:t>» και «</a:t>
            </a:r>
            <a:r>
              <a:rPr lang="el-GR" b="1" dirty="0" smtClean="0">
                <a:solidFill>
                  <a:srgbClr val="C00000"/>
                </a:solidFill>
                <a:latin typeface="+mn-lt"/>
                <a:cs typeface="+mn-cs"/>
              </a:rPr>
              <a:t>Σύγχρονη Ευρωπαϊκή Ιστορία</a:t>
            </a:r>
            <a:r>
              <a:rPr lang="el-GR" b="1" dirty="0" smtClean="0">
                <a:latin typeface="+mn-lt"/>
                <a:cs typeface="+mn-cs"/>
              </a:rPr>
              <a:t>», </a:t>
            </a:r>
            <a:r>
              <a:rPr lang="el-GR" b="1" dirty="0">
                <a:latin typeface="+mn-lt"/>
                <a:cs typeface="+mn-cs"/>
              </a:rPr>
              <a:t>που καταργούνται στο νέο ΠΠΣ, απαλλάσσονται από αυτά τα μαθήματα</a:t>
            </a:r>
            <a:r>
              <a:rPr lang="el-GR" b="1" dirty="0" smtClean="0">
                <a:latin typeface="+mn-lt"/>
                <a:cs typeface="+mn-cs"/>
              </a:rPr>
              <a:t>.</a:t>
            </a:r>
          </a:p>
          <a:p>
            <a:pPr marL="273050" lvl="0" indent="-273050">
              <a:spcBef>
                <a:spcPts val="1200"/>
              </a:spcBef>
              <a:spcAft>
                <a:spcPts val="600"/>
              </a:spcAft>
              <a:buClr>
                <a:srgbClr val="0BD0D9"/>
              </a:buClr>
              <a:buSzPct val="95000"/>
              <a:buFont typeface="Wingdings 2" pitchFamily="18" charset="2"/>
              <a:buChar char=""/>
              <a:defRPr/>
            </a:pPr>
            <a:r>
              <a:rPr lang="el-GR" b="1" dirty="0">
                <a:latin typeface="+mn-lt"/>
                <a:cs typeface="+mn-cs"/>
              </a:rPr>
              <a:t>Οι φοιτητές που παραμένουν στο παλαιό ΠΠΣ και δεν έχουν εξετασθεί επιτυχώς στα μαθήματα γενικών δεξιοτήτων «</a:t>
            </a:r>
            <a:r>
              <a:rPr lang="el-GR" b="1" dirty="0">
                <a:solidFill>
                  <a:srgbClr val="C00000"/>
                </a:solidFill>
                <a:latin typeface="+mn-lt"/>
                <a:cs typeface="+mn-cs"/>
              </a:rPr>
              <a:t>Διοίκηση Έργων</a:t>
            </a:r>
            <a:r>
              <a:rPr lang="el-GR" b="1" dirty="0">
                <a:latin typeface="+mn-lt"/>
                <a:cs typeface="+mn-cs"/>
              </a:rPr>
              <a:t>» και «</a:t>
            </a:r>
            <a:r>
              <a:rPr lang="el-GR" b="1" dirty="0">
                <a:solidFill>
                  <a:srgbClr val="C00000"/>
                </a:solidFill>
                <a:latin typeface="+mn-lt"/>
                <a:cs typeface="+mn-cs"/>
              </a:rPr>
              <a:t>Τεχνικές Παρουσίασης και Συγγραφής Επιστημονικών Εκθέσεων</a:t>
            </a:r>
            <a:r>
              <a:rPr lang="el-GR" b="1" dirty="0">
                <a:latin typeface="+mn-lt"/>
                <a:cs typeface="+mn-cs"/>
              </a:rPr>
              <a:t>» πρέπει να πάρουν </a:t>
            </a:r>
            <a:r>
              <a:rPr lang="el-GR" b="1" dirty="0" smtClean="0">
                <a:latin typeface="+mn-lt"/>
                <a:cs typeface="+mn-cs"/>
              </a:rPr>
              <a:t/>
            </a:r>
            <a:br>
              <a:rPr lang="el-GR" b="1" dirty="0" smtClean="0">
                <a:latin typeface="+mn-lt"/>
                <a:cs typeface="+mn-cs"/>
              </a:rPr>
            </a:br>
            <a:r>
              <a:rPr lang="el-GR" b="1" dirty="0" smtClean="0">
                <a:latin typeface="+mn-lt"/>
                <a:cs typeface="+mn-cs"/>
              </a:rPr>
              <a:t>το </a:t>
            </a:r>
            <a:r>
              <a:rPr lang="el-GR" b="1" dirty="0">
                <a:latin typeface="+mn-lt"/>
                <a:cs typeface="+mn-cs"/>
              </a:rPr>
              <a:t>νέο ενοποιημένο μάθημα γενικής παιδείας «</a:t>
            </a:r>
            <a:r>
              <a:rPr lang="el-GR" b="1" dirty="0">
                <a:solidFill>
                  <a:srgbClr val="C00000"/>
                </a:solidFill>
                <a:latin typeface="+mn-lt"/>
                <a:cs typeface="+mn-cs"/>
              </a:rPr>
              <a:t>Διοίκηση Έργων και Τεχνικές Παρουσίασης και Συγγραφής Επιστημονικών Εκθέσεων</a:t>
            </a:r>
            <a:r>
              <a:rPr lang="el-GR" b="1" dirty="0">
                <a:latin typeface="+mn-lt"/>
                <a:cs typeface="+mn-cs"/>
              </a:rPr>
              <a:t>». </a:t>
            </a:r>
            <a:endParaRPr lang="el-GR" b="1" dirty="0" smtClean="0">
              <a:latin typeface="+mn-lt"/>
              <a:cs typeface="+mn-cs"/>
            </a:endParaRPr>
          </a:p>
          <a:p>
            <a:pPr marL="273050" lvl="0" indent="-273050">
              <a:spcBef>
                <a:spcPts val="1200"/>
              </a:spcBef>
              <a:spcAft>
                <a:spcPts val="600"/>
              </a:spcAft>
              <a:buClr>
                <a:srgbClr val="0BD0D9"/>
              </a:buClr>
              <a:buSzPct val="95000"/>
              <a:buFont typeface="Wingdings 2" pitchFamily="18" charset="2"/>
              <a:buChar char=""/>
              <a:defRPr/>
            </a:pPr>
            <a:r>
              <a:rPr lang="el-GR" b="1" dirty="0" smtClean="0">
                <a:latin typeface="+mn-lt"/>
                <a:cs typeface="+mn-cs"/>
              </a:rPr>
              <a:t>Το </a:t>
            </a:r>
            <a:r>
              <a:rPr lang="el-GR" b="1" dirty="0">
                <a:latin typeface="+mn-lt"/>
                <a:cs typeface="+mn-cs"/>
              </a:rPr>
              <a:t>νέο μάθημα γενικής παιδείας «</a:t>
            </a:r>
            <a:r>
              <a:rPr lang="el-GR" b="1" dirty="0">
                <a:solidFill>
                  <a:srgbClr val="C00000"/>
                </a:solidFill>
                <a:latin typeface="+mn-lt"/>
                <a:cs typeface="+mn-cs"/>
              </a:rPr>
              <a:t>Διοίκηση Έργων και Τεχνικές Παρουσίασης και Συγγραφής Επιστημονικών Εκθέσεων</a:t>
            </a:r>
            <a:r>
              <a:rPr lang="el-GR" b="1" dirty="0">
                <a:latin typeface="+mn-lt"/>
                <a:cs typeface="+mn-cs"/>
              </a:rPr>
              <a:t>» αντιστοιχεί στα δύο μαθήματα γενικών δεξιοτήτων «</a:t>
            </a:r>
            <a:r>
              <a:rPr lang="el-GR" b="1" dirty="0">
                <a:solidFill>
                  <a:srgbClr val="C00000"/>
                </a:solidFill>
                <a:latin typeface="+mn-lt"/>
                <a:cs typeface="+mn-cs"/>
              </a:rPr>
              <a:t>Διοίκηση Έργων» και «Τεχνικές Παρουσίασης και Συγγραφής Επιστημονικών Εκθέσεων</a:t>
            </a:r>
            <a:r>
              <a:rPr lang="el-GR" b="1" dirty="0">
                <a:latin typeface="+mn-lt"/>
                <a:cs typeface="+mn-cs"/>
              </a:rPr>
              <a:t>» του παλαιού ΠΠΣ. Φοιτητές που έχουν εξετασθεί επιτυχώς στο ένα από τα δύο αυτά μαθήματα, οφείλουν να εξετασθούν επιτυχώς και στο άλλο.</a:t>
            </a:r>
            <a:endParaRPr lang="el-GR" b="1" dirty="0" smtClean="0">
              <a:latin typeface="+mn-lt"/>
              <a:cs typeface="+mn-cs"/>
            </a:endParaRPr>
          </a:p>
          <a:p>
            <a:pPr marL="273050" marR="0" lvl="0" indent="-273050" algn="l" defTabSz="914400" rtl="0" eaLnBrk="1" fontAlgn="base" latinLnBrk="0" hangingPunct="1">
              <a:lnSpc>
                <a:spcPct val="100000"/>
              </a:lnSpc>
              <a:spcBef>
                <a:spcPts val="600"/>
              </a:spcBef>
              <a:spcAft>
                <a:spcPts val="600"/>
              </a:spcAft>
              <a:buClr>
                <a:srgbClr val="0BD0D9"/>
              </a:buClr>
              <a:buSzPct val="95000"/>
              <a:tabLst/>
              <a:defRPr/>
            </a:pPr>
            <a:endParaRPr kumimoji="0" lang="el-GR"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5550716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Rot="1" noChangeArrowheads="1"/>
          </p:cNvSpPr>
          <p:nvPr/>
        </p:nvSpPr>
        <p:spPr>
          <a:xfrm>
            <a:off x="2520951" y="0"/>
            <a:ext cx="4572000" cy="720725"/>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3200" b="1" kern="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mj-ea"/>
                <a:cs typeface="+mj-cs"/>
              </a:rPr>
              <a:t>Computer Science</a:t>
            </a:r>
          </a:p>
        </p:txBody>
      </p:sp>
      <p:sp>
        <p:nvSpPr>
          <p:cNvPr id="3" name="Rectangle 3"/>
          <p:cNvSpPr txBox="1">
            <a:spLocks noChangeArrowheads="1"/>
          </p:cNvSpPr>
          <p:nvPr/>
        </p:nvSpPr>
        <p:spPr>
          <a:xfrm>
            <a:off x="228601" y="1125538"/>
            <a:ext cx="5135563" cy="5543550"/>
          </a:xfrm>
          <a:prstGeom prst="rect">
            <a:avLst/>
          </a:prstGeom>
        </p:spPr>
        <p:txBody>
          <a:bodyPr/>
          <a:lstStyle/>
          <a:p>
            <a:pPr marL="342900" indent="-342900">
              <a:lnSpc>
                <a:spcPct val="105000"/>
              </a:lnSpc>
              <a:spcBef>
                <a:spcPct val="20000"/>
              </a:spcBef>
              <a:buFontTx/>
              <a:buChar char="•"/>
              <a:defRPr/>
            </a:pPr>
            <a:r>
              <a:rPr lang="el-GR" sz="1400" b="1" kern="0" dirty="0" err="1">
                <a:solidFill>
                  <a:srgbClr val="FF3300"/>
                </a:solidFill>
                <a:cs typeface="+mn-cs"/>
              </a:rPr>
              <a:t>Mathematics</a:t>
            </a:r>
            <a:r>
              <a:rPr lang="el-GR" sz="1400" b="1" kern="0" dirty="0">
                <a:solidFill>
                  <a:srgbClr val="CC3300"/>
                </a:solidFill>
                <a:cs typeface="+mn-cs"/>
              </a:rPr>
              <a:t> (26 </a:t>
            </a:r>
            <a:r>
              <a:rPr lang="el-GR" sz="1400" b="1" kern="0" dirty="0" err="1">
                <a:solidFill>
                  <a:srgbClr val="CC3300"/>
                </a:solidFill>
                <a:cs typeface="+mn-cs"/>
              </a:rPr>
              <a:t>Units</a:t>
            </a:r>
            <a:r>
              <a:rPr lang="el-GR" sz="1400" b="1" kern="0" dirty="0">
                <a:solidFill>
                  <a:srgbClr val="CC3300"/>
                </a:solidFill>
                <a:cs typeface="+mn-cs"/>
              </a:rPr>
              <a:t>)</a:t>
            </a:r>
            <a:r>
              <a:rPr lang="el-GR" sz="1400" b="1" kern="0" dirty="0">
                <a:cs typeface="+mn-cs"/>
              </a:rPr>
              <a:t> </a:t>
            </a:r>
            <a:r>
              <a:rPr lang="el-GR" sz="1400" b="1" kern="0" dirty="0">
                <a:solidFill>
                  <a:srgbClr val="006600"/>
                </a:solidFill>
                <a:cs typeface="+mn-cs"/>
              </a:rPr>
              <a:t>(6 μαθήματα)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i="1" kern="0" dirty="0" err="1">
                <a:cs typeface="+mn-cs"/>
              </a:rPr>
              <a:t>Calculus</a:t>
            </a:r>
            <a:r>
              <a:rPr lang="el-GR" sz="1050" b="1" kern="0" dirty="0">
                <a:cs typeface="+mn-cs"/>
              </a:rPr>
              <a:t> (MATH41, MATH42)</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Mathematical</a:t>
            </a:r>
            <a:r>
              <a:rPr lang="el-GR" sz="1050" b="1" i="1" kern="0" dirty="0">
                <a:cs typeface="+mn-cs"/>
              </a:rPr>
              <a:t> </a:t>
            </a:r>
            <a:r>
              <a:rPr lang="el-GR" sz="1050" b="1" i="1" kern="0" dirty="0" err="1">
                <a:cs typeface="+mn-cs"/>
              </a:rPr>
              <a:t>Foundations</a:t>
            </a:r>
            <a:r>
              <a:rPr lang="el-GR" sz="1050" b="1" i="1" kern="0" dirty="0">
                <a:cs typeface="+mn-cs"/>
              </a:rPr>
              <a:t> </a:t>
            </a:r>
            <a:r>
              <a:rPr lang="el-GR" sz="1050" b="1" i="1" kern="0" dirty="0" err="1">
                <a:cs typeface="+mn-cs"/>
              </a:rPr>
              <a:t>of</a:t>
            </a:r>
            <a:r>
              <a:rPr lang="el-GR" sz="1050" b="1" i="1" kern="0" dirty="0">
                <a:cs typeface="+mn-cs"/>
              </a:rPr>
              <a:t> </a:t>
            </a:r>
            <a:r>
              <a:rPr lang="el-GR" sz="1050" b="1" i="1" kern="0" dirty="0" err="1">
                <a:cs typeface="+mn-cs"/>
              </a:rPr>
              <a:t>Computing</a:t>
            </a:r>
            <a:r>
              <a:rPr lang="el-GR" sz="1050" b="1" kern="0" dirty="0">
                <a:cs typeface="+mn-cs"/>
              </a:rPr>
              <a:t> (CS103)</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Introduction</a:t>
            </a:r>
            <a:r>
              <a:rPr lang="el-GR" sz="1050" b="1" i="1" kern="0" dirty="0">
                <a:cs typeface="+mn-cs"/>
              </a:rPr>
              <a:t> </a:t>
            </a:r>
            <a:r>
              <a:rPr lang="el-GR" sz="1050" b="1" i="1" kern="0" dirty="0" err="1">
                <a:cs typeface="+mn-cs"/>
              </a:rPr>
              <a:t>to</a:t>
            </a:r>
            <a:r>
              <a:rPr lang="el-GR" sz="1050" b="1" i="1" kern="0" dirty="0">
                <a:cs typeface="+mn-cs"/>
              </a:rPr>
              <a:t> </a:t>
            </a:r>
            <a:r>
              <a:rPr lang="el-GR" sz="1050" b="1" i="1" kern="0" dirty="0" err="1">
                <a:cs typeface="+mn-cs"/>
              </a:rPr>
              <a:t>Probability</a:t>
            </a:r>
            <a:r>
              <a:rPr lang="el-GR" sz="1050" b="1" i="1" kern="0" dirty="0">
                <a:cs typeface="+mn-cs"/>
              </a:rPr>
              <a:t> </a:t>
            </a:r>
            <a:r>
              <a:rPr lang="el-GR" sz="1050" b="1" i="1" kern="0" dirty="0" err="1">
                <a:cs typeface="+mn-cs"/>
              </a:rPr>
              <a:t>for</a:t>
            </a:r>
            <a:r>
              <a:rPr lang="el-GR" sz="1050" b="1" i="1" kern="0" dirty="0">
                <a:cs typeface="+mn-cs"/>
              </a:rPr>
              <a:t> </a:t>
            </a:r>
            <a:r>
              <a:rPr lang="el-GR" sz="1050" b="1" i="1" kern="0" dirty="0" err="1">
                <a:cs typeface="+mn-cs"/>
              </a:rPr>
              <a:t>Computer</a:t>
            </a:r>
            <a:r>
              <a:rPr lang="el-GR" sz="1050" b="1" i="1" kern="0" dirty="0">
                <a:cs typeface="+mn-cs"/>
              </a:rPr>
              <a:t> </a:t>
            </a:r>
            <a:r>
              <a:rPr lang="el-GR" sz="1050" b="1" i="1" kern="0" dirty="0" err="1">
                <a:cs typeface="+mn-cs"/>
              </a:rPr>
              <a:t>Scientists</a:t>
            </a:r>
            <a:r>
              <a:rPr lang="el-GR" sz="1050" b="1" kern="0" dirty="0">
                <a:cs typeface="+mn-cs"/>
              </a:rPr>
              <a:t> (CS109)</a:t>
            </a:r>
            <a:endParaRPr lang="en-US" sz="1050" b="1" kern="0" dirty="0">
              <a:cs typeface="+mn-cs"/>
            </a:endParaRPr>
          </a:p>
          <a:p>
            <a:pPr marL="742950" lvl="1" indent="-285750">
              <a:lnSpc>
                <a:spcPct val="105000"/>
              </a:lnSpc>
              <a:spcBef>
                <a:spcPct val="20000"/>
              </a:spcBef>
              <a:buFontTx/>
              <a:buChar char="–"/>
              <a:defRPr/>
            </a:pPr>
            <a:r>
              <a:rPr lang="el-GR" sz="1050" b="1" kern="0" dirty="0" err="1">
                <a:cs typeface="+mn-cs"/>
              </a:rPr>
              <a:t>Two</a:t>
            </a:r>
            <a:r>
              <a:rPr lang="el-GR" sz="1050" b="1" kern="0" dirty="0">
                <a:cs typeface="+mn-cs"/>
              </a:rPr>
              <a:t> </a:t>
            </a:r>
            <a:r>
              <a:rPr lang="el-GR" sz="1050" b="1" kern="0" dirty="0" err="1">
                <a:cs typeface="+mn-cs"/>
              </a:rPr>
              <a:t>math</a:t>
            </a:r>
            <a:r>
              <a:rPr lang="el-GR" sz="1050" b="1" kern="0" dirty="0">
                <a:cs typeface="+mn-cs"/>
              </a:rPr>
              <a:t> </a:t>
            </a:r>
            <a:r>
              <a:rPr lang="el-GR" sz="1050" b="1" kern="0" dirty="0" err="1">
                <a:cs typeface="+mn-cs"/>
              </a:rPr>
              <a:t>electives</a:t>
            </a:r>
            <a:r>
              <a:rPr lang="el-GR" sz="1050" b="1" kern="0" dirty="0">
                <a:cs typeface="+mn-cs"/>
              </a:rPr>
              <a:t> </a:t>
            </a:r>
            <a:r>
              <a:rPr lang="el-GR" sz="1050" b="1" kern="0" dirty="0" err="1">
                <a:cs typeface="+mn-cs"/>
              </a:rPr>
              <a:t>from</a:t>
            </a:r>
            <a:r>
              <a:rPr lang="el-GR" sz="1050" b="1" kern="0" dirty="0">
                <a:cs typeface="+mn-cs"/>
              </a:rPr>
              <a:t> a </a:t>
            </a:r>
            <a:r>
              <a:rPr lang="el-GR" sz="1050" b="1" kern="0" dirty="0" err="1">
                <a:cs typeface="+mn-cs"/>
              </a:rPr>
              <a:t>restricted</a:t>
            </a:r>
            <a:r>
              <a:rPr lang="el-GR" sz="1050" b="1" kern="0" dirty="0">
                <a:cs typeface="+mn-cs"/>
              </a:rPr>
              <a:t> </a:t>
            </a:r>
            <a:r>
              <a:rPr lang="el-GR" sz="1050" b="1" kern="0" dirty="0" err="1">
                <a:cs typeface="+mn-cs"/>
              </a:rPr>
              <a:t>set</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Science</a:t>
            </a:r>
            <a:r>
              <a:rPr lang="el-GR" sz="1400" b="1" kern="0" dirty="0">
                <a:solidFill>
                  <a:srgbClr val="CC3300"/>
                </a:solidFill>
                <a:cs typeface="+mn-cs"/>
              </a:rPr>
              <a:t> (11 </a:t>
            </a:r>
            <a:r>
              <a:rPr lang="el-GR" sz="1400" b="1" kern="0" dirty="0" err="1">
                <a:solidFill>
                  <a:srgbClr val="CC3300"/>
                </a:solidFill>
                <a:cs typeface="+mn-cs"/>
              </a:rPr>
              <a:t>Units</a:t>
            </a:r>
            <a:r>
              <a:rPr lang="el-GR" sz="1400" b="1" kern="0" dirty="0">
                <a:solidFill>
                  <a:srgbClr val="CC3300"/>
                </a:solidFill>
                <a:cs typeface="+mn-cs"/>
              </a:rPr>
              <a:t>)</a:t>
            </a:r>
            <a:r>
              <a:rPr lang="el-GR" sz="1400" b="1" kern="0" dirty="0">
                <a:cs typeface="+mn-cs"/>
              </a:rPr>
              <a:t> </a:t>
            </a:r>
            <a:r>
              <a:rPr lang="el-GR" sz="1400" b="1" kern="0" dirty="0">
                <a:solidFill>
                  <a:srgbClr val="006600"/>
                </a:solidFill>
                <a:cs typeface="+mn-cs"/>
              </a:rPr>
              <a:t>(3 μαθήματα)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i="1" kern="0" dirty="0" err="1">
                <a:cs typeface="+mn-cs"/>
              </a:rPr>
              <a:t>Mechanics</a:t>
            </a:r>
            <a:r>
              <a:rPr lang="el-GR" sz="1050" b="1" kern="0" dirty="0">
                <a:cs typeface="+mn-cs"/>
              </a:rPr>
              <a:t> (PHYSICS41)</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Electricity</a:t>
            </a:r>
            <a:r>
              <a:rPr lang="el-GR" sz="1050" b="1" i="1" kern="0" dirty="0">
                <a:cs typeface="+mn-cs"/>
              </a:rPr>
              <a:t> and </a:t>
            </a:r>
            <a:r>
              <a:rPr lang="el-GR" sz="1050" b="1" i="1" kern="0" dirty="0" err="1">
                <a:cs typeface="+mn-cs"/>
              </a:rPr>
              <a:t>Magnetism</a:t>
            </a:r>
            <a:r>
              <a:rPr lang="el-GR" sz="1050" b="1" kern="0" dirty="0">
                <a:cs typeface="+mn-cs"/>
              </a:rPr>
              <a:t> (PHYSICS43)</a:t>
            </a:r>
            <a:endParaRPr lang="en-US" sz="1050" b="1" kern="0" dirty="0">
              <a:cs typeface="+mn-cs"/>
            </a:endParaRPr>
          </a:p>
          <a:p>
            <a:pPr marL="742950" lvl="1" indent="-285750">
              <a:lnSpc>
                <a:spcPct val="105000"/>
              </a:lnSpc>
              <a:spcBef>
                <a:spcPct val="20000"/>
              </a:spcBef>
              <a:buFontTx/>
              <a:buChar char="–"/>
              <a:defRPr/>
            </a:pPr>
            <a:r>
              <a:rPr lang="el-GR" sz="1050" b="1" kern="0" dirty="0" err="1">
                <a:cs typeface="+mn-cs"/>
              </a:rPr>
              <a:t>One</a:t>
            </a:r>
            <a:r>
              <a:rPr lang="el-GR" sz="1050" b="1" kern="0" dirty="0">
                <a:cs typeface="+mn-cs"/>
              </a:rPr>
              <a:t> </a:t>
            </a:r>
            <a:r>
              <a:rPr lang="el-GR" sz="1050" b="1" kern="0" dirty="0" err="1">
                <a:cs typeface="+mn-cs"/>
              </a:rPr>
              <a:t>science</a:t>
            </a:r>
            <a:r>
              <a:rPr lang="el-GR" sz="1050" b="1" kern="0" dirty="0">
                <a:cs typeface="+mn-cs"/>
              </a:rPr>
              <a:t> </a:t>
            </a:r>
            <a:r>
              <a:rPr lang="el-GR" sz="1050" b="1" kern="0" dirty="0" err="1">
                <a:cs typeface="+mn-cs"/>
              </a:rPr>
              <a:t>elective</a:t>
            </a:r>
            <a:r>
              <a:rPr lang="el-GR" sz="1050" b="1" kern="0" dirty="0">
                <a:cs typeface="+mn-cs"/>
              </a:rPr>
              <a:t> </a:t>
            </a:r>
            <a:r>
              <a:rPr lang="el-GR" sz="1050" b="1" kern="0" dirty="0" err="1">
                <a:cs typeface="+mn-cs"/>
              </a:rPr>
              <a:t>from</a:t>
            </a:r>
            <a:r>
              <a:rPr lang="el-GR" sz="1050" b="1" kern="0" dirty="0">
                <a:cs typeface="+mn-cs"/>
              </a:rPr>
              <a:t> </a:t>
            </a:r>
            <a:r>
              <a:rPr lang="el-GR" sz="1050" b="1" kern="0" dirty="0" err="1">
                <a:cs typeface="+mn-cs"/>
              </a:rPr>
              <a:t>the</a:t>
            </a:r>
            <a:r>
              <a:rPr lang="el-GR" sz="1050" b="1" kern="0" dirty="0">
                <a:cs typeface="+mn-cs"/>
              </a:rPr>
              <a:t> </a:t>
            </a:r>
            <a:r>
              <a:rPr lang="el-GR" sz="1050" b="1" kern="0" dirty="0" err="1">
                <a:cs typeface="+mn-cs"/>
              </a:rPr>
              <a:t>School</a:t>
            </a:r>
            <a:r>
              <a:rPr lang="el-GR" sz="1050" b="1" kern="0" dirty="0">
                <a:cs typeface="+mn-cs"/>
              </a:rPr>
              <a:t> </a:t>
            </a:r>
            <a:r>
              <a:rPr lang="el-GR" sz="1050" b="1" kern="0" dirty="0" err="1">
                <a:cs typeface="+mn-cs"/>
              </a:rPr>
              <a:t>of</a:t>
            </a:r>
            <a:r>
              <a:rPr lang="el-GR" sz="1050" b="1" kern="0" dirty="0">
                <a:cs typeface="+mn-cs"/>
              </a:rPr>
              <a:t> </a:t>
            </a:r>
            <a:r>
              <a:rPr lang="el-GR" sz="1050" b="1" kern="0" dirty="0" err="1">
                <a:cs typeface="+mn-cs"/>
              </a:rPr>
              <a:t>Engineering</a:t>
            </a:r>
            <a:r>
              <a:rPr lang="el-GR" sz="1050" b="1" kern="0" dirty="0">
                <a:cs typeface="+mn-cs"/>
              </a:rPr>
              <a:t> </a:t>
            </a:r>
            <a:r>
              <a:rPr lang="el-GR" sz="1050" b="1" kern="0" dirty="0" err="1">
                <a:cs typeface="+mn-cs"/>
              </a:rPr>
              <a:t>list</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Engineering</a:t>
            </a:r>
            <a:r>
              <a:rPr lang="el-GR" sz="1400" b="1" kern="0" dirty="0">
                <a:solidFill>
                  <a:srgbClr val="CC3300"/>
                </a:solidFill>
                <a:cs typeface="+mn-cs"/>
              </a:rPr>
              <a:t> </a:t>
            </a:r>
            <a:r>
              <a:rPr lang="el-GR" sz="1400" b="1" kern="0" dirty="0">
                <a:solidFill>
                  <a:srgbClr val="FF3300"/>
                </a:solidFill>
                <a:cs typeface="+mn-cs"/>
              </a:rPr>
              <a:t>Fundamentals</a:t>
            </a:r>
            <a:r>
              <a:rPr lang="el-GR" sz="1400" b="1" kern="0" dirty="0">
                <a:cs typeface="+mn-cs"/>
              </a:rPr>
              <a:t> (13 </a:t>
            </a:r>
            <a:r>
              <a:rPr lang="el-GR" sz="1400" b="1" kern="0" dirty="0" err="1">
                <a:cs typeface="+mn-cs"/>
              </a:rPr>
              <a:t>Units</a:t>
            </a:r>
            <a:r>
              <a:rPr lang="el-GR" sz="1400" b="1" kern="0" dirty="0">
                <a:cs typeface="+mn-cs"/>
              </a:rPr>
              <a:t>) </a:t>
            </a:r>
            <a:r>
              <a:rPr lang="el-GR" sz="1400" b="1" kern="0" dirty="0">
                <a:solidFill>
                  <a:srgbClr val="006600"/>
                </a:solidFill>
                <a:cs typeface="+mn-cs"/>
              </a:rPr>
              <a:t>(3 μαθήματα)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i="1" kern="0" dirty="0" err="1">
                <a:cs typeface="+mn-cs"/>
              </a:rPr>
              <a:t>Programming</a:t>
            </a:r>
            <a:r>
              <a:rPr lang="el-GR" sz="1050" b="1" i="1" kern="0" dirty="0">
                <a:cs typeface="+mn-cs"/>
              </a:rPr>
              <a:t> </a:t>
            </a:r>
            <a:r>
              <a:rPr lang="el-GR" sz="1050" b="1" i="1" kern="0" dirty="0" err="1">
                <a:cs typeface="+mn-cs"/>
              </a:rPr>
              <a:t>Abstractions</a:t>
            </a:r>
            <a:r>
              <a:rPr lang="el-GR" sz="1050" b="1" kern="0" dirty="0">
                <a:cs typeface="+mn-cs"/>
              </a:rPr>
              <a:t> (CS106B </a:t>
            </a:r>
            <a:r>
              <a:rPr lang="el-GR" sz="1050" b="1" kern="0" dirty="0" err="1">
                <a:cs typeface="+mn-cs"/>
              </a:rPr>
              <a:t>or</a:t>
            </a:r>
            <a:r>
              <a:rPr lang="el-GR" sz="1050" b="1" kern="0" dirty="0">
                <a:cs typeface="+mn-cs"/>
              </a:rPr>
              <a:t> CS106X)</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Introductory</a:t>
            </a:r>
            <a:r>
              <a:rPr lang="el-GR" sz="1050" b="1" i="1" kern="0" dirty="0">
                <a:cs typeface="+mn-cs"/>
              </a:rPr>
              <a:t> </a:t>
            </a:r>
            <a:r>
              <a:rPr lang="el-GR" sz="1050" b="1" i="1" kern="0" dirty="0" err="1">
                <a:cs typeface="+mn-cs"/>
              </a:rPr>
              <a:t>Electronics</a:t>
            </a:r>
            <a:r>
              <a:rPr lang="el-GR" sz="1050" b="1" kern="0" dirty="0">
                <a:cs typeface="+mn-cs"/>
              </a:rPr>
              <a:t> (ENGR40)</a:t>
            </a:r>
            <a:endParaRPr lang="en-US" sz="1050" b="1" kern="0" dirty="0">
              <a:cs typeface="+mn-cs"/>
            </a:endParaRPr>
          </a:p>
          <a:p>
            <a:pPr marL="742950" lvl="1" indent="-285750">
              <a:lnSpc>
                <a:spcPct val="105000"/>
              </a:lnSpc>
              <a:spcBef>
                <a:spcPct val="20000"/>
              </a:spcBef>
              <a:buFontTx/>
              <a:buChar char="–"/>
              <a:defRPr/>
            </a:pPr>
            <a:r>
              <a:rPr lang="el-GR" sz="1050" b="1" kern="0" dirty="0" err="1">
                <a:cs typeface="+mn-cs"/>
              </a:rPr>
              <a:t>One</a:t>
            </a:r>
            <a:r>
              <a:rPr lang="el-GR" sz="1050" b="1" kern="0" dirty="0">
                <a:cs typeface="+mn-cs"/>
              </a:rPr>
              <a:t> </a:t>
            </a:r>
            <a:r>
              <a:rPr lang="el-GR" sz="1050" b="1" kern="0" dirty="0" err="1">
                <a:cs typeface="+mn-cs"/>
              </a:rPr>
              <a:t>engineering</a:t>
            </a:r>
            <a:r>
              <a:rPr lang="el-GR" sz="1050" b="1" kern="0" dirty="0">
                <a:cs typeface="+mn-cs"/>
              </a:rPr>
              <a:t> </a:t>
            </a:r>
            <a:r>
              <a:rPr lang="el-GR" sz="1050" b="1" kern="0" dirty="0" err="1">
                <a:cs typeface="+mn-cs"/>
              </a:rPr>
              <a:t>fundamental</a:t>
            </a:r>
            <a:r>
              <a:rPr lang="el-GR" sz="1050" b="1" kern="0" dirty="0">
                <a:cs typeface="+mn-cs"/>
              </a:rPr>
              <a:t> </a:t>
            </a:r>
            <a:r>
              <a:rPr lang="el-GR" sz="1050" b="1" kern="0" dirty="0" err="1">
                <a:cs typeface="+mn-cs"/>
              </a:rPr>
              <a:t>elective</a:t>
            </a:r>
            <a:r>
              <a:rPr lang="el-GR" sz="1050" b="1" kern="0" dirty="0">
                <a:cs typeface="+mn-cs"/>
              </a:rPr>
              <a:t> </a:t>
            </a:r>
            <a:r>
              <a:rPr lang="el-GR" sz="1050" b="1" kern="0" dirty="0" err="1">
                <a:cs typeface="+mn-cs"/>
              </a:rPr>
              <a:t>from</a:t>
            </a:r>
            <a:r>
              <a:rPr lang="el-GR" sz="1050" b="1" kern="0" dirty="0">
                <a:cs typeface="+mn-cs"/>
              </a:rPr>
              <a:t> </a:t>
            </a:r>
            <a:r>
              <a:rPr lang="el-GR" sz="1050" b="1" kern="0" dirty="0" err="1">
                <a:cs typeface="+mn-cs"/>
              </a:rPr>
              <a:t>the</a:t>
            </a:r>
            <a:r>
              <a:rPr lang="el-GR" sz="1050" b="1" kern="0" dirty="0">
                <a:cs typeface="+mn-cs"/>
              </a:rPr>
              <a:t> </a:t>
            </a:r>
            <a:r>
              <a:rPr lang="el-GR" sz="1050" b="1" kern="0" dirty="0" err="1">
                <a:cs typeface="+mn-cs"/>
              </a:rPr>
              <a:t>School</a:t>
            </a:r>
            <a:r>
              <a:rPr lang="el-GR" sz="1050" b="1" kern="0" dirty="0">
                <a:cs typeface="+mn-cs"/>
              </a:rPr>
              <a:t> </a:t>
            </a:r>
            <a:r>
              <a:rPr lang="el-GR" sz="1050" b="1" kern="0" dirty="0" err="1">
                <a:cs typeface="+mn-cs"/>
              </a:rPr>
              <a:t>of</a:t>
            </a:r>
            <a:r>
              <a:rPr lang="el-GR" sz="1050" b="1" kern="0" dirty="0">
                <a:cs typeface="+mn-cs"/>
              </a:rPr>
              <a:t> </a:t>
            </a:r>
            <a:r>
              <a:rPr lang="el-GR" sz="1050" b="1" kern="0" dirty="0" err="1">
                <a:cs typeface="+mn-cs"/>
              </a:rPr>
              <a:t>Engineering</a:t>
            </a:r>
            <a:r>
              <a:rPr lang="el-GR" sz="1050" b="1" kern="0" dirty="0">
                <a:cs typeface="+mn-cs"/>
              </a:rPr>
              <a:t> </a:t>
            </a:r>
            <a:r>
              <a:rPr lang="el-GR" sz="1050" b="1" kern="0" dirty="0" err="1">
                <a:cs typeface="+mn-cs"/>
              </a:rPr>
              <a:t>list</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Technology</a:t>
            </a:r>
            <a:r>
              <a:rPr lang="el-GR" sz="1400" b="1" kern="0" dirty="0">
                <a:solidFill>
                  <a:srgbClr val="FF3300"/>
                </a:solidFill>
                <a:cs typeface="+mn-cs"/>
              </a:rPr>
              <a:t> </a:t>
            </a:r>
            <a:r>
              <a:rPr lang="el-GR" sz="1400" b="1" kern="0" dirty="0" err="1">
                <a:solidFill>
                  <a:srgbClr val="FF3300"/>
                </a:solidFill>
                <a:cs typeface="+mn-cs"/>
              </a:rPr>
              <a:t>in</a:t>
            </a:r>
            <a:r>
              <a:rPr lang="el-GR" sz="1400" b="1" kern="0" dirty="0">
                <a:solidFill>
                  <a:srgbClr val="FF3300"/>
                </a:solidFill>
                <a:cs typeface="+mn-cs"/>
              </a:rPr>
              <a:t> </a:t>
            </a:r>
            <a:r>
              <a:rPr lang="el-GR" sz="1400" b="1" kern="0" dirty="0" err="1">
                <a:solidFill>
                  <a:srgbClr val="FF3300"/>
                </a:solidFill>
                <a:cs typeface="+mn-cs"/>
              </a:rPr>
              <a:t>Society</a:t>
            </a:r>
            <a:r>
              <a:rPr lang="el-GR" sz="1400" b="1" kern="0" dirty="0">
                <a:cs typeface="+mn-cs"/>
              </a:rPr>
              <a:t> (3-5 </a:t>
            </a:r>
            <a:r>
              <a:rPr lang="el-GR" sz="1400" b="1" kern="0" dirty="0" err="1">
                <a:cs typeface="+mn-cs"/>
              </a:rPr>
              <a:t>Units</a:t>
            </a:r>
            <a:r>
              <a:rPr lang="el-GR" sz="1400" b="1" kern="0" dirty="0">
                <a:cs typeface="+mn-cs"/>
              </a:rPr>
              <a:t>) </a:t>
            </a:r>
            <a:r>
              <a:rPr lang="el-GR" sz="1400" b="1" kern="0" dirty="0">
                <a:solidFill>
                  <a:srgbClr val="006600"/>
                </a:solidFill>
                <a:cs typeface="+mn-cs"/>
              </a:rPr>
              <a:t>(1 μάθημα)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kern="0" dirty="0" err="1">
                <a:cs typeface="+mn-cs"/>
              </a:rPr>
              <a:t>One</a:t>
            </a:r>
            <a:r>
              <a:rPr lang="el-GR" sz="1050" b="1" kern="0" dirty="0">
                <a:cs typeface="+mn-cs"/>
              </a:rPr>
              <a:t> </a:t>
            </a:r>
            <a:r>
              <a:rPr lang="el-GR" sz="1050" b="1" kern="0" dirty="0" err="1">
                <a:cs typeface="+mn-cs"/>
              </a:rPr>
              <a:t>TiS</a:t>
            </a:r>
            <a:r>
              <a:rPr lang="el-GR" sz="1050" b="1" kern="0" dirty="0">
                <a:cs typeface="+mn-cs"/>
              </a:rPr>
              <a:t> </a:t>
            </a:r>
            <a:r>
              <a:rPr lang="el-GR" sz="1050" b="1" kern="0" dirty="0" err="1">
                <a:cs typeface="+mn-cs"/>
              </a:rPr>
              <a:t>class</a:t>
            </a:r>
            <a:r>
              <a:rPr lang="el-GR" sz="1050" b="1" kern="0" dirty="0">
                <a:cs typeface="+mn-cs"/>
              </a:rPr>
              <a:t> </a:t>
            </a:r>
            <a:r>
              <a:rPr lang="el-GR" sz="1050" b="1" kern="0" dirty="0" err="1">
                <a:cs typeface="+mn-cs"/>
              </a:rPr>
              <a:t>from</a:t>
            </a:r>
            <a:r>
              <a:rPr lang="el-GR" sz="1050" b="1" kern="0" dirty="0">
                <a:cs typeface="+mn-cs"/>
              </a:rPr>
              <a:t> </a:t>
            </a:r>
            <a:r>
              <a:rPr lang="el-GR" sz="1050" b="1" kern="0" dirty="0" err="1">
                <a:cs typeface="+mn-cs"/>
              </a:rPr>
              <a:t>the</a:t>
            </a:r>
            <a:r>
              <a:rPr lang="el-GR" sz="1050" b="1" kern="0" dirty="0">
                <a:cs typeface="+mn-cs"/>
              </a:rPr>
              <a:t> </a:t>
            </a:r>
            <a:r>
              <a:rPr lang="el-GR" sz="1050" b="1" kern="0" dirty="0" err="1">
                <a:cs typeface="+mn-cs"/>
              </a:rPr>
              <a:t>School</a:t>
            </a:r>
            <a:r>
              <a:rPr lang="el-GR" sz="1050" b="1" kern="0" dirty="0">
                <a:cs typeface="+mn-cs"/>
              </a:rPr>
              <a:t> </a:t>
            </a:r>
            <a:r>
              <a:rPr lang="el-GR" sz="1050" b="1" kern="0" dirty="0" err="1">
                <a:cs typeface="+mn-cs"/>
              </a:rPr>
              <a:t>of</a:t>
            </a:r>
            <a:r>
              <a:rPr lang="el-GR" sz="1050" b="1" kern="0" dirty="0">
                <a:cs typeface="+mn-cs"/>
              </a:rPr>
              <a:t> </a:t>
            </a:r>
            <a:r>
              <a:rPr lang="el-GR" sz="1050" b="1" kern="0" dirty="0" err="1">
                <a:cs typeface="+mn-cs"/>
              </a:rPr>
              <a:t>Engineering</a:t>
            </a:r>
            <a:r>
              <a:rPr lang="el-GR" sz="1050" b="1" kern="0" dirty="0">
                <a:cs typeface="+mn-cs"/>
              </a:rPr>
              <a:t> </a:t>
            </a:r>
            <a:r>
              <a:rPr lang="el-GR" sz="1050" b="1" kern="0" dirty="0" err="1">
                <a:cs typeface="+mn-cs"/>
              </a:rPr>
              <a:t>list</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Computer</a:t>
            </a:r>
            <a:r>
              <a:rPr lang="el-GR" sz="1400" b="1" kern="0" dirty="0">
                <a:solidFill>
                  <a:srgbClr val="FF3300"/>
                </a:solidFill>
                <a:cs typeface="+mn-cs"/>
              </a:rPr>
              <a:t> </a:t>
            </a:r>
            <a:r>
              <a:rPr lang="el-GR" sz="1400" b="1" kern="0" dirty="0" err="1">
                <a:solidFill>
                  <a:srgbClr val="FF3300"/>
                </a:solidFill>
                <a:cs typeface="+mn-cs"/>
              </a:rPr>
              <a:t>Science</a:t>
            </a:r>
            <a:r>
              <a:rPr lang="el-GR" sz="1400" b="1" kern="0" dirty="0">
                <a:solidFill>
                  <a:srgbClr val="FF3300"/>
                </a:solidFill>
                <a:cs typeface="+mn-cs"/>
              </a:rPr>
              <a:t> </a:t>
            </a:r>
            <a:r>
              <a:rPr lang="el-GR" sz="1400" b="1" kern="0" dirty="0" err="1">
                <a:solidFill>
                  <a:srgbClr val="FF3300"/>
                </a:solidFill>
                <a:cs typeface="+mn-cs"/>
              </a:rPr>
              <a:t>Core</a:t>
            </a:r>
            <a:r>
              <a:rPr lang="el-GR" sz="1400" b="1" kern="0" dirty="0">
                <a:cs typeface="+mn-cs"/>
              </a:rPr>
              <a:t> (14 </a:t>
            </a:r>
            <a:r>
              <a:rPr lang="el-GR" sz="1400" b="1" kern="0" dirty="0" err="1">
                <a:cs typeface="+mn-cs"/>
              </a:rPr>
              <a:t>Units</a:t>
            </a:r>
            <a:r>
              <a:rPr lang="el-GR" sz="1400" b="1" kern="0" dirty="0">
                <a:cs typeface="+mn-cs"/>
              </a:rPr>
              <a:t>) </a:t>
            </a:r>
            <a:r>
              <a:rPr lang="el-GR" sz="1400" b="1" kern="0" dirty="0">
                <a:solidFill>
                  <a:srgbClr val="006600"/>
                </a:solidFill>
                <a:cs typeface="+mn-cs"/>
              </a:rPr>
              <a:t>(3 μαθήματα)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i="1" kern="0" dirty="0" err="1">
                <a:cs typeface="+mn-cs"/>
              </a:rPr>
              <a:t>Computer</a:t>
            </a:r>
            <a:r>
              <a:rPr lang="el-GR" sz="1050" b="1" i="1" kern="0" dirty="0">
                <a:cs typeface="+mn-cs"/>
              </a:rPr>
              <a:t> </a:t>
            </a:r>
            <a:r>
              <a:rPr lang="el-GR" sz="1050" b="1" i="1" kern="0" dirty="0" err="1">
                <a:cs typeface="+mn-cs"/>
              </a:rPr>
              <a:t>Organization</a:t>
            </a:r>
            <a:r>
              <a:rPr lang="el-GR" sz="1050" b="1" i="1" kern="0" dirty="0">
                <a:cs typeface="+mn-cs"/>
              </a:rPr>
              <a:t> and </a:t>
            </a:r>
            <a:r>
              <a:rPr lang="el-GR" sz="1050" b="1" i="1" kern="0" dirty="0" err="1">
                <a:cs typeface="+mn-cs"/>
              </a:rPr>
              <a:t>Systems</a:t>
            </a:r>
            <a:r>
              <a:rPr lang="el-GR" sz="1050" b="1" kern="0" dirty="0">
                <a:cs typeface="+mn-cs"/>
              </a:rPr>
              <a:t> (CS107)</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Principles</a:t>
            </a:r>
            <a:r>
              <a:rPr lang="el-GR" sz="1050" b="1" i="1" kern="0" dirty="0">
                <a:cs typeface="+mn-cs"/>
              </a:rPr>
              <a:t> </a:t>
            </a:r>
            <a:r>
              <a:rPr lang="el-GR" sz="1050" b="1" i="1" kern="0" dirty="0" err="1">
                <a:cs typeface="+mn-cs"/>
              </a:rPr>
              <a:t>of</a:t>
            </a:r>
            <a:r>
              <a:rPr lang="el-GR" sz="1050" b="1" i="1" kern="0" dirty="0">
                <a:cs typeface="+mn-cs"/>
              </a:rPr>
              <a:t> </a:t>
            </a:r>
            <a:r>
              <a:rPr lang="el-GR" sz="1050" b="1" i="1" kern="0" dirty="0" err="1">
                <a:cs typeface="+mn-cs"/>
              </a:rPr>
              <a:t>Computer</a:t>
            </a:r>
            <a:r>
              <a:rPr lang="el-GR" sz="1050" b="1" i="1" kern="0" dirty="0">
                <a:cs typeface="+mn-cs"/>
              </a:rPr>
              <a:t> </a:t>
            </a:r>
            <a:r>
              <a:rPr lang="el-GR" sz="1050" b="1" i="1" kern="0" dirty="0" err="1">
                <a:cs typeface="+mn-cs"/>
              </a:rPr>
              <a:t>Systems</a:t>
            </a:r>
            <a:r>
              <a:rPr lang="el-GR" sz="1050" b="1" kern="0" dirty="0">
                <a:cs typeface="+mn-cs"/>
              </a:rPr>
              <a:t> (CS110)</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Data</a:t>
            </a:r>
            <a:r>
              <a:rPr lang="el-GR" sz="1050" b="1" i="1" kern="0" dirty="0">
                <a:cs typeface="+mn-cs"/>
              </a:rPr>
              <a:t> </a:t>
            </a:r>
            <a:r>
              <a:rPr lang="el-GR" sz="1050" b="1" i="1" kern="0" dirty="0" err="1">
                <a:cs typeface="+mn-cs"/>
              </a:rPr>
              <a:t>Structures</a:t>
            </a:r>
            <a:r>
              <a:rPr lang="el-GR" sz="1050" b="1" i="1" kern="0" dirty="0">
                <a:cs typeface="+mn-cs"/>
              </a:rPr>
              <a:t> and </a:t>
            </a:r>
            <a:r>
              <a:rPr lang="el-GR" sz="1050" b="1" i="1" kern="0" dirty="0" err="1">
                <a:cs typeface="+mn-cs"/>
              </a:rPr>
              <a:t>Algorithms</a:t>
            </a:r>
            <a:r>
              <a:rPr lang="el-GR" sz="1050" b="1" kern="0" dirty="0">
                <a:cs typeface="+mn-cs"/>
              </a:rPr>
              <a:t> (CS161)</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Computer</a:t>
            </a:r>
            <a:r>
              <a:rPr lang="el-GR" sz="1400" b="1" kern="0" dirty="0">
                <a:solidFill>
                  <a:srgbClr val="FF3300"/>
                </a:solidFill>
                <a:cs typeface="+mn-cs"/>
              </a:rPr>
              <a:t> </a:t>
            </a:r>
            <a:r>
              <a:rPr lang="el-GR" sz="1400" b="1" kern="0" dirty="0" err="1">
                <a:solidFill>
                  <a:srgbClr val="FF3300"/>
                </a:solidFill>
                <a:cs typeface="+mn-cs"/>
              </a:rPr>
              <a:t>Science</a:t>
            </a:r>
            <a:r>
              <a:rPr lang="el-GR" sz="1400" b="1" kern="0" dirty="0">
                <a:solidFill>
                  <a:srgbClr val="FF3300"/>
                </a:solidFill>
                <a:cs typeface="+mn-cs"/>
              </a:rPr>
              <a:t> </a:t>
            </a:r>
            <a:r>
              <a:rPr lang="el-GR" sz="1400" b="1" kern="0" dirty="0" err="1">
                <a:solidFill>
                  <a:srgbClr val="FF3300"/>
                </a:solidFill>
                <a:cs typeface="+mn-cs"/>
              </a:rPr>
              <a:t>Depth</a:t>
            </a:r>
            <a:r>
              <a:rPr lang="el-GR" sz="1400" b="1" kern="0" dirty="0">
                <a:cs typeface="+mn-cs"/>
              </a:rPr>
              <a:t> (26 </a:t>
            </a:r>
            <a:r>
              <a:rPr lang="el-GR" sz="1400" b="1" kern="0" dirty="0" err="1">
                <a:cs typeface="+mn-cs"/>
              </a:rPr>
              <a:t>Units</a:t>
            </a:r>
            <a:r>
              <a:rPr lang="el-GR" sz="1400" b="1" kern="0" dirty="0">
                <a:cs typeface="+mn-cs"/>
              </a:rPr>
              <a:t>) </a:t>
            </a:r>
            <a:r>
              <a:rPr lang="el-GR" sz="1400" b="1" kern="0" dirty="0">
                <a:solidFill>
                  <a:srgbClr val="006600"/>
                </a:solidFill>
                <a:cs typeface="+mn-cs"/>
              </a:rPr>
              <a:t>(6 - 8 μαθήματα)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kern="0" dirty="0" err="1">
                <a:cs typeface="+mn-cs"/>
              </a:rPr>
              <a:t>Complete</a:t>
            </a:r>
            <a:r>
              <a:rPr lang="el-GR" sz="1050" b="1" kern="0" dirty="0">
                <a:cs typeface="+mn-cs"/>
              </a:rPr>
              <a:t> </a:t>
            </a:r>
            <a:r>
              <a:rPr lang="el-GR" sz="1050" b="1" kern="0" dirty="0" err="1">
                <a:cs typeface="+mn-cs"/>
              </a:rPr>
              <a:t>the</a:t>
            </a:r>
            <a:r>
              <a:rPr lang="el-GR" sz="1050" b="1" kern="0" dirty="0">
                <a:cs typeface="+mn-cs"/>
              </a:rPr>
              <a:t> </a:t>
            </a:r>
            <a:r>
              <a:rPr lang="el-GR" sz="1050" b="1" kern="0" dirty="0" err="1">
                <a:cs typeface="+mn-cs"/>
              </a:rPr>
              <a:t>requirements</a:t>
            </a:r>
            <a:r>
              <a:rPr lang="el-GR" sz="1050" b="1" kern="0" dirty="0">
                <a:cs typeface="+mn-cs"/>
              </a:rPr>
              <a:t> </a:t>
            </a:r>
            <a:r>
              <a:rPr lang="el-GR" sz="1050" b="1" kern="0" dirty="0" err="1">
                <a:cs typeface="+mn-cs"/>
              </a:rPr>
              <a:t>for</a:t>
            </a:r>
            <a:r>
              <a:rPr lang="el-GR" sz="1050" b="1" kern="0" dirty="0">
                <a:cs typeface="+mn-cs"/>
              </a:rPr>
              <a:t> </a:t>
            </a:r>
            <a:r>
              <a:rPr lang="el-GR" sz="1050" b="1" kern="0" dirty="0" err="1">
                <a:cs typeface="+mn-cs"/>
              </a:rPr>
              <a:t>any</a:t>
            </a:r>
            <a:r>
              <a:rPr lang="el-GR" sz="1050" b="1" kern="0" dirty="0">
                <a:cs typeface="+mn-cs"/>
              </a:rPr>
              <a:t> </a:t>
            </a:r>
            <a:r>
              <a:rPr lang="el-GR" sz="1050" b="1" kern="0" dirty="0" err="1">
                <a:cs typeface="+mn-cs"/>
              </a:rPr>
              <a:t>one</a:t>
            </a:r>
            <a:r>
              <a:rPr lang="el-GR" sz="1050" b="1" kern="0" dirty="0">
                <a:cs typeface="+mn-cs"/>
              </a:rPr>
              <a:t> </a:t>
            </a:r>
            <a:r>
              <a:rPr lang="el-GR" sz="1050" b="1" kern="0" dirty="0" err="1">
                <a:cs typeface="+mn-cs"/>
              </a:rPr>
              <a:t>track</a:t>
            </a:r>
            <a:r>
              <a:rPr lang="el-GR" sz="1050" b="1" kern="0" dirty="0">
                <a:cs typeface="+mn-cs"/>
              </a:rPr>
              <a:t> (</a:t>
            </a:r>
            <a:r>
              <a:rPr lang="el-GR" sz="1050" b="1" kern="0" dirty="0" err="1">
                <a:cs typeface="+mn-cs"/>
              </a:rPr>
              <a:t>usually</a:t>
            </a:r>
            <a:r>
              <a:rPr lang="el-GR" sz="1050" b="1" kern="0" dirty="0">
                <a:cs typeface="+mn-cs"/>
              </a:rPr>
              <a:t> 4-5 </a:t>
            </a:r>
            <a:r>
              <a:rPr lang="el-GR" sz="1050" b="1" kern="0" dirty="0" err="1">
                <a:cs typeface="+mn-cs"/>
              </a:rPr>
              <a:t>courses</a:t>
            </a:r>
            <a:r>
              <a:rPr lang="el-GR" sz="1050" b="1" kern="0" dirty="0">
                <a:cs typeface="+mn-cs"/>
              </a:rPr>
              <a:t>)</a:t>
            </a:r>
            <a:endParaRPr lang="en-US" sz="1050" b="1" kern="0" dirty="0">
              <a:cs typeface="+mn-cs"/>
            </a:endParaRPr>
          </a:p>
          <a:p>
            <a:pPr marL="742950" lvl="1" indent="-285750">
              <a:lnSpc>
                <a:spcPct val="105000"/>
              </a:lnSpc>
              <a:spcBef>
                <a:spcPct val="20000"/>
              </a:spcBef>
              <a:buFontTx/>
              <a:buChar char="–"/>
              <a:defRPr/>
            </a:pPr>
            <a:r>
              <a:rPr lang="el-GR" sz="1050" b="1" kern="0" dirty="0" err="1">
                <a:cs typeface="+mn-cs"/>
              </a:rPr>
              <a:t>Additional</a:t>
            </a:r>
            <a:r>
              <a:rPr lang="el-GR" sz="1050" b="1" kern="0" dirty="0">
                <a:cs typeface="+mn-cs"/>
              </a:rPr>
              <a:t> </a:t>
            </a:r>
            <a:r>
              <a:rPr lang="el-GR" sz="1050" b="1" kern="0" dirty="0" err="1">
                <a:cs typeface="+mn-cs"/>
              </a:rPr>
              <a:t>electives</a:t>
            </a:r>
            <a:r>
              <a:rPr lang="el-GR" sz="1050" b="1" kern="0" dirty="0">
                <a:cs typeface="+mn-cs"/>
              </a:rPr>
              <a:t> </a:t>
            </a:r>
            <a:r>
              <a:rPr lang="el-GR" sz="1050" b="1" kern="0" dirty="0" err="1">
                <a:cs typeface="+mn-cs"/>
              </a:rPr>
              <a:t>from</a:t>
            </a:r>
            <a:r>
              <a:rPr lang="el-GR" sz="1050" b="1" kern="0" dirty="0">
                <a:cs typeface="+mn-cs"/>
              </a:rPr>
              <a:t> a </a:t>
            </a:r>
            <a:r>
              <a:rPr lang="el-GR" sz="1050" b="1" kern="0" dirty="0" err="1">
                <a:cs typeface="+mn-cs"/>
              </a:rPr>
              <a:t>restricted</a:t>
            </a:r>
            <a:r>
              <a:rPr lang="el-GR" sz="1050" b="1" kern="0" dirty="0">
                <a:cs typeface="+mn-cs"/>
              </a:rPr>
              <a:t> </a:t>
            </a:r>
            <a:r>
              <a:rPr lang="el-GR" sz="1050" b="1" kern="0" dirty="0" err="1">
                <a:cs typeface="+mn-cs"/>
              </a:rPr>
              <a:t>list</a:t>
            </a:r>
            <a:r>
              <a:rPr lang="el-GR" sz="1050" b="1" kern="0" dirty="0">
                <a:cs typeface="+mn-cs"/>
              </a:rPr>
              <a:t> (</a:t>
            </a:r>
            <a:r>
              <a:rPr lang="el-GR" sz="1050" b="1" kern="0" dirty="0" err="1">
                <a:cs typeface="+mn-cs"/>
              </a:rPr>
              <a:t>usually</a:t>
            </a:r>
            <a:r>
              <a:rPr lang="el-GR" sz="1050" b="1" kern="0" dirty="0">
                <a:cs typeface="+mn-cs"/>
              </a:rPr>
              <a:t> 2-3 </a:t>
            </a:r>
            <a:r>
              <a:rPr lang="el-GR" sz="1050" b="1" kern="0" dirty="0" err="1">
                <a:cs typeface="+mn-cs"/>
              </a:rPr>
              <a:t>courses</a:t>
            </a:r>
            <a:r>
              <a:rPr lang="el-GR" sz="1050" b="1" kern="0" dirty="0">
                <a:cs typeface="+mn-cs"/>
              </a:rPr>
              <a:t>)</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Senior</a:t>
            </a:r>
            <a:r>
              <a:rPr lang="el-GR" sz="1400" b="1" kern="0" dirty="0">
                <a:solidFill>
                  <a:srgbClr val="FF3300"/>
                </a:solidFill>
                <a:cs typeface="+mn-cs"/>
              </a:rPr>
              <a:t> </a:t>
            </a:r>
            <a:r>
              <a:rPr lang="el-GR" sz="1400" b="1" kern="0" dirty="0" err="1">
                <a:solidFill>
                  <a:srgbClr val="FF3300"/>
                </a:solidFill>
                <a:cs typeface="+mn-cs"/>
              </a:rPr>
              <a:t>Capstone</a:t>
            </a:r>
            <a:r>
              <a:rPr lang="el-GR" sz="1400" b="1" kern="0" dirty="0">
                <a:solidFill>
                  <a:srgbClr val="FF3300"/>
                </a:solidFill>
                <a:cs typeface="+mn-cs"/>
              </a:rPr>
              <a:t> Project</a:t>
            </a:r>
            <a:r>
              <a:rPr lang="el-GR" sz="1400" b="1" kern="0" dirty="0">
                <a:cs typeface="+mn-cs"/>
              </a:rPr>
              <a:t> (3 </a:t>
            </a:r>
            <a:r>
              <a:rPr lang="el-GR" sz="1400" b="1" kern="0" dirty="0" err="1">
                <a:cs typeface="+mn-cs"/>
              </a:rPr>
              <a:t>Units</a:t>
            </a:r>
            <a:r>
              <a:rPr lang="el-GR" sz="1400" b="1" kern="0" dirty="0">
                <a:cs typeface="+mn-cs"/>
              </a:rPr>
              <a:t>) </a:t>
            </a:r>
            <a:r>
              <a:rPr lang="en-US" sz="1400" b="1" kern="0" dirty="0">
                <a:solidFill>
                  <a:srgbClr val="006600"/>
                </a:solidFill>
                <a:cs typeface="+mn-cs"/>
              </a:rPr>
              <a:t>(</a:t>
            </a:r>
            <a:r>
              <a:rPr lang="el-GR" sz="1400" b="1" kern="0" dirty="0">
                <a:solidFill>
                  <a:srgbClr val="006600"/>
                </a:solidFill>
                <a:cs typeface="+mn-cs"/>
              </a:rPr>
              <a:t>1 </a:t>
            </a:r>
            <a:r>
              <a:rPr lang="en-US" sz="1400" b="1" kern="0" dirty="0">
                <a:solidFill>
                  <a:srgbClr val="006600"/>
                </a:solidFill>
                <a:cs typeface="+mn-cs"/>
              </a:rPr>
              <a:t>project)</a:t>
            </a:r>
          </a:p>
          <a:p>
            <a:pPr marL="742950" lvl="1" indent="-285750">
              <a:lnSpc>
                <a:spcPct val="105000"/>
              </a:lnSpc>
              <a:spcBef>
                <a:spcPct val="20000"/>
              </a:spcBef>
              <a:buFontTx/>
              <a:buChar char="–"/>
              <a:defRPr/>
            </a:pPr>
            <a:r>
              <a:rPr lang="el-GR" sz="1050" b="1" kern="0" dirty="0" err="1">
                <a:solidFill>
                  <a:srgbClr val="FF3300"/>
                </a:solidFill>
                <a:cs typeface="+mn-cs"/>
              </a:rPr>
              <a:t>Senior</a:t>
            </a:r>
            <a:r>
              <a:rPr lang="el-GR" sz="1050" b="1" kern="0" dirty="0">
                <a:solidFill>
                  <a:srgbClr val="FF3300"/>
                </a:solidFill>
                <a:cs typeface="+mn-cs"/>
              </a:rPr>
              <a:t> Project</a:t>
            </a:r>
            <a:r>
              <a:rPr lang="el-GR" sz="1050" b="1" kern="0" dirty="0">
                <a:cs typeface="+mn-cs"/>
              </a:rPr>
              <a:t> (CS191, CS191W, CS194, CS210, CS294, CS294W)</a:t>
            </a:r>
            <a:endParaRPr lang="en-US" sz="1050" b="1" kern="0" dirty="0">
              <a:solidFill>
                <a:srgbClr val="CC3300"/>
              </a:solidFill>
              <a:cs typeface="+mn-cs"/>
            </a:endParaRPr>
          </a:p>
        </p:txBody>
      </p:sp>
      <p:pic>
        <p:nvPicPr>
          <p:cNvPr id="64516" name="Picture 4" descr="Home"/>
          <p:cNvPicPr>
            <a:picLocks noChangeAspect="1" noChangeArrowheads="1"/>
          </p:cNvPicPr>
          <p:nvPr/>
        </p:nvPicPr>
        <p:blipFill>
          <a:blip r:embed="rId2" cstate="print"/>
          <a:srcRect/>
          <a:stretch>
            <a:fillRect/>
          </a:stretch>
        </p:blipFill>
        <p:spPr bwMode="auto">
          <a:xfrm>
            <a:off x="2" y="0"/>
            <a:ext cx="1892300" cy="723900"/>
          </a:xfrm>
          <a:prstGeom prst="rect">
            <a:avLst/>
          </a:prstGeom>
          <a:noFill/>
          <a:ln w="9525">
            <a:noFill/>
            <a:miter lim="800000"/>
            <a:headEnd/>
            <a:tailEnd/>
          </a:ln>
        </p:spPr>
      </p:pic>
      <p:sp>
        <p:nvSpPr>
          <p:cNvPr id="64517" name="AutoShape 5"/>
          <p:cNvSpPr>
            <a:spLocks/>
          </p:cNvSpPr>
          <p:nvPr/>
        </p:nvSpPr>
        <p:spPr bwMode="auto">
          <a:xfrm>
            <a:off x="5580067" y="3886200"/>
            <a:ext cx="3106734" cy="2209800"/>
          </a:xfrm>
          <a:prstGeom prst="accentBorderCallout1">
            <a:avLst>
              <a:gd name="adj1" fmla="val 5120"/>
              <a:gd name="adj2" fmla="val -2519"/>
              <a:gd name="adj3" fmla="val 48616"/>
              <a:gd name="adj4" fmla="val -21046"/>
            </a:avLst>
          </a:prstGeom>
          <a:noFill/>
          <a:ln w="9525">
            <a:solidFill>
              <a:schemeClr val="tx1"/>
            </a:solidFill>
            <a:miter lim="800000"/>
            <a:headEnd/>
            <a:tailEnd/>
          </a:ln>
        </p:spPr>
        <p:txBody>
          <a:bodyPr/>
          <a:lstStyle/>
          <a:p>
            <a:pPr marL="342900" indent="-342900">
              <a:buFontTx/>
              <a:buAutoNum type="arabicPeriod"/>
            </a:pPr>
            <a:r>
              <a:rPr lang="el-GR" sz="1400" b="1" i="1"/>
              <a:t>Artificial Intelligence</a:t>
            </a:r>
            <a:endParaRPr lang="en-US" sz="1400" b="1" i="1"/>
          </a:p>
          <a:p>
            <a:pPr marL="342900" indent="-342900">
              <a:buFontTx/>
              <a:buAutoNum type="arabicPeriod"/>
            </a:pPr>
            <a:r>
              <a:rPr lang="el-GR" sz="1400" b="1" i="1"/>
              <a:t>Biocomputation</a:t>
            </a:r>
            <a:endParaRPr lang="en-US" sz="1400" b="1" i="1"/>
          </a:p>
          <a:p>
            <a:pPr marL="342900" indent="-342900">
              <a:buFontTx/>
              <a:buAutoNum type="arabicPeriod"/>
            </a:pPr>
            <a:r>
              <a:rPr lang="el-GR" sz="1400" b="1" i="1"/>
              <a:t>Computer Engineering</a:t>
            </a:r>
            <a:endParaRPr lang="en-US" sz="1400" b="1" i="1"/>
          </a:p>
          <a:p>
            <a:pPr marL="342900" indent="-342900">
              <a:buFontTx/>
              <a:buAutoNum type="arabicPeriod"/>
            </a:pPr>
            <a:r>
              <a:rPr lang="el-GR" sz="1400" b="1" i="1"/>
              <a:t>Graphics</a:t>
            </a:r>
            <a:endParaRPr lang="en-US" sz="1400" b="1" i="1"/>
          </a:p>
          <a:p>
            <a:pPr marL="342900" indent="-342900">
              <a:buFontTx/>
              <a:buAutoNum type="arabicPeriod"/>
            </a:pPr>
            <a:r>
              <a:rPr lang="el-GR" sz="1400" b="1" i="1"/>
              <a:t>Human-Computer Interaction</a:t>
            </a:r>
            <a:endParaRPr lang="en-US" sz="1400" b="1" i="1"/>
          </a:p>
          <a:p>
            <a:pPr marL="342900" indent="-342900">
              <a:buFontTx/>
              <a:buAutoNum type="arabicPeriod"/>
            </a:pPr>
            <a:r>
              <a:rPr lang="el-GR" sz="1400" b="1" i="1"/>
              <a:t>Information</a:t>
            </a:r>
          </a:p>
          <a:p>
            <a:pPr marL="342900" indent="-342900">
              <a:buFontTx/>
              <a:buAutoNum type="arabicPeriod"/>
            </a:pPr>
            <a:r>
              <a:rPr lang="el-GR" sz="1400" b="1" i="1"/>
              <a:t>Systems</a:t>
            </a:r>
          </a:p>
          <a:p>
            <a:pPr marL="342900" indent="-342900">
              <a:buFontTx/>
              <a:buAutoNum type="arabicPeriod"/>
            </a:pPr>
            <a:r>
              <a:rPr lang="el-GR" sz="1400" b="1" i="1"/>
              <a:t>Theory</a:t>
            </a:r>
            <a:endParaRPr lang="en-US" sz="1400" b="1" i="1"/>
          </a:p>
          <a:p>
            <a:pPr marL="342900" indent="-342900">
              <a:buFontTx/>
              <a:buAutoNum type="arabicPeriod"/>
            </a:pPr>
            <a:r>
              <a:rPr lang="el-GR" sz="1400" b="1" i="1"/>
              <a:t>Unspecialized</a:t>
            </a:r>
            <a:endParaRPr lang="en-US" sz="1400" b="1" i="1"/>
          </a:p>
          <a:p>
            <a:pPr marL="342900" indent="-342900">
              <a:buFontTx/>
              <a:buAutoNum type="arabicPeriod"/>
            </a:pPr>
            <a:r>
              <a:rPr lang="el-GR" sz="1400" b="1" i="1"/>
              <a:t>Individually Designed</a:t>
            </a:r>
            <a:endParaRPr lang="en-US" sz="1400" b="1" i="1"/>
          </a:p>
        </p:txBody>
      </p:sp>
      <p:sp>
        <p:nvSpPr>
          <p:cNvPr id="64518" name="Text Box 6"/>
          <p:cNvSpPr txBox="1">
            <a:spLocks noChangeArrowheads="1"/>
          </p:cNvSpPr>
          <p:nvPr/>
        </p:nvSpPr>
        <p:spPr bwMode="auto">
          <a:xfrm>
            <a:off x="5334000" y="1066801"/>
            <a:ext cx="3708400" cy="2440668"/>
          </a:xfrm>
          <a:prstGeom prst="rect">
            <a:avLst/>
          </a:prstGeom>
          <a:noFill/>
          <a:ln w="9525">
            <a:noFill/>
            <a:miter lim="800000"/>
            <a:headEnd/>
            <a:tailEnd/>
          </a:ln>
        </p:spPr>
        <p:txBody>
          <a:bodyPr>
            <a:spAutoFit/>
          </a:bodyPr>
          <a:lstStyle/>
          <a:p>
            <a:pPr>
              <a:spcBef>
                <a:spcPct val="50000"/>
              </a:spcBef>
              <a:buFontTx/>
              <a:buChar char="•"/>
            </a:pPr>
            <a:r>
              <a:rPr lang="en-US" sz="1400" b="1" dirty="0"/>
              <a:t>22-24 </a:t>
            </a:r>
            <a:r>
              <a:rPr lang="el-GR" sz="1400" b="1" dirty="0"/>
              <a:t>μαθήματα + </a:t>
            </a:r>
            <a:r>
              <a:rPr lang="en-US" sz="1400" b="1" dirty="0"/>
              <a:t>1</a:t>
            </a:r>
            <a:r>
              <a:rPr lang="el-GR" sz="1400" b="1" dirty="0"/>
              <a:t> </a:t>
            </a:r>
            <a:r>
              <a:rPr lang="en-US" sz="1400" b="1" dirty="0"/>
              <a:t>project</a:t>
            </a:r>
            <a:endParaRPr lang="el-GR" sz="1400" b="1" dirty="0"/>
          </a:p>
          <a:p>
            <a:pPr lvl="1">
              <a:lnSpc>
                <a:spcPct val="70000"/>
              </a:lnSpc>
              <a:spcBef>
                <a:spcPct val="50000"/>
              </a:spcBef>
              <a:buFontTx/>
              <a:buChar char="•"/>
            </a:pPr>
            <a:r>
              <a:rPr lang="en-US" sz="1400" b="1" dirty="0"/>
              <a:t> </a:t>
            </a:r>
            <a:r>
              <a:rPr lang="el-GR" sz="1400" b="1" dirty="0"/>
              <a:t>6 μαθηματικά </a:t>
            </a:r>
          </a:p>
          <a:p>
            <a:pPr lvl="1">
              <a:lnSpc>
                <a:spcPct val="70000"/>
              </a:lnSpc>
              <a:spcBef>
                <a:spcPct val="50000"/>
              </a:spcBef>
              <a:buFontTx/>
              <a:buChar char="•"/>
            </a:pPr>
            <a:r>
              <a:rPr lang="en-US" sz="1400" b="1" dirty="0"/>
              <a:t> </a:t>
            </a:r>
            <a:r>
              <a:rPr lang="el-GR" sz="1400" b="1" dirty="0"/>
              <a:t>2 φυσική + 1 επιλογή</a:t>
            </a:r>
          </a:p>
          <a:p>
            <a:pPr lvl="1">
              <a:lnSpc>
                <a:spcPct val="70000"/>
              </a:lnSpc>
              <a:spcBef>
                <a:spcPct val="50000"/>
              </a:spcBef>
              <a:buFontTx/>
              <a:buChar char="•"/>
            </a:pPr>
            <a:r>
              <a:rPr lang="en-US" sz="1400" b="1" dirty="0"/>
              <a:t> </a:t>
            </a:r>
            <a:r>
              <a:rPr lang="el-GR" sz="1400" b="1" dirty="0"/>
              <a:t>3 βασικά μηχανικής</a:t>
            </a:r>
          </a:p>
          <a:p>
            <a:pPr lvl="1">
              <a:lnSpc>
                <a:spcPct val="70000"/>
              </a:lnSpc>
              <a:spcBef>
                <a:spcPct val="50000"/>
              </a:spcBef>
              <a:buFontTx/>
              <a:buChar char="•"/>
            </a:pPr>
            <a:r>
              <a:rPr lang="en-US" sz="1400" b="1" dirty="0"/>
              <a:t> </a:t>
            </a:r>
            <a:r>
              <a:rPr lang="el-GR" sz="1400" b="1" dirty="0"/>
              <a:t>1 τεχνολογικό</a:t>
            </a:r>
          </a:p>
          <a:p>
            <a:pPr lvl="1">
              <a:lnSpc>
                <a:spcPct val="70000"/>
              </a:lnSpc>
              <a:spcBef>
                <a:spcPct val="50000"/>
              </a:spcBef>
              <a:buFontTx/>
              <a:buChar char="•"/>
            </a:pPr>
            <a:r>
              <a:rPr lang="en-US" sz="1400" b="1" dirty="0"/>
              <a:t> </a:t>
            </a:r>
            <a:r>
              <a:rPr lang="el-GR" sz="1400" b="1" dirty="0"/>
              <a:t>3 κορμού </a:t>
            </a:r>
            <a:r>
              <a:rPr lang="en-US" sz="1400" b="1" dirty="0"/>
              <a:t>CS</a:t>
            </a:r>
          </a:p>
          <a:p>
            <a:pPr lvl="1">
              <a:lnSpc>
                <a:spcPct val="70000"/>
              </a:lnSpc>
              <a:spcBef>
                <a:spcPct val="50000"/>
              </a:spcBef>
              <a:buFontTx/>
              <a:buChar char="•"/>
            </a:pPr>
            <a:r>
              <a:rPr lang="el-GR" sz="1400" b="1" dirty="0"/>
              <a:t> </a:t>
            </a:r>
            <a:r>
              <a:rPr lang="en-US" sz="1400" b="1" dirty="0"/>
              <a:t>6-8 </a:t>
            </a:r>
            <a:r>
              <a:rPr lang="el-GR" sz="1400" b="1" dirty="0"/>
              <a:t>μαθήματα κατεύθυνσης</a:t>
            </a:r>
          </a:p>
          <a:p>
            <a:pPr lvl="1">
              <a:lnSpc>
                <a:spcPct val="70000"/>
              </a:lnSpc>
              <a:spcBef>
                <a:spcPct val="50000"/>
              </a:spcBef>
              <a:buFontTx/>
              <a:buChar char="•"/>
            </a:pPr>
            <a:r>
              <a:rPr lang="el-GR" sz="1400" b="1" dirty="0"/>
              <a:t> </a:t>
            </a:r>
            <a:r>
              <a:rPr lang="en-US" sz="1400" b="1" dirty="0"/>
              <a:t>1</a:t>
            </a:r>
            <a:r>
              <a:rPr lang="el-GR" sz="1400" b="1" dirty="0"/>
              <a:t> </a:t>
            </a:r>
            <a:r>
              <a:rPr lang="en-US" sz="1400" b="1" dirty="0"/>
              <a:t>project</a:t>
            </a:r>
          </a:p>
          <a:p>
            <a:pPr>
              <a:spcBef>
                <a:spcPct val="50000"/>
              </a:spcBef>
              <a:buFontTx/>
              <a:buChar char="•"/>
            </a:pPr>
            <a:r>
              <a:rPr lang="en-US" sz="1400" b="1" dirty="0"/>
              <a:t>10 </a:t>
            </a:r>
            <a:r>
              <a:rPr lang="el-GR" sz="1400" b="1" dirty="0"/>
              <a:t>κατευθύνσεις (</a:t>
            </a:r>
            <a:r>
              <a:rPr lang="en-US" sz="1400" b="1" dirty="0"/>
              <a:t>tracks)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Rot="1" noChangeArrowheads="1"/>
          </p:cNvSpPr>
          <p:nvPr/>
        </p:nvSpPr>
        <p:spPr>
          <a:xfrm>
            <a:off x="2147890" y="0"/>
            <a:ext cx="6767513" cy="720725"/>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3200" b="1" kern="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mj-ea"/>
                <a:cs typeface="+mj-cs"/>
              </a:rPr>
              <a:t>Computer Systems Engineering</a:t>
            </a:r>
          </a:p>
        </p:txBody>
      </p:sp>
      <p:sp>
        <p:nvSpPr>
          <p:cNvPr id="5" name="Rectangle 3"/>
          <p:cNvSpPr txBox="1">
            <a:spLocks noChangeArrowheads="1"/>
          </p:cNvSpPr>
          <p:nvPr/>
        </p:nvSpPr>
        <p:spPr>
          <a:xfrm>
            <a:off x="0" y="914400"/>
            <a:ext cx="5256213" cy="5543550"/>
          </a:xfrm>
          <a:prstGeom prst="rect">
            <a:avLst/>
          </a:prstGeom>
        </p:spPr>
        <p:txBody>
          <a:bodyPr/>
          <a:lstStyle/>
          <a:p>
            <a:pPr marL="342900" indent="-342900">
              <a:lnSpc>
                <a:spcPct val="90000"/>
              </a:lnSpc>
              <a:spcBef>
                <a:spcPct val="20000"/>
              </a:spcBef>
              <a:buFontTx/>
              <a:buChar char="•"/>
              <a:defRPr/>
            </a:pPr>
            <a:r>
              <a:rPr lang="el-GR" sz="1000" b="1" kern="0" dirty="0" err="1">
                <a:solidFill>
                  <a:srgbClr val="FF3300"/>
                </a:solidFill>
                <a:cs typeface="+mn-cs"/>
              </a:rPr>
              <a:t>Mathematics</a:t>
            </a:r>
            <a:r>
              <a:rPr lang="el-GR" sz="1000" b="1" kern="0" dirty="0">
                <a:solidFill>
                  <a:srgbClr val="CC3300"/>
                </a:solidFill>
                <a:cs typeface="+mn-cs"/>
              </a:rPr>
              <a:t> (26 </a:t>
            </a:r>
            <a:r>
              <a:rPr lang="el-GR" sz="1000" b="1" kern="0" dirty="0" err="1">
                <a:solidFill>
                  <a:srgbClr val="CC3300"/>
                </a:solidFill>
                <a:cs typeface="+mn-cs"/>
              </a:rPr>
              <a:t>Units</a:t>
            </a:r>
            <a:r>
              <a:rPr lang="el-GR" sz="1000" b="1" kern="0" dirty="0">
                <a:solidFill>
                  <a:srgbClr val="CC3300"/>
                </a:solidFill>
                <a:cs typeface="+mn-cs"/>
              </a:rPr>
              <a:t>)</a:t>
            </a:r>
            <a:r>
              <a:rPr lang="el-GR" sz="1000" b="1" kern="0" dirty="0">
                <a:cs typeface="+mn-cs"/>
              </a:rPr>
              <a:t> </a:t>
            </a:r>
            <a:r>
              <a:rPr lang="el-GR" sz="1000" b="1" kern="0" dirty="0">
                <a:solidFill>
                  <a:srgbClr val="006600"/>
                </a:solidFill>
                <a:cs typeface="+mn-cs"/>
              </a:rPr>
              <a:t>(</a:t>
            </a:r>
            <a:r>
              <a:rPr lang="en-US" sz="1000" b="1" kern="0" dirty="0">
                <a:solidFill>
                  <a:srgbClr val="006600"/>
                </a:solidFill>
                <a:cs typeface="+mn-cs"/>
              </a:rPr>
              <a:t>5</a:t>
            </a:r>
            <a:r>
              <a:rPr lang="el-GR" sz="1000" b="1" kern="0" dirty="0">
                <a:solidFill>
                  <a:srgbClr val="006600"/>
                </a:solidFill>
                <a:cs typeface="+mn-cs"/>
              </a:rPr>
              <a:t> μαθήματα)</a:t>
            </a:r>
            <a:endParaRPr lang="en-US" sz="1000" b="1" kern="0" dirty="0">
              <a:solidFill>
                <a:srgbClr val="006600"/>
              </a:solidFill>
              <a:cs typeface="+mn-cs"/>
            </a:endParaRPr>
          </a:p>
          <a:p>
            <a:pPr marL="742950" lvl="1" indent="-285750">
              <a:lnSpc>
                <a:spcPct val="90000"/>
              </a:lnSpc>
              <a:spcBef>
                <a:spcPct val="20000"/>
              </a:spcBef>
              <a:buFontTx/>
              <a:buChar char="–"/>
              <a:defRPr/>
            </a:pPr>
            <a:r>
              <a:rPr lang="el-GR" sz="900" b="1" i="1" kern="0" dirty="0" err="1">
                <a:cs typeface="+mn-cs"/>
              </a:rPr>
              <a:t>Calculus</a:t>
            </a:r>
            <a:r>
              <a:rPr lang="el-GR" sz="900" b="1" i="1" kern="0" dirty="0">
                <a:cs typeface="+mn-cs"/>
              </a:rPr>
              <a:t> x 4</a:t>
            </a:r>
            <a:endParaRPr lang="el-GR" sz="900" b="1" kern="0" dirty="0">
              <a:cs typeface="+mn-cs"/>
            </a:endParaRPr>
          </a:p>
          <a:p>
            <a:pPr marL="742950" lvl="1" indent="-285750">
              <a:lnSpc>
                <a:spcPct val="90000"/>
              </a:lnSpc>
              <a:spcBef>
                <a:spcPct val="20000"/>
              </a:spcBef>
              <a:buFontTx/>
              <a:buChar char="–"/>
              <a:defRPr/>
            </a:pPr>
            <a:r>
              <a:rPr lang="el-GR" sz="900" b="1" i="1" kern="0" dirty="0" err="1">
                <a:cs typeface="+mn-cs"/>
              </a:rPr>
              <a:t>Introduction</a:t>
            </a:r>
            <a:r>
              <a:rPr lang="el-GR" sz="900" b="1" i="1" kern="0" dirty="0">
                <a:cs typeface="+mn-cs"/>
              </a:rPr>
              <a:t> </a:t>
            </a:r>
            <a:r>
              <a:rPr lang="el-GR" sz="900" b="1" i="1" kern="0" dirty="0" err="1">
                <a:cs typeface="+mn-cs"/>
              </a:rPr>
              <a:t>to</a:t>
            </a:r>
            <a:r>
              <a:rPr lang="el-GR" sz="900" b="1" i="1" kern="0" dirty="0">
                <a:cs typeface="+mn-cs"/>
              </a:rPr>
              <a:t> </a:t>
            </a:r>
            <a:r>
              <a:rPr lang="el-GR" sz="900" b="1" i="1" kern="0" dirty="0" err="1">
                <a:cs typeface="+mn-cs"/>
              </a:rPr>
              <a:t>Probability</a:t>
            </a:r>
            <a:r>
              <a:rPr lang="el-GR" sz="900" b="1" i="1" kern="0" dirty="0">
                <a:cs typeface="+mn-cs"/>
              </a:rPr>
              <a:t> </a:t>
            </a:r>
            <a:r>
              <a:rPr lang="el-GR" sz="900" b="1" i="1" kern="0" dirty="0" err="1">
                <a:cs typeface="+mn-cs"/>
              </a:rPr>
              <a:t>for</a:t>
            </a:r>
            <a:r>
              <a:rPr lang="el-GR" sz="900" b="1" i="1" kern="0" dirty="0">
                <a:cs typeface="+mn-cs"/>
              </a:rPr>
              <a:t> </a:t>
            </a:r>
            <a:r>
              <a:rPr lang="el-GR" sz="900" b="1" i="1" kern="0" dirty="0" err="1">
                <a:cs typeface="+mn-cs"/>
              </a:rPr>
              <a:t>Computer</a:t>
            </a:r>
            <a:r>
              <a:rPr lang="el-GR" sz="900" b="1" i="1" kern="0" dirty="0">
                <a:cs typeface="+mn-cs"/>
              </a:rPr>
              <a:t> </a:t>
            </a:r>
            <a:r>
              <a:rPr lang="el-GR" sz="900" b="1" i="1" kern="0" dirty="0" err="1">
                <a:cs typeface="+mn-cs"/>
              </a:rPr>
              <a:t>Scientists</a:t>
            </a:r>
            <a:r>
              <a:rPr lang="el-GR" sz="900" b="1" kern="0" dirty="0">
                <a:cs typeface="+mn-cs"/>
              </a:rPr>
              <a:t> (CS109)</a:t>
            </a:r>
            <a:endParaRPr lang="en-US" sz="900" b="1" kern="0" dirty="0">
              <a:cs typeface="+mn-cs"/>
            </a:endParaRPr>
          </a:p>
          <a:p>
            <a:pPr marL="342900" indent="-342900">
              <a:lnSpc>
                <a:spcPct val="90000"/>
              </a:lnSpc>
              <a:spcBef>
                <a:spcPct val="20000"/>
              </a:spcBef>
              <a:buFontTx/>
              <a:buChar char="•"/>
              <a:defRPr/>
            </a:pPr>
            <a:r>
              <a:rPr lang="el-GR" sz="1000" b="1" kern="0" dirty="0" err="1">
                <a:solidFill>
                  <a:srgbClr val="FF3300"/>
                </a:solidFill>
                <a:cs typeface="+mn-cs"/>
              </a:rPr>
              <a:t>Science</a:t>
            </a:r>
            <a:r>
              <a:rPr lang="el-GR" sz="1000" b="1" kern="0" dirty="0">
                <a:solidFill>
                  <a:srgbClr val="CC3300"/>
                </a:solidFill>
                <a:cs typeface="+mn-cs"/>
              </a:rPr>
              <a:t> (11 </a:t>
            </a:r>
            <a:r>
              <a:rPr lang="el-GR" sz="1000" b="1" kern="0" dirty="0" err="1">
                <a:solidFill>
                  <a:srgbClr val="CC3300"/>
                </a:solidFill>
                <a:cs typeface="+mn-cs"/>
              </a:rPr>
              <a:t>Units</a:t>
            </a:r>
            <a:r>
              <a:rPr lang="el-GR" sz="1000" b="1" kern="0" dirty="0">
                <a:solidFill>
                  <a:srgbClr val="CC3300"/>
                </a:solidFill>
                <a:cs typeface="+mn-cs"/>
              </a:rPr>
              <a:t>)</a:t>
            </a:r>
            <a:r>
              <a:rPr lang="el-GR" sz="1000" b="1" kern="0" dirty="0">
                <a:cs typeface="+mn-cs"/>
              </a:rPr>
              <a:t> </a:t>
            </a:r>
            <a:r>
              <a:rPr lang="el-GR" sz="1000" b="1" kern="0" dirty="0">
                <a:solidFill>
                  <a:srgbClr val="006600"/>
                </a:solidFill>
                <a:cs typeface="+mn-cs"/>
              </a:rPr>
              <a:t>(3 μαθήματα)</a:t>
            </a:r>
            <a:endParaRPr lang="en-US" sz="1000" b="1" kern="0" dirty="0">
              <a:solidFill>
                <a:srgbClr val="006600"/>
              </a:solidFill>
              <a:cs typeface="+mn-cs"/>
            </a:endParaRPr>
          </a:p>
          <a:p>
            <a:pPr marL="742950" lvl="1" indent="-285750">
              <a:lnSpc>
                <a:spcPct val="90000"/>
              </a:lnSpc>
              <a:spcBef>
                <a:spcPct val="20000"/>
              </a:spcBef>
              <a:buFontTx/>
              <a:buChar char="–"/>
              <a:defRPr/>
            </a:pPr>
            <a:r>
              <a:rPr lang="el-GR" sz="900" b="1" i="1" kern="0" dirty="0" err="1">
                <a:cs typeface="+mn-cs"/>
              </a:rPr>
              <a:t>Mechanics</a:t>
            </a:r>
            <a:r>
              <a:rPr lang="el-GR" sz="900" b="1" kern="0" dirty="0">
                <a:cs typeface="+mn-cs"/>
              </a:rPr>
              <a:t> (PHYSICS41)</a:t>
            </a:r>
            <a:endParaRPr lang="en-US" sz="900" b="1" kern="0" dirty="0">
              <a:cs typeface="+mn-cs"/>
            </a:endParaRPr>
          </a:p>
          <a:p>
            <a:pPr marL="742950" lvl="1" indent="-285750">
              <a:lnSpc>
                <a:spcPct val="90000"/>
              </a:lnSpc>
              <a:spcBef>
                <a:spcPct val="20000"/>
              </a:spcBef>
              <a:buFontTx/>
              <a:buChar char="–"/>
              <a:defRPr/>
            </a:pPr>
            <a:r>
              <a:rPr lang="el-GR" sz="900" b="1" i="1" kern="0" dirty="0" err="1">
                <a:cs typeface="+mn-cs"/>
              </a:rPr>
              <a:t>Electricity</a:t>
            </a:r>
            <a:r>
              <a:rPr lang="el-GR" sz="900" b="1" i="1" kern="0" dirty="0">
                <a:cs typeface="+mn-cs"/>
              </a:rPr>
              <a:t> and </a:t>
            </a:r>
            <a:r>
              <a:rPr lang="el-GR" sz="900" b="1" i="1" kern="0" dirty="0" err="1">
                <a:cs typeface="+mn-cs"/>
              </a:rPr>
              <a:t>Magnetism</a:t>
            </a:r>
            <a:r>
              <a:rPr lang="el-GR" sz="900" b="1" kern="0" dirty="0">
                <a:cs typeface="+mn-cs"/>
              </a:rPr>
              <a:t> (PHYSICS43)</a:t>
            </a:r>
            <a:endParaRPr lang="en-US" sz="900" b="1" kern="0" dirty="0">
              <a:cs typeface="+mn-cs"/>
            </a:endParaRPr>
          </a:p>
          <a:p>
            <a:pPr marL="742950" lvl="1" indent="-285750">
              <a:lnSpc>
                <a:spcPct val="90000"/>
              </a:lnSpc>
              <a:spcBef>
                <a:spcPct val="20000"/>
              </a:spcBef>
              <a:buFontTx/>
              <a:buChar char="–"/>
              <a:defRPr/>
            </a:pPr>
            <a:r>
              <a:rPr lang="el-GR" sz="900" b="1" kern="0" dirty="0" err="1">
                <a:cs typeface="+mn-cs"/>
              </a:rPr>
              <a:t>Light</a:t>
            </a:r>
            <a:r>
              <a:rPr lang="el-GR" sz="900" b="1" kern="0" dirty="0">
                <a:cs typeface="+mn-cs"/>
              </a:rPr>
              <a:t> and </a:t>
            </a:r>
            <a:r>
              <a:rPr lang="el-GR" sz="900" b="1" kern="0" dirty="0" err="1">
                <a:cs typeface="+mn-cs"/>
              </a:rPr>
              <a:t>Heat</a:t>
            </a:r>
            <a:endParaRPr lang="en-US" sz="900" b="1" kern="0" dirty="0">
              <a:cs typeface="+mn-cs"/>
            </a:endParaRPr>
          </a:p>
          <a:p>
            <a:pPr marL="342900" indent="-342900">
              <a:lnSpc>
                <a:spcPct val="90000"/>
              </a:lnSpc>
              <a:spcBef>
                <a:spcPct val="20000"/>
              </a:spcBef>
              <a:buFontTx/>
              <a:buChar char="•"/>
              <a:defRPr/>
            </a:pPr>
            <a:r>
              <a:rPr lang="el-GR" sz="1000" b="1" kern="0" dirty="0" err="1">
                <a:solidFill>
                  <a:srgbClr val="FF3300"/>
                </a:solidFill>
                <a:cs typeface="+mn-cs"/>
              </a:rPr>
              <a:t>Engineering</a:t>
            </a:r>
            <a:r>
              <a:rPr lang="el-GR" sz="1000" b="1" kern="0" dirty="0">
                <a:solidFill>
                  <a:srgbClr val="CC3300"/>
                </a:solidFill>
                <a:cs typeface="+mn-cs"/>
              </a:rPr>
              <a:t> </a:t>
            </a:r>
            <a:r>
              <a:rPr lang="el-GR" sz="1000" b="1" kern="0" dirty="0">
                <a:solidFill>
                  <a:srgbClr val="FF3300"/>
                </a:solidFill>
                <a:cs typeface="+mn-cs"/>
              </a:rPr>
              <a:t>Fundamentals</a:t>
            </a:r>
            <a:r>
              <a:rPr lang="el-GR" sz="1000" b="1" kern="0" dirty="0">
                <a:cs typeface="+mn-cs"/>
              </a:rPr>
              <a:t> (13 </a:t>
            </a:r>
            <a:r>
              <a:rPr lang="el-GR" sz="1000" b="1" kern="0" dirty="0" err="1">
                <a:cs typeface="+mn-cs"/>
              </a:rPr>
              <a:t>Units</a:t>
            </a:r>
            <a:r>
              <a:rPr lang="el-GR" sz="1000" b="1" kern="0" dirty="0">
                <a:cs typeface="+mn-cs"/>
              </a:rPr>
              <a:t>) </a:t>
            </a:r>
            <a:r>
              <a:rPr lang="el-GR" sz="1000" b="1" kern="0" dirty="0">
                <a:solidFill>
                  <a:srgbClr val="006600"/>
                </a:solidFill>
                <a:cs typeface="+mn-cs"/>
              </a:rPr>
              <a:t>(3 μαθήματα)</a:t>
            </a:r>
            <a:endParaRPr lang="en-US" sz="1000" b="1" kern="0" dirty="0">
              <a:solidFill>
                <a:srgbClr val="006600"/>
              </a:solidFill>
              <a:cs typeface="+mn-cs"/>
            </a:endParaRPr>
          </a:p>
          <a:p>
            <a:pPr marL="742950" lvl="1" indent="-285750">
              <a:lnSpc>
                <a:spcPct val="90000"/>
              </a:lnSpc>
              <a:spcBef>
                <a:spcPct val="20000"/>
              </a:spcBef>
              <a:buFontTx/>
              <a:buChar char="–"/>
              <a:defRPr/>
            </a:pPr>
            <a:r>
              <a:rPr lang="el-GR" sz="900" b="1" i="1" kern="0" dirty="0" err="1">
                <a:cs typeface="+mn-cs"/>
              </a:rPr>
              <a:t>Programming</a:t>
            </a:r>
            <a:r>
              <a:rPr lang="el-GR" sz="900" b="1" i="1" kern="0" dirty="0">
                <a:cs typeface="+mn-cs"/>
              </a:rPr>
              <a:t> </a:t>
            </a:r>
            <a:r>
              <a:rPr lang="el-GR" sz="900" b="1" i="1" kern="0" dirty="0" err="1">
                <a:cs typeface="+mn-cs"/>
              </a:rPr>
              <a:t>Abstractions</a:t>
            </a:r>
            <a:r>
              <a:rPr lang="el-GR" sz="900" b="1" kern="0" dirty="0">
                <a:cs typeface="+mn-cs"/>
              </a:rPr>
              <a:t> (CS106B </a:t>
            </a:r>
            <a:r>
              <a:rPr lang="el-GR" sz="900" b="1" kern="0" dirty="0" err="1">
                <a:cs typeface="+mn-cs"/>
              </a:rPr>
              <a:t>or</a:t>
            </a:r>
            <a:r>
              <a:rPr lang="el-GR" sz="900" b="1" kern="0" dirty="0">
                <a:cs typeface="+mn-cs"/>
              </a:rPr>
              <a:t> CS106X)</a:t>
            </a:r>
            <a:endParaRPr lang="en-US" sz="900" b="1" kern="0" dirty="0">
              <a:cs typeface="+mn-cs"/>
            </a:endParaRPr>
          </a:p>
          <a:p>
            <a:pPr marL="742950" lvl="1" indent="-285750">
              <a:lnSpc>
                <a:spcPct val="90000"/>
              </a:lnSpc>
              <a:spcBef>
                <a:spcPct val="20000"/>
              </a:spcBef>
              <a:buFontTx/>
              <a:buChar char="–"/>
              <a:defRPr/>
            </a:pPr>
            <a:r>
              <a:rPr lang="el-GR" sz="900" b="1" i="1" kern="0" dirty="0" err="1">
                <a:cs typeface="+mn-cs"/>
              </a:rPr>
              <a:t>Introductory</a:t>
            </a:r>
            <a:r>
              <a:rPr lang="el-GR" sz="900" b="1" i="1" kern="0" dirty="0">
                <a:cs typeface="+mn-cs"/>
              </a:rPr>
              <a:t> </a:t>
            </a:r>
            <a:r>
              <a:rPr lang="el-GR" sz="900" b="1" i="1" kern="0" dirty="0" err="1">
                <a:cs typeface="+mn-cs"/>
              </a:rPr>
              <a:t>Electronics</a:t>
            </a:r>
            <a:r>
              <a:rPr lang="el-GR" sz="900" b="1" kern="0" dirty="0">
                <a:cs typeface="+mn-cs"/>
              </a:rPr>
              <a:t> (ENGR40)</a:t>
            </a:r>
            <a:endParaRPr lang="en-US" sz="900" b="1" kern="0" dirty="0">
              <a:cs typeface="+mn-cs"/>
            </a:endParaRPr>
          </a:p>
          <a:p>
            <a:pPr marL="742950" lvl="1" indent="-285750">
              <a:lnSpc>
                <a:spcPct val="90000"/>
              </a:lnSpc>
              <a:spcBef>
                <a:spcPct val="20000"/>
              </a:spcBef>
              <a:buFontTx/>
              <a:buChar char="–"/>
              <a:defRPr/>
            </a:pPr>
            <a:r>
              <a:rPr lang="el-GR" sz="900" b="1" kern="0" dirty="0" err="1">
                <a:cs typeface="+mn-cs"/>
              </a:rPr>
              <a:t>One</a:t>
            </a:r>
            <a:r>
              <a:rPr lang="el-GR" sz="900" b="1" kern="0" dirty="0">
                <a:cs typeface="+mn-cs"/>
              </a:rPr>
              <a:t> </a:t>
            </a:r>
            <a:r>
              <a:rPr lang="el-GR" sz="900" b="1" kern="0" dirty="0" err="1">
                <a:cs typeface="+mn-cs"/>
              </a:rPr>
              <a:t>science</a:t>
            </a:r>
            <a:r>
              <a:rPr lang="el-GR" sz="900" b="1" kern="0" dirty="0">
                <a:cs typeface="+mn-cs"/>
              </a:rPr>
              <a:t> </a:t>
            </a:r>
            <a:r>
              <a:rPr lang="el-GR" sz="900" b="1" kern="0" dirty="0" err="1">
                <a:cs typeface="+mn-cs"/>
              </a:rPr>
              <a:t>elective</a:t>
            </a:r>
            <a:r>
              <a:rPr lang="el-GR" sz="900" b="1" kern="0" dirty="0">
                <a:cs typeface="+mn-cs"/>
              </a:rPr>
              <a:t> </a:t>
            </a:r>
            <a:r>
              <a:rPr lang="el-GR" sz="900" b="1" kern="0" dirty="0" err="1">
                <a:cs typeface="+mn-cs"/>
              </a:rPr>
              <a:t>from</a:t>
            </a:r>
            <a:r>
              <a:rPr lang="el-GR" sz="900" b="1" kern="0" dirty="0">
                <a:cs typeface="+mn-cs"/>
              </a:rPr>
              <a:t> </a:t>
            </a:r>
            <a:r>
              <a:rPr lang="el-GR" sz="900" b="1" kern="0" dirty="0" err="1">
                <a:cs typeface="+mn-cs"/>
              </a:rPr>
              <a:t>the</a:t>
            </a:r>
            <a:r>
              <a:rPr lang="el-GR" sz="900" b="1" kern="0" dirty="0">
                <a:cs typeface="+mn-cs"/>
              </a:rPr>
              <a:t> </a:t>
            </a:r>
            <a:r>
              <a:rPr lang="el-GR" sz="900" b="1" kern="0" dirty="0" err="1">
                <a:cs typeface="+mn-cs"/>
              </a:rPr>
              <a:t>School</a:t>
            </a:r>
            <a:r>
              <a:rPr lang="el-GR" sz="900" b="1" kern="0" dirty="0">
                <a:cs typeface="+mn-cs"/>
              </a:rPr>
              <a:t> </a:t>
            </a:r>
            <a:r>
              <a:rPr lang="el-GR" sz="900" b="1" kern="0" dirty="0" err="1">
                <a:cs typeface="+mn-cs"/>
              </a:rPr>
              <a:t>of</a:t>
            </a:r>
            <a:r>
              <a:rPr lang="el-GR" sz="900" b="1" kern="0" dirty="0">
                <a:cs typeface="+mn-cs"/>
              </a:rPr>
              <a:t> </a:t>
            </a:r>
            <a:r>
              <a:rPr lang="el-GR" sz="900" b="1" kern="0" dirty="0" err="1">
                <a:cs typeface="+mn-cs"/>
              </a:rPr>
              <a:t>Engineering</a:t>
            </a:r>
            <a:r>
              <a:rPr lang="el-GR" sz="900" b="1" kern="0" dirty="0">
                <a:cs typeface="+mn-cs"/>
              </a:rPr>
              <a:t> </a:t>
            </a:r>
            <a:r>
              <a:rPr lang="el-GR" sz="900" b="1" kern="0" dirty="0" err="1">
                <a:cs typeface="+mn-cs"/>
              </a:rPr>
              <a:t>list</a:t>
            </a:r>
            <a:endParaRPr lang="en-US" sz="900" b="1" kern="0" dirty="0">
              <a:cs typeface="+mn-cs"/>
            </a:endParaRPr>
          </a:p>
          <a:p>
            <a:pPr marL="342900" indent="-342900">
              <a:lnSpc>
                <a:spcPct val="90000"/>
              </a:lnSpc>
              <a:spcBef>
                <a:spcPct val="20000"/>
              </a:spcBef>
              <a:buFontTx/>
              <a:buChar char="•"/>
              <a:defRPr/>
            </a:pPr>
            <a:r>
              <a:rPr lang="el-GR" sz="1000" b="1" kern="0" dirty="0" err="1">
                <a:solidFill>
                  <a:srgbClr val="FF3300"/>
                </a:solidFill>
                <a:cs typeface="+mn-cs"/>
              </a:rPr>
              <a:t>Technology</a:t>
            </a:r>
            <a:r>
              <a:rPr lang="el-GR" sz="1000" b="1" kern="0" dirty="0">
                <a:solidFill>
                  <a:srgbClr val="FF3300"/>
                </a:solidFill>
                <a:cs typeface="+mn-cs"/>
              </a:rPr>
              <a:t> </a:t>
            </a:r>
            <a:r>
              <a:rPr lang="el-GR" sz="1000" b="1" kern="0" dirty="0" err="1">
                <a:solidFill>
                  <a:srgbClr val="FF3300"/>
                </a:solidFill>
                <a:cs typeface="+mn-cs"/>
              </a:rPr>
              <a:t>in</a:t>
            </a:r>
            <a:r>
              <a:rPr lang="el-GR" sz="1000" b="1" kern="0" dirty="0">
                <a:solidFill>
                  <a:srgbClr val="FF3300"/>
                </a:solidFill>
                <a:cs typeface="+mn-cs"/>
              </a:rPr>
              <a:t> </a:t>
            </a:r>
            <a:r>
              <a:rPr lang="el-GR" sz="1000" b="1" kern="0" dirty="0" err="1">
                <a:solidFill>
                  <a:srgbClr val="FF3300"/>
                </a:solidFill>
                <a:cs typeface="+mn-cs"/>
              </a:rPr>
              <a:t>Society</a:t>
            </a:r>
            <a:r>
              <a:rPr lang="el-GR" sz="1000" b="1" kern="0" dirty="0">
                <a:cs typeface="+mn-cs"/>
              </a:rPr>
              <a:t> (3-5 </a:t>
            </a:r>
            <a:r>
              <a:rPr lang="el-GR" sz="1000" b="1" kern="0" dirty="0" err="1">
                <a:cs typeface="+mn-cs"/>
              </a:rPr>
              <a:t>Units</a:t>
            </a:r>
            <a:r>
              <a:rPr lang="el-GR" sz="1000" b="1" kern="0" dirty="0">
                <a:cs typeface="+mn-cs"/>
              </a:rPr>
              <a:t>) </a:t>
            </a:r>
            <a:r>
              <a:rPr lang="el-GR" sz="1000" b="1" kern="0" dirty="0">
                <a:solidFill>
                  <a:srgbClr val="006600"/>
                </a:solidFill>
                <a:cs typeface="+mn-cs"/>
              </a:rPr>
              <a:t>(1 μάθημα)</a:t>
            </a:r>
            <a:endParaRPr lang="en-US" sz="1000" b="1" kern="0" dirty="0">
              <a:solidFill>
                <a:srgbClr val="006600"/>
              </a:solidFill>
              <a:cs typeface="+mn-cs"/>
            </a:endParaRPr>
          </a:p>
          <a:p>
            <a:pPr marL="742950" lvl="1" indent="-285750">
              <a:lnSpc>
                <a:spcPct val="90000"/>
              </a:lnSpc>
              <a:spcBef>
                <a:spcPct val="20000"/>
              </a:spcBef>
              <a:buFontTx/>
              <a:buChar char="–"/>
              <a:defRPr/>
            </a:pPr>
            <a:r>
              <a:rPr lang="el-GR" sz="900" b="1" kern="0" dirty="0" err="1">
                <a:cs typeface="+mn-cs"/>
              </a:rPr>
              <a:t>One</a:t>
            </a:r>
            <a:r>
              <a:rPr lang="el-GR" sz="900" b="1" kern="0" dirty="0">
                <a:cs typeface="+mn-cs"/>
              </a:rPr>
              <a:t> </a:t>
            </a:r>
            <a:r>
              <a:rPr lang="el-GR" sz="900" b="1" kern="0" dirty="0" err="1">
                <a:cs typeface="+mn-cs"/>
              </a:rPr>
              <a:t>TiS</a:t>
            </a:r>
            <a:r>
              <a:rPr lang="el-GR" sz="900" b="1" kern="0" dirty="0">
                <a:cs typeface="+mn-cs"/>
              </a:rPr>
              <a:t> </a:t>
            </a:r>
            <a:r>
              <a:rPr lang="el-GR" sz="900" b="1" kern="0" dirty="0" err="1">
                <a:cs typeface="+mn-cs"/>
              </a:rPr>
              <a:t>class</a:t>
            </a:r>
            <a:r>
              <a:rPr lang="el-GR" sz="900" b="1" kern="0" dirty="0">
                <a:cs typeface="+mn-cs"/>
              </a:rPr>
              <a:t> </a:t>
            </a:r>
            <a:r>
              <a:rPr lang="el-GR" sz="900" b="1" kern="0" dirty="0" err="1">
                <a:cs typeface="+mn-cs"/>
              </a:rPr>
              <a:t>from</a:t>
            </a:r>
            <a:r>
              <a:rPr lang="el-GR" sz="900" b="1" kern="0" dirty="0">
                <a:cs typeface="+mn-cs"/>
              </a:rPr>
              <a:t> </a:t>
            </a:r>
            <a:r>
              <a:rPr lang="el-GR" sz="900" b="1" kern="0" dirty="0" err="1">
                <a:cs typeface="+mn-cs"/>
              </a:rPr>
              <a:t>the</a:t>
            </a:r>
            <a:r>
              <a:rPr lang="el-GR" sz="900" b="1" kern="0" dirty="0">
                <a:cs typeface="+mn-cs"/>
              </a:rPr>
              <a:t> </a:t>
            </a:r>
            <a:r>
              <a:rPr lang="el-GR" sz="900" b="1" kern="0" dirty="0" err="1">
                <a:cs typeface="+mn-cs"/>
              </a:rPr>
              <a:t>School</a:t>
            </a:r>
            <a:r>
              <a:rPr lang="el-GR" sz="900" b="1" kern="0" dirty="0">
                <a:cs typeface="+mn-cs"/>
              </a:rPr>
              <a:t> </a:t>
            </a:r>
            <a:r>
              <a:rPr lang="el-GR" sz="900" b="1" kern="0" dirty="0" err="1">
                <a:cs typeface="+mn-cs"/>
              </a:rPr>
              <a:t>of</a:t>
            </a:r>
            <a:r>
              <a:rPr lang="el-GR" sz="900" b="1" kern="0" dirty="0">
                <a:cs typeface="+mn-cs"/>
              </a:rPr>
              <a:t> </a:t>
            </a:r>
            <a:r>
              <a:rPr lang="el-GR" sz="900" b="1" kern="0" dirty="0" err="1">
                <a:cs typeface="+mn-cs"/>
              </a:rPr>
              <a:t>Engineering</a:t>
            </a:r>
            <a:r>
              <a:rPr lang="el-GR" sz="900" b="1" kern="0" dirty="0">
                <a:cs typeface="+mn-cs"/>
              </a:rPr>
              <a:t> </a:t>
            </a:r>
            <a:r>
              <a:rPr lang="el-GR" sz="900" b="1" kern="0" dirty="0" err="1">
                <a:cs typeface="+mn-cs"/>
              </a:rPr>
              <a:t>list</a:t>
            </a:r>
            <a:endParaRPr lang="en-US" sz="900" b="1" kern="0" dirty="0">
              <a:cs typeface="+mn-cs"/>
            </a:endParaRPr>
          </a:p>
          <a:p>
            <a:pPr marL="342900" indent="-342900">
              <a:lnSpc>
                <a:spcPct val="90000"/>
              </a:lnSpc>
              <a:spcBef>
                <a:spcPct val="20000"/>
              </a:spcBef>
              <a:buFontTx/>
              <a:buChar char="•"/>
              <a:defRPr/>
            </a:pPr>
            <a:r>
              <a:rPr lang="el-GR" sz="1000" b="1" kern="0" dirty="0" err="1">
                <a:solidFill>
                  <a:srgbClr val="FF3300"/>
                </a:solidFill>
                <a:cs typeface="+mn-cs"/>
              </a:rPr>
              <a:t>Computer</a:t>
            </a:r>
            <a:r>
              <a:rPr lang="el-GR" sz="1000" b="1" kern="0" dirty="0">
                <a:solidFill>
                  <a:srgbClr val="FF3300"/>
                </a:solidFill>
                <a:cs typeface="+mn-cs"/>
              </a:rPr>
              <a:t> </a:t>
            </a:r>
            <a:r>
              <a:rPr lang="el-GR" sz="1000" b="1" kern="0" dirty="0" err="1">
                <a:solidFill>
                  <a:srgbClr val="FF3300"/>
                </a:solidFill>
                <a:cs typeface="+mn-cs"/>
              </a:rPr>
              <a:t>Systems</a:t>
            </a:r>
            <a:r>
              <a:rPr lang="el-GR" sz="1000" b="1" kern="0" dirty="0">
                <a:solidFill>
                  <a:srgbClr val="FF3300"/>
                </a:solidFill>
                <a:cs typeface="+mn-cs"/>
              </a:rPr>
              <a:t> </a:t>
            </a:r>
            <a:r>
              <a:rPr lang="el-GR" sz="1000" b="1" kern="0" dirty="0" err="1">
                <a:solidFill>
                  <a:srgbClr val="FF3300"/>
                </a:solidFill>
                <a:cs typeface="+mn-cs"/>
              </a:rPr>
              <a:t>Engineering</a:t>
            </a:r>
            <a:r>
              <a:rPr lang="el-GR" sz="1000" b="1" kern="0" dirty="0">
                <a:solidFill>
                  <a:srgbClr val="FF3300"/>
                </a:solidFill>
                <a:cs typeface="+mn-cs"/>
              </a:rPr>
              <a:t> </a:t>
            </a:r>
            <a:r>
              <a:rPr lang="el-GR" sz="1000" b="1" kern="0" dirty="0" err="1">
                <a:solidFill>
                  <a:srgbClr val="FF3300"/>
                </a:solidFill>
                <a:cs typeface="+mn-cs"/>
              </a:rPr>
              <a:t>Core</a:t>
            </a:r>
            <a:r>
              <a:rPr lang="el-GR" sz="1000" b="1" kern="0" dirty="0">
                <a:cs typeface="+mn-cs"/>
              </a:rPr>
              <a:t> (32 </a:t>
            </a:r>
            <a:r>
              <a:rPr lang="el-GR" sz="1000" b="1" kern="0" dirty="0" err="1">
                <a:cs typeface="+mn-cs"/>
              </a:rPr>
              <a:t>Units</a:t>
            </a:r>
            <a:r>
              <a:rPr lang="el-GR" sz="1000" b="1" kern="0" dirty="0">
                <a:cs typeface="+mn-cs"/>
              </a:rPr>
              <a:t>) </a:t>
            </a:r>
            <a:r>
              <a:rPr lang="el-GR" sz="1000" b="1" kern="0" dirty="0">
                <a:solidFill>
                  <a:srgbClr val="006600"/>
                </a:solidFill>
                <a:cs typeface="+mn-cs"/>
              </a:rPr>
              <a:t>(</a:t>
            </a:r>
            <a:r>
              <a:rPr lang="en-US" sz="1000" b="1" kern="0" dirty="0">
                <a:solidFill>
                  <a:srgbClr val="006600"/>
                </a:solidFill>
                <a:cs typeface="+mn-cs"/>
              </a:rPr>
              <a:t>5+2</a:t>
            </a:r>
            <a:r>
              <a:rPr lang="el-GR" sz="1000" b="1" kern="0" dirty="0">
                <a:solidFill>
                  <a:srgbClr val="006600"/>
                </a:solidFill>
                <a:cs typeface="+mn-cs"/>
              </a:rPr>
              <a:t> μαθήματα)</a:t>
            </a:r>
            <a:endParaRPr lang="en-US" sz="1000" b="1" kern="0" dirty="0">
              <a:solidFill>
                <a:srgbClr val="006600"/>
              </a:solidFill>
              <a:cs typeface="+mn-cs"/>
            </a:endParaRPr>
          </a:p>
          <a:p>
            <a:pPr marL="742950" lvl="1" indent="-285750">
              <a:lnSpc>
                <a:spcPct val="90000"/>
              </a:lnSpc>
              <a:spcBef>
                <a:spcPct val="20000"/>
              </a:spcBef>
              <a:buFontTx/>
              <a:buChar char="–"/>
              <a:defRPr/>
            </a:pPr>
            <a:r>
              <a:rPr lang="en-US" sz="900" b="1" i="1" kern="0" dirty="0">
                <a:cs typeface="+mn-cs"/>
              </a:rPr>
              <a:t>Mathematical Foundations of Computing</a:t>
            </a:r>
          </a:p>
          <a:p>
            <a:pPr marL="742950" lvl="1" indent="-285750">
              <a:lnSpc>
                <a:spcPct val="90000"/>
              </a:lnSpc>
              <a:spcBef>
                <a:spcPct val="20000"/>
              </a:spcBef>
              <a:buFontTx/>
              <a:buChar char="–"/>
              <a:defRPr/>
            </a:pPr>
            <a:r>
              <a:rPr lang="en-US" sz="900" b="1" i="1" kern="0" dirty="0">
                <a:cs typeface="+mn-cs"/>
              </a:rPr>
              <a:t>Computer Organization and Systems</a:t>
            </a:r>
          </a:p>
          <a:p>
            <a:pPr marL="742950" lvl="1" indent="-285750">
              <a:lnSpc>
                <a:spcPct val="90000"/>
              </a:lnSpc>
              <a:spcBef>
                <a:spcPct val="20000"/>
              </a:spcBef>
              <a:buFontTx/>
              <a:buChar char="–"/>
              <a:defRPr/>
            </a:pPr>
            <a:r>
              <a:rPr lang="en-US" sz="900" b="1" i="1" kern="0" dirty="0">
                <a:cs typeface="+mn-cs"/>
              </a:rPr>
              <a:t>Object-Oriented Systems Design, or Principles of Comp Sys</a:t>
            </a:r>
          </a:p>
          <a:p>
            <a:pPr marL="742950" lvl="1" indent="-285750">
              <a:lnSpc>
                <a:spcPct val="90000"/>
              </a:lnSpc>
              <a:spcBef>
                <a:spcPct val="20000"/>
              </a:spcBef>
              <a:buFontTx/>
              <a:buChar char="–"/>
              <a:defRPr/>
            </a:pPr>
            <a:r>
              <a:rPr lang="en-US" sz="900" b="1" i="1" kern="0" dirty="0">
                <a:cs typeface="+mn-cs"/>
              </a:rPr>
              <a:t>Digital Systems I</a:t>
            </a:r>
          </a:p>
          <a:p>
            <a:pPr marL="742950" lvl="1" indent="-285750">
              <a:lnSpc>
                <a:spcPct val="90000"/>
              </a:lnSpc>
              <a:spcBef>
                <a:spcPct val="20000"/>
              </a:spcBef>
              <a:buFontTx/>
              <a:buChar char="–"/>
              <a:defRPr/>
            </a:pPr>
            <a:r>
              <a:rPr lang="en-US" sz="900" b="1" i="1" kern="0" dirty="0">
                <a:cs typeface="+mn-cs"/>
              </a:rPr>
              <a:t>Digital Systems II</a:t>
            </a:r>
          </a:p>
          <a:p>
            <a:pPr marL="742950" lvl="1" indent="-285750">
              <a:lnSpc>
                <a:spcPct val="90000"/>
              </a:lnSpc>
              <a:spcBef>
                <a:spcPct val="20000"/>
              </a:spcBef>
              <a:buFontTx/>
              <a:buChar char="–"/>
              <a:defRPr/>
            </a:pPr>
            <a:r>
              <a:rPr lang="en-US" sz="900" b="1" kern="0" dirty="0">
                <a:solidFill>
                  <a:srgbClr val="00B050"/>
                </a:solidFill>
                <a:cs typeface="+mn-cs"/>
              </a:rPr>
              <a:t>Circuits I </a:t>
            </a:r>
          </a:p>
          <a:p>
            <a:pPr marL="742950" lvl="1" indent="-285750">
              <a:lnSpc>
                <a:spcPct val="90000"/>
              </a:lnSpc>
              <a:spcBef>
                <a:spcPct val="20000"/>
              </a:spcBef>
              <a:buFontTx/>
              <a:buChar char="–"/>
              <a:defRPr/>
            </a:pPr>
            <a:r>
              <a:rPr lang="en-US" sz="900" b="1" kern="0" dirty="0">
                <a:solidFill>
                  <a:srgbClr val="00B050"/>
                </a:solidFill>
                <a:cs typeface="+mn-cs"/>
              </a:rPr>
              <a:t>Circuits II</a:t>
            </a:r>
          </a:p>
          <a:p>
            <a:pPr marL="742950" lvl="1" indent="-285750">
              <a:lnSpc>
                <a:spcPct val="90000"/>
              </a:lnSpc>
              <a:spcBef>
                <a:spcPct val="20000"/>
              </a:spcBef>
              <a:buFontTx/>
              <a:buChar char="–"/>
              <a:defRPr/>
            </a:pPr>
            <a:r>
              <a:rPr lang="en-US" sz="900" b="1" kern="0" dirty="0">
                <a:solidFill>
                  <a:srgbClr val="00B050"/>
                </a:solidFill>
                <a:cs typeface="+mn-cs"/>
              </a:rPr>
              <a:t>Signals and Systems I</a:t>
            </a:r>
          </a:p>
          <a:p>
            <a:pPr marL="742950" lvl="1" indent="-285750">
              <a:lnSpc>
                <a:spcPct val="90000"/>
              </a:lnSpc>
              <a:spcBef>
                <a:spcPct val="20000"/>
              </a:spcBef>
              <a:buFontTx/>
              <a:buChar char="–"/>
              <a:defRPr/>
            </a:pPr>
            <a:r>
              <a:rPr lang="en-US" sz="900" b="1" kern="0" dirty="0">
                <a:solidFill>
                  <a:srgbClr val="00B050"/>
                </a:solidFill>
                <a:cs typeface="+mn-cs"/>
              </a:rPr>
              <a:t>Signals and Systems II</a:t>
            </a:r>
          </a:p>
          <a:p>
            <a:pPr marL="342900" indent="-342900">
              <a:lnSpc>
                <a:spcPct val="90000"/>
              </a:lnSpc>
              <a:spcBef>
                <a:spcPct val="20000"/>
              </a:spcBef>
              <a:buFontTx/>
              <a:buChar char="•"/>
              <a:defRPr/>
            </a:pPr>
            <a:r>
              <a:rPr lang="el-GR" sz="1000" b="1" kern="0" dirty="0" err="1">
                <a:solidFill>
                  <a:srgbClr val="FF3300"/>
                </a:solidFill>
                <a:cs typeface="+mn-cs"/>
              </a:rPr>
              <a:t>Computer</a:t>
            </a:r>
            <a:r>
              <a:rPr lang="el-GR" sz="1000" b="1" kern="0" dirty="0">
                <a:solidFill>
                  <a:srgbClr val="FF3300"/>
                </a:solidFill>
                <a:cs typeface="+mn-cs"/>
              </a:rPr>
              <a:t> </a:t>
            </a:r>
            <a:r>
              <a:rPr lang="el-GR" sz="1000" b="1" kern="0" dirty="0" err="1">
                <a:solidFill>
                  <a:srgbClr val="FF3300"/>
                </a:solidFill>
                <a:cs typeface="+mn-cs"/>
              </a:rPr>
              <a:t>Systems</a:t>
            </a:r>
            <a:r>
              <a:rPr lang="el-GR" sz="1000" b="1" kern="0" dirty="0">
                <a:solidFill>
                  <a:srgbClr val="FF3300"/>
                </a:solidFill>
                <a:cs typeface="+mn-cs"/>
              </a:rPr>
              <a:t> </a:t>
            </a:r>
            <a:r>
              <a:rPr lang="el-GR" sz="1000" b="1" kern="0" dirty="0" err="1">
                <a:solidFill>
                  <a:srgbClr val="FF3300"/>
                </a:solidFill>
                <a:cs typeface="+mn-cs"/>
              </a:rPr>
              <a:t>Engineering</a:t>
            </a:r>
            <a:r>
              <a:rPr lang="el-GR" sz="1000" b="1" kern="0" dirty="0">
                <a:solidFill>
                  <a:srgbClr val="FF3300"/>
                </a:solidFill>
                <a:cs typeface="+mn-cs"/>
              </a:rPr>
              <a:t> </a:t>
            </a:r>
            <a:r>
              <a:rPr lang="el-GR" sz="1000" b="1" kern="0" dirty="0" err="1">
                <a:solidFill>
                  <a:srgbClr val="FF3300"/>
                </a:solidFill>
                <a:cs typeface="+mn-cs"/>
              </a:rPr>
              <a:t>Depth</a:t>
            </a:r>
            <a:r>
              <a:rPr lang="el-GR" sz="1000" b="1" kern="0" dirty="0">
                <a:cs typeface="+mn-cs"/>
              </a:rPr>
              <a:t> (20 </a:t>
            </a:r>
            <a:r>
              <a:rPr lang="el-GR" sz="1000" b="1" kern="0" dirty="0" err="1">
                <a:cs typeface="+mn-cs"/>
              </a:rPr>
              <a:t>Units</a:t>
            </a:r>
            <a:r>
              <a:rPr lang="el-GR" sz="1000" b="1" kern="0" dirty="0">
                <a:cs typeface="+mn-cs"/>
              </a:rPr>
              <a:t>) </a:t>
            </a:r>
            <a:r>
              <a:rPr lang="el-GR" sz="1000" b="1" kern="0" dirty="0">
                <a:solidFill>
                  <a:srgbClr val="006600"/>
                </a:solidFill>
                <a:cs typeface="+mn-cs"/>
              </a:rPr>
              <a:t>(6 - </a:t>
            </a:r>
            <a:r>
              <a:rPr lang="en-US" sz="1000" b="1" kern="0" dirty="0">
                <a:solidFill>
                  <a:srgbClr val="006600"/>
                </a:solidFill>
                <a:cs typeface="+mn-cs"/>
              </a:rPr>
              <a:t>7</a:t>
            </a:r>
            <a:r>
              <a:rPr lang="el-GR" sz="1000" b="1" kern="0" dirty="0">
                <a:solidFill>
                  <a:srgbClr val="006600"/>
                </a:solidFill>
                <a:cs typeface="+mn-cs"/>
              </a:rPr>
              <a:t> μαθήματα)</a:t>
            </a:r>
            <a:endParaRPr lang="en-US" sz="1000" b="1" kern="0" dirty="0">
              <a:solidFill>
                <a:srgbClr val="006600"/>
              </a:solidFill>
              <a:cs typeface="+mn-cs"/>
            </a:endParaRPr>
          </a:p>
          <a:p>
            <a:pPr marL="742950" lvl="1" indent="-285750">
              <a:lnSpc>
                <a:spcPct val="90000"/>
              </a:lnSpc>
              <a:spcBef>
                <a:spcPct val="20000"/>
              </a:spcBef>
              <a:buFont typeface="Wingdings" pitchFamily="2" charset="2"/>
              <a:buNone/>
              <a:defRPr/>
            </a:pPr>
            <a:r>
              <a:rPr lang="el-GR" sz="1000" b="1" i="1" kern="0" dirty="0" err="1">
                <a:solidFill>
                  <a:srgbClr val="FF3300"/>
                </a:solidFill>
                <a:cs typeface="+mn-cs"/>
              </a:rPr>
              <a:t>Digital</a:t>
            </a:r>
            <a:r>
              <a:rPr lang="el-GR" sz="1000" b="1" i="1" kern="0" dirty="0">
                <a:solidFill>
                  <a:srgbClr val="FF3300"/>
                </a:solidFill>
                <a:cs typeface="+mn-cs"/>
              </a:rPr>
              <a:t> </a:t>
            </a:r>
            <a:r>
              <a:rPr lang="el-GR" sz="1000" b="1" i="1" kern="0" dirty="0" err="1">
                <a:solidFill>
                  <a:srgbClr val="FF3300"/>
                </a:solidFill>
                <a:cs typeface="+mn-cs"/>
              </a:rPr>
              <a:t>Systems</a:t>
            </a:r>
            <a:r>
              <a:rPr lang="el-GR" sz="1000" b="1" i="1" kern="0" dirty="0">
                <a:solidFill>
                  <a:srgbClr val="FF3300"/>
                </a:solidFill>
                <a:cs typeface="+mn-cs"/>
              </a:rPr>
              <a:t> </a:t>
            </a:r>
            <a:r>
              <a:rPr lang="el-GR" sz="1000" b="1" i="1" kern="0" dirty="0" err="1">
                <a:solidFill>
                  <a:srgbClr val="FF3300"/>
                </a:solidFill>
                <a:cs typeface="+mn-cs"/>
              </a:rPr>
              <a:t>Specialization</a:t>
            </a:r>
            <a:endParaRPr lang="en-US" sz="900" b="1" kern="0" dirty="0">
              <a:solidFill>
                <a:srgbClr val="FF3300"/>
              </a:solidFill>
              <a:cs typeface="+mn-cs"/>
            </a:endParaRPr>
          </a:p>
          <a:p>
            <a:pPr marL="742950" lvl="1" indent="-285750">
              <a:lnSpc>
                <a:spcPct val="90000"/>
              </a:lnSpc>
              <a:spcBef>
                <a:spcPct val="20000"/>
              </a:spcBef>
              <a:buFont typeface="Wingdings" pitchFamily="2" charset="2"/>
              <a:buChar char="§"/>
              <a:defRPr/>
            </a:pPr>
            <a:r>
              <a:rPr lang="en-US" sz="900" b="1" kern="0" dirty="0">
                <a:cs typeface="+mn-cs"/>
              </a:rPr>
              <a:t>Operating Systems or Compilers</a:t>
            </a:r>
          </a:p>
          <a:p>
            <a:pPr marL="742950" lvl="1" indent="-285750">
              <a:lnSpc>
                <a:spcPct val="90000"/>
              </a:lnSpc>
              <a:spcBef>
                <a:spcPct val="20000"/>
              </a:spcBef>
              <a:buFont typeface="Wingdings" pitchFamily="2" charset="2"/>
              <a:buChar char="§"/>
              <a:defRPr/>
            </a:pPr>
            <a:r>
              <a:rPr lang="en-US" sz="900" b="1" kern="0" dirty="0">
                <a:cs typeface="+mn-cs"/>
              </a:rPr>
              <a:t>Digital Systems Design Lab</a:t>
            </a:r>
          </a:p>
          <a:p>
            <a:pPr marL="742950" lvl="1" indent="-285750">
              <a:lnSpc>
                <a:spcPct val="90000"/>
              </a:lnSpc>
              <a:spcBef>
                <a:spcPct val="20000"/>
              </a:spcBef>
              <a:buFont typeface="Wingdings" pitchFamily="2" charset="2"/>
              <a:buChar char="§"/>
              <a:defRPr/>
            </a:pPr>
            <a:r>
              <a:rPr lang="en-US" sz="900" b="1" kern="0" dirty="0">
                <a:cs typeface="+mn-cs"/>
              </a:rPr>
              <a:t>VLSI Systems</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Introduction to Computer Networking</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Parallel Programming</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Embedded Wireless Systems</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Advanced Topics in Networking</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Wireless Networking</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Digital Systems Engineering</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Computer Architecture</a:t>
            </a:r>
          </a:p>
          <a:p>
            <a:pPr marL="342900" indent="-342900">
              <a:lnSpc>
                <a:spcPct val="90000"/>
              </a:lnSpc>
              <a:spcBef>
                <a:spcPct val="20000"/>
              </a:spcBef>
              <a:buFontTx/>
              <a:buChar char="•"/>
              <a:defRPr/>
            </a:pPr>
            <a:endParaRPr lang="el-GR" sz="1000" b="1" kern="0" dirty="0">
              <a:solidFill>
                <a:srgbClr val="FF3300"/>
              </a:solidFill>
              <a:cs typeface="+mn-cs"/>
            </a:endParaRPr>
          </a:p>
          <a:p>
            <a:pPr marL="342900" indent="-342900">
              <a:lnSpc>
                <a:spcPct val="90000"/>
              </a:lnSpc>
              <a:spcBef>
                <a:spcPct val="20000"/>
              </a:spcBef>
              <a:buFontTx/>
              <a:buChar char="•"/>
              <a:defRPr/>
            </a:pPr>
            <a:r>
              <a:rPr lang="el-GR" sz="1000" b="1" kern="0" dirty="0" err="1">
                <a:solidFill>
                  <a:srgbClr val="FF3300"/>
                </a:solidFill>
                <a:cs typeface="+mn-cs"/>
              </a:rPr>
              <a:t>Senior</a:t>
            </a:r>
            <a:r>
              <a:rPr lang="el-GR" sz="1000" b="1" kern="0" dirty="0">
                <a:solidFill>
                  <a:srgbClr val="FF3300"/>
                </a:solidFill>
                <a:cs typeface="+mn-cs"/>
              </a:rPr>
              <a:t> </a:t>
            </a:r>
            <a:r>
              <a:rPr lang="el-GR" sz="1000" b="1" kern="0" dirty="0" err="1">
                <a:solidFill>
                  <a:srgbClr val="FF3300"/>
                </a:solidFill>
                <a:cs typeface="+mn-cs"/>
              </a:rPr>
              <a:t>Capstone</a:t>
            </a:r>
            <a:r>
              <a:rPr lang="el-GR" sz="1000" b="1" kern="0" dirty="0">
                <a:solidFill>
                  <a:srgbClr val="FF3300"/>
                </a:solidFill>
                <a:cs typeface="+mn-cs"/>
              </a:rPr>
              <a:t> Project</a:t>
            </a:r>
            <a:r>
              <a:rPr lang="el-GR" sz="1000" b="1" kern="0" dirty="0">
                <a:cs typeface="+mn-cs"/>
              </a:rPr>
              <a:t> (3 </a:t>
            </a:r>
            <a:r>
              <a:rPr lang="el-GR" sz="1000" b="1" kern="0" dirty="0" err="1">
                <a:cs typeface="+mn-cs"/>
              </a:rPr>
              <a:t>Units</a:t>
            </a:r>
            <a:r>
              <a:rPr lang="el-GR" sz="1000" b="1" kern="0" dirty="0">
                <a:cs typeface="+mn-cs"/>
              </a:rPr>
              <a:t>) </a:t>
            </a:r>
            <a:r>
              <a:rPr lang="en-US" sz="1000" b="1" kern="0" dirty="0">
                <a:solidFill>
                  <a:srgbClr val="006600"/>
                </a:solidFill>
                <a:cs typeface="+mn-cs"/>
              </a:rPr>
              <a:t>(</a:t>
            </a:r>
            <a:r>
              <a:rPr lang="el-GR" sz="1000" b="1" kern="0" dirty="0">
                <a:solidFill>
                  <a:srgbClr val="006600"/>
                </a:solidFill>
                <a:cs typeface="+mn-cs"/>
              </a:rPr>
              <a:t>1 </a:t>
            </a:r>
            <a:r>
              <a:rPr lang="en-US" sz="1000" b="1" kern="0" dirty="0">
                <a:solidFill>
                  <a:srgbClr val="006600"/>
                </a:solidFill>
                <a:cs typeface="+mn-cs"/>
              </a:rPr>
              <a:t>project)</a:t>
            </a:r>
          </a:p>
          <a:p>
            <a:pPr marL="742950" lvl="1" indent="-285750">
              <a:lnSpc>
                <a:spcPct val="90000"/>
              </a:lnSpc>
              <a:spcBef>
                <a:spcPct val="20000"/>
              </a:spcBef>
              <a:buFontTx/>
              <a:buChar char="–"/>
              <a:defRPr/>
            </a:pPr>
            <a:r>
              <a:rPr lang="el-GR" sz="900" b="1" kern="0" dirty="0" err="1">
                <a:solidFill>
                  <a:srgbClr val="FF3300"/>
                </a:solidFill>
                <a:cs typeface="+mn-cs"/>
              </a:rPr>
              <a:t>Senior</a:t>
            </a:r>
            <a:r>
              <a:rPr lang="el-GR" sz="900" b="1" kern="0" dirty="0">
                <a:solidFill>
                  <a:srgbClr val="FF3300"/>
                </a:solidFill>
                <a:cs typeface="+mn-cs"/>
              </a:rPr>
              <a:t> Project</a:t>
            </a:r>
            <a:r>
              <a:rPr lang="el-GR" sz="900" b="1" kern="0" dirty="0">
                <a:cs typeface="+mn-cs"/>
              </a:rPr>
              <a:t> (CS191, CS191W, CS194, CS210, CS294, CS294W)</a:t>
            </a:r>
            <a:endParaRPr lang="en-US" sz="900" b="1" kern="0" dirty="0">
              <a:cs typeface="+mn-cs"/>
            </a:endParaRPr>
          </a:p>
        </p:txBody>
      </p:sp>
      <p:pic>
        <p:nvPicPr>
          <p:cNvPr id="66564" name="Picture 4" descr="Home"/>
          <p:cNvPicPr>
            <a:picLocks noChangeAspect="1" noChangeArrowheads="1"/>
          </p:cNvPicPr>
          <p:nvPr/>
        </p:nvPicPr>
        <p:blipFill>
          <a:blip r:embed="rId2" cstate="print"/>
          <a:srcRect/>
          <a:stretch>
            <a:fillRect/>
          </a:stretch>
        </p:blipFill>
        <p:spPr bwMode="auto">
          <a:xfrm>
            <a:off x="2" y="0"/>
            <a:ext cx="1892300" cy="723900"/>
          </a:xfrm>
          <a:prstGeom prst="rect">
            <a:avLst/>
          </a:prstGeom>
          <a:noFill/>
          <a:ln w="9525">
            <a:noFill/>
            <a:miter lim="800000"/>
            <a:headEnd/>
            <a:tailEnd/>
          </a:ln>
        </p:spPr>
      </p:pic>
      <p:sp>
        <p:nvSpPr>
          <p:cNvPr id="66565" name="AutoShape 5"/>
          <p:cNvSpPr>
            <a:spLocks/>
          </p:cNvSpPr>
          <p:nvPr/>
        </p:nvSpPr>
        <p:spPr bwMode="auto">
          <a:xfrm>
            <a:off x="5507037" y="3429001"/>
            <a:ext cx="2951163" cy="863600"/>
          </a:xfrm>
          <a:prstGeom prst="accentBorderCallout1">
            <a:avLst>
              <a:gd name="adj1" fmla="val 13236"/>
              <a:gd name="adj2" fmla="val -2583"/>
              <a:gd name="adj3" fmla="val 114101"/>
              <a:gd name="adj4" fmla="val -69024"/>
            </a:avLst>
          </a:prstGeom>
          <a:noFill/>
          <a:ln w="9525">
            <a:solidFill>
              <a:schemeClr val="tx1"/>
            </a:solidFill>
            <a:miter lim="800000"/>
            <a:headEnd/>
            <a:tailEnd/>
          </a:ln>
        </p:spPr>
        <p:txBody>
          <a:bodyPr/>
          <a:lstStyle/>
          <a:p>
            <a:pPr marL="342900" indent="-342900">
              <a:buFontTx/>
              <a:buAutoNum type="arabicPeriod"/>
            </a:pPr>
            <a:r>
              <a:rPr lang="el-GR" sz="1300" b="1" i="1"/>
              <a:t>Digital Systems Specialization</a:t>
            </a:r>
          </a:p>
          <a:p>
            <a:pPr marL="342900" indent="-342900">
              <a:buFontTx/>
              <a:buAutoNum type="arabicPeriod"/>
            </a:pPr>
            <a:r>
              <a:rPr lang="el-GR" sz="1300" b="1" i="1"/>
              <a:t>Networking Specialization</a:t>
            </a:r>
          </a:p>
          <a:p>
            <a:pPr marL="342900" indent="-342900">
              <a:buFontTx/>
              <a:buAutoNum type="arabicPeriod"/>
            </a:pPr>
            <a:r>
              <a:rPr lang="el-GR" sz="1300" b="1" i="1"/>
              <a:t>Robotics and Mechatronics Specialization</a:t>
            </a:r>
          </a:p>
        </p:txBody>
      </p:sp>
      <p:sp>
        <p:nvSpPr>
          <p:cNvPr id="66566" name="Text Box 6"/>
          <p:cNvSpPr txBox="1">
            <a:spLocks noChangeArrowheads="1"/>
          </p:cNvSpPr>
          <p:nvPr/>
        </p:nvSpPr>
        <p:spPr bwMode="auto">
          <a:xfrm>
            <a:off x="5364166" y="981075"/>
            <a:ext cx="3240087" cy="2440668"/>
          </a:xfrm>
          <a:prstGeom prst="rect">
            <a:avLst/>
          </a:prstGeom>
          <a:noFill/>
          <a:ln w="9525">
            <a:noFill/>
            <a:miter lim="800000"/>
            <a:headEnd/>
            <a:tailEnd/>
          </a:ln>
        </p:spPr>
        <p:txBody>
          <a:bodyPr>
            <a:spAutoFit/>
          </a:bodyPr>
          <a:lstStyle/>
          <a:p>
            <a:pPr>
              <a:spcBef>
                <a:spcPct val="50000"/>
              </a:spcBef>
              <a:buFontTx/>
              <a:buChar char="•"/>
            </a:pPr>
            <a:r>
              <a:rPr lang="en-US" sz="1400" b="1" dirty="0"/>
              <a:t>22-24 </a:t>
            </a:r>
            <a:r>
              <a:rPr lang="el-GR" sz="1400" b="1" dirty="0"/>
              <a:t>μαθήματα + </a:t>
            </a:r>
            <a:r>
              <a:rPr lang="en-US" sz="1400" b="1" dirty="0"/>
              <a:t>1</a:t>
            </a:r>
            <a:r>
              <a:rPr lang="el-GR" sz="1400" b="1" dirty="0"/>
              <a:t> </a:t>
            </a:r>
            <a:r>
              <a:rPr lang="en-US" sz="1400" b="1" dirty="0"/>
              <a:t>project</a:t>
            </a:r>
            <a:endParaRPr lang="el-GR" sz="1400" b="1" dirty="0"/>
          </a:p>
          <a:p>
            <a:pPr lvl="1">
              <a:lnSpc>
                <a:spcPct val="70000"/>
              </a:lnSpc>
              <a:spcBef>
                <a:spcPct val="50000"/>
              </a:spcBef>
              <a:buFontTx/>
              <a:buChar char="•"/>
            </a:pPr>
            <a:r>
              <a:rPr lang="en-US" sz="1400" b="1" dirty="0"/>
              <a:t> 5</a:t>
            </a:r>
            <a:r>
              <a:rPr lang="el-GR" sz="1400" b="1" dirty="0"/>
              <a:t> μαθηματικά </a:t>
            </a:r>
          </a:p>
          <a:p>
            <a:pPr lvl="1">
              <a:lnSpc>
                <a:spcPct val="70000"/>
              </a:lnSpc>
              <a:spcBef>
                <a:spcPct val="50000"/>
              </a:spcBef>
              <a:buFontTx/>
              <a:buChar char="•"/>
            </a:pPr>
            <a:r>
              <a:rPr lang="en-US" sz="1400" b="1" dirty="0"/>
              <a:t> 3</a:t>
            </a:r>
            <a:r>
              <a:rPr lang="el-GR" sz="1400" b="1" dirty="0"/>
              <a:t> φυσική</a:t>
            </a:r>
          </a:p>
          <a:p>
            <a:pPr lvl="1">
              <a:lnSpc>
                <a:spcPct val="70000"/>
              </a:lnSpc>
              <a:spcBef>
                <a:spcPct val="50000"/>
              </a:spcBef>
              <a:buFontTx/>
              <a:buChar char="•"/>
            </a:pPr>
            <a:r>
              <a:rPr lang="en-US" sz="1400" b="1" dirty="0"/>
              <a:t> </a:t>
            </a:r>
            <a:r>
              <a:rPr lang="el-GR" sz="1400" b="1" dirty="0"/>
              <a:t>3 βασικά μηχανικής</a:t>
            </a:r>
          </a:p>
          <a:p>
            <a:pPr lvl="1">
              <a:lnSpc>
                <a:spcPct val="70000"/>
              </a:lnSpc>
              <a:spcBef>
                <a:spcPct val="50000"/>
              </a:spcBef>
              <a:buFontTx/>
              <a:buChar char="•"/>
            </a:pPr>
            <a:r>
              <a:rPr lang="en-US" sz="1400" b="1" dirty="0"/>
              <a:t> </a:t>
            </a:r>
            <a:r>
              <a:rPr lang="el-GR" sz="1400" b="1" dirty="0"/>
              <a:t>1 τεχνολογικό</a:t>
            </a:r>
          </a:p>
          <a:p>
            <a:pPr lvl="1">
              <a:lnSpc>
                <a:spcPct val="70000"/>
              </a:lnSpc>
              <a:spcBef>
                <a:spcPct val="50000"/>
              </a:spcBef>
              <a:buFontTx/>
              <a:buChar char="•"/>
            </a:pPr>
            <a:r>
              <a:rPr lang="en-US" sz="1400" b="1" dirty="0"/>
              <a:t> 5+2</a:t>
            </a:r>
            <a:r>
              <a:rPr lang="el-GR" sz="1400" b="1" dirty="0"/>
              <a:t> κορμού </a:t>
            </a:r>
            <a:r>
              <a:rPr lang="en-US" sz="1400" b="1" dirty="0"/>
              <a:t>CSE</a:t>
            </a:r>
          </a:p>
          <a:p>
            <a:pPr lvl="1">
              <a:lnSpc>
                <a:spcPct val="70000"/>
              </a:lnSpc>
              <a:spcBef>
                <a:spcPct val="50000"/>
              </a:spcBef>
              <a:buFontTx/>
              <a:buChar char="•"/>
            </a:pPr>
            <a:r>
              <a:rPr lang="el-GR" sz="1400" b="1" dirty="0"/>
              <a:t> </a:t>
            </a:r>
            <a:r>
              <a:rPr lang="en-US" sz="1400" b="1" dirty="0"/>
              <a:t>6-7 </a:t>
            </a:r>
            <a:r>
              <a:rPr lang="el-GR" sz="1400" b="1" dirty="0"/>
              <a:t>μαθήματα κατεύθυνσης</a:t>
            </a:r>
          </a:p>
          <a:p>
            <a:pPr lvl="1">
              <a:lnSpc>
                <a:spcPct val="70000"/>
              </a:lnSpc>
              <a:spcBef>
                <a:spcPct val="50000"/>
              </a:spcBef>
              <a:buFontTx/>
              <a:buChar char="•"/>
            </a:pPr>
            <a:r>
              <a:rPr lang="el-GR" sz="1400" b="1" dirty="0"/>
              <a:t> </a:t>
            </a:r>
            <a:r>
              <a:rPr lang="en-US" sz="1400" b="1" dirty="0"/>
              <a:t>1</a:t>
            </a:r>
            <a:r>
              <a:rPr lang="el-GR" sz="1400" b="1" dirty="0"/>
              <a:t> </a:t>
            </a:r>
            <a:r>
              <a:rPr lang="en-US" sz="1400" b="1" dirty="0"/>
              <a:t>project</a:t>
            </a:r>
          </a:p>
          <a:p>
            <a:pPr>
              <a:spcBef>
                <a:spcPct val="50000"/>
              </a:spcBef>
              <a:buFontTx/>
              <a:buChar char="•"/>
            </a:pPr>
            <a:r>
              <a:rPr lang="en-US" sz="1400" b="1" dirty="0"/>
              <a:t>3 </a:t>
            </a:r>
            <a:r>
              <a:rPr lang="el-GR" sz="1400" b="1" dirty="0"/>
              <a:t>κατευθύνσεις</a:t>
            </a:r>
            <a:endParaRPr lang="en-US" sz="1400" b="1" dirty="0"/>
          </a:p>
        </p:txBody>
      </p:sp>
      <p:sp>
        <p:nvSpPr>
          <p:cNvPr id="66567" name="Rectangle 40"/>
          <p:cNvSpPr>
            <a:spLocks noChangeArrowheads="1"/>
          </p:cNvSpPr>
          <p:nvPr/>
        </p:nvSpPr>
        <p:spPr bwMode="auto">
          <a:xfrm>
            <a:off x="2376488" y="4652965"/>
            <a:ext cx="4176712" cy="1655762"/>
          </a:xfrm>
          <a:prstGeom prst="rect">
            <a:avLst/>
          </a:prstGeom>
          <a:noFill/>
          <a:ln w="9525">
            <a:noFill/>
            <a:miter lim="800000"/>
            <a:headEnd/>
            <a:tailEnd/>
          </a:ln>
        </p:spPr>
        <p:txBody>
          <a:bodyPr/>
          <a:lstStyle/>
          <a:p>
            <a:pPr marL="742950" lvl="1" indent="-285750">
              <a:lnSpc>
                <a:spcPct val="90000"/>
              </a:lnSpc>
              <a:spcBef>
                <a:spcPct val="20000"/>
              </a:spcBef>
              <a:buClr>
                <a:schemeClr val="accent2"/>
              </a:buClr>
              <a:buSzPct val="70000"/>
              <a:buFont typeface="Wingdings" pitchFamily="2" charset="2"/>
              <a:buNone/>
            </a:pPr>
            <a:r>
              <a:rPr lang="el-GR" sz="1000" b="1" i="1" dirty="0" err="1">
                <a:solidFill>
                  <a:srgbClr val="FF3300"/>
                </a:solidFill>
              </a:rPr>
              <a:t>Networking</a:t>
            </a:r>
            <a:r>
              <a:rPr lang="el-GR" sz="1000" b="1" i="1" dirty="0">
                <a:solidFill>
                  <a:srgbClr val="FF3300"/>
                </a:solidFill>
              </a:rPr>
              <a:t> </a:t>
            </a:r>
            <a:r>
              <a:rPr lang="el-GR" sz="1000" b="1" i="1" dirty="0" err="1">
                <a:solidFill>
                  <a:srgbClr val="FF3300"/>
                </a:solidFill>
              </a:rPr>
              <a:t>Specialization</a:t>
            </a:r>
            <a:r>
              <a:rPr lang="el-GR" sz="1000" b="1" i="1" dirty="0">
                <a:solidFill>
                  <a:srgbClr val="FF3300"/>
                </a:solidFill>
              </a:rPr>
              <a:t> 2+4/5</a:t>
            </a:r>
            <a:endParaRPr lang="en-US" sz="900" b="1" dirty="0">
              <a:solidFill>
                <a:srgbClr val="FF3300"/>
              </a:solidFill>
            </a:endParaRPr>
          </a:p>
          <a:p>
            <a:pPr marL="742950" lvl="1" indent="-285750">
              <a:lnSpc>
                <a:spcPct val="90000"/>
              </a:lnSpc>
              <a:spcBef>
                <a:spcPct val="20000"/>
              </a:spcBef>
              <a:buClr>
                <a:schemeClr val="accent2"/>
              </a:buClr>
              <a:buSzPct val="100000"/>
              <a:buFont typeface="Wingdings" pitchFamily="2" charset="2"/>
              <a:buChar char="§"/>
            </a:pPr>
            <a:r>
              <a:rPr lang="en-US" sz="900" b="1" dirty="0"/>
              <a:t>Operating Systems</a:t>
            </a:r>
          </a:p>
          <a:p>
            <a:pPr marL="742950" lvl="1" indent="-285750">
              <a:lnSpc>
                <a:spcPct val="90000"/>
              </a:lnSpc>
              <a:spcBef>
                <a:spcPct val="20000"/>
              </a:spcBef>
              <a:buClr>
                <a:schemeClr val="accent2"/>
              </a:buClr>
              <a:buSzPct val="100000"/>
              <a:buFont typeface="Wingdings" pitchFamily="2" charset="2"/>
              <a:buChar char="§"/>
            </a:pPr>
            <a:r>
              <a:rPr lang="en-US" sz="900" b="1" dirty="0"/>
              <a:t>Introduction to Computer Networking</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Advanced Topics in Operating Systems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Embedded </a:t>
            </a:r>
            <a:r>
              <a:rPr lang="en-US" sz="900" b="1" dirty="0" err="1">
                <a:solidFill>
                  <a:srgbClr val="00B050"/>
                </a:solidFill>
              </a:rPr>
              <a:t>Wirless</a:t>
            </a:r>
            <a:r>
              <a:rPr lang="en-US" sz="900" b="1" dirty="0">
                <a:solidFill>
                  <a:srgbClr val="00B050"/>
                </a:solidFill>
              </a:rPr>
              <a:t> Systems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Advanced Topics in Networking</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Distributed Systems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Wireless Networking</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OOP from a Modeling and Simulation Perspective</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Advanced Object-Oriented Programming</a:t>
            </a:r>
          </a:p>
          <a:p>
            <a:pPr marL="742950" lvl="1" indent="-285750">
              <a:lnSpc>
                <a:spcPct val="90000"/>
              </a:lnSpc>
              <a:spcBef>
                <a:spcPct val="20000"/>
              </a:spcBef>
              <a:buClr>
                <a:schemeClr val="accent2"/>
              </a:buClr>
              <a:buSzPct val="100000"/>
              <a:buFont typeface="Wingdings" pitchFamily="2" charset="2"/>
              <a:buChar char="§"/>
            </a:pPr>
            <a:r>
              <a:rPr lang="en-US" sz="900" b="1" dirty="0" err="1">
                <a:solidFill>
                  <a:srgbClr val="00B050"/>
                </a:solidFill>
              </a:rPr>
              <a:t>Introd</a:t>
            </a:r>
            <a:r>
              <a:rPr lang="en-US" sz="900" b="1" dirty="0">
                <a:solidFill>
                  <a:srgbClr val="00B050"/>
                </a:solidFill>
              </a:rPr>
              <a:t>. to Communication</a:t>
            </a:r>
          </a:p>
          <a:p>
            <a:pPr marL="742950" lvl="1" indent="-285750">
              <a:lnSpc>
                <a:spcPct val="90000"/>
              </a:lnSpc>
              <a:spcBef>
                <a:spcPct val="20000"/>
              </a:spcBef>
              <a:buClr>
                <a:schemeClr val="accent2"/>
              </a:buClr>
              <a:buSzPct val="100000"/>
              <a:buFont typeface="Wingdings" pitchFamily="2" charset="2"/>
              <a:buChar char="§"/>
            </a:pPr>
            <a:r>
              <a:rPr lang="en-US" sz="900" b="1" dirty="0" err="1">
                <a:solidFill>
                  <a:srgbClr val="00B050"/>
                </a:solidFill>
              </a:rPr>
              <a:t>Introd</a:t>
            </a:r>
            <a:r>
              <a:rPr lang="en-US" sz="900" b="1" dirty="0">
                <a:solidFill>
                  <a:srgbClr val="00B050"/>
                </a:solidFill>
              </a:rPr>
              <a:t>. to Wireless Personal Communications</a:t>
            </a:r>
          </a:p>
          <a:p>
            <a:pPr marL="742950" lvl="1" indent="-285750">
              <a:lnSpc>
                <a:spcPct val="90000"/>
              </a:lnSpc>
              <a:spcBef>
                <a:spcPct val="20000"/>
              </a:spcBef>
              <a:buClr>
                <a:schemeClr val="accent2"/>
              </a:buClr>
              <a:buSzPct val="70000"/>
              <a:buFont typeface="Wingdings" pitchFamily="2" charset="2"/>
              <a:buChar char="§"/>
            </a:pPr>
            <a:endParaRPr lang="en-US" sz="900" b="1" dirty="0">
              <a:solidFill>
                <a:schemeClr val="hlink"/>
              </a:solidFill>
            </a:endParaRPr>
          </a:p>
        </p:txBody>
      </p:sp>
      <p:sp>
        <p:nvSpPr>
          <p:cNvPr id="66568" name="Rectangle 41"/>
          <p:cNvSpPr>
            <a:spLocks noChangeArrowheads="1"/>
          </p:cNvSpPr>
          <p:nvPr/>
        </p:nvSpPr>
        <p:spPr bwMode="auto">
          <a:xfrm>
            <a:off x="5181602" y="4652965"/>
            <a:ext cx="4176713" cy="1655762"/>
          </a:xfrm>
          <a:prstGeom prst="rect">
            <a:avLst/>
          </a:prstGeom>
          <a:noFill/>
          <a:ln w="9525">
            <a:noFill/>
            <a:miter lim="800000"/>
            <a:headEnd/>
            <a:tailEnd/>
          </a:ln>
        </p:spPr>
        <p:txBody>
          <a:bodyPr/>
          <a:lstStyle/>
          <a:p>
            <a:pPr marL="742950" lvl="1" indent="-285750">
              <a:lnSpc>
                <a:spcPct val="90000"/>
              </a:lnSpc>
              <a:spcBef>
                <a:spcPct val="20000"/>
              </a:spcBef>
              <a:buClr>
                <a:schemeClr val="accent2"/>
              </a:buClr>
              <a:buSzPct val="70000"/>
              <a:buFont typeface="Wingdings" pitchFamily="2" charset="2"/>
              <a:buNone/>
            </a:pPr>
            <a:r>
              <a:rPr lang="el-GR" sz="1000" b="1" i="1" dirty="0" err="1">
                <a:solidFill>
                  <a:srgbClr val="FF3300"/>
                </a:solidFill>
              </a:rPr>
              <a:t>Robotics</a:t>
            </a:r>
            <a:r>
              <a:rPr lang="el-GR" sz="1000" b="1" i="1" dirty="0">
                <a:solidFill>
                  <a:srgbClr val="FF3300"/>
                </a:solidFill>
              </a:rPr>
              <a:t> </a:t>
            </a:r>
            <a:r>
              <a:rPr lang="el-GR" sz="1000" b="1" i="1" dirty="0" err="1">
                <a:solidFill>
                  <a:srgbClr val="FF3300"/>
                </a:solidFill>
              </a:rPr>
              <a:t>and</a:t>
            </a:r>
            <a:r>
              <a:rPr lang="el-GR" sz="1000" b="1" i="1" dirty="0">
                <a:solidFill>
                  <a:srgbClr val="FF3300"/>
                </a:solidFill>
              </a:rPr>
              <a:t> </a:t>
            </a:r>
            <a:r>
              <a:rPr lang="el-GR" sz="1000" b="1" i="1" dirty="0" err="1">
                <a:solidFill>
                  <a:srgbClr val="FF3300"/>
                </a:solidFill>
              </a:rPr>
              <a:t>Mechatronics</a:t>
            </a:r>
            <a:r>
              <a:rPr lang="el-GR" sz="1000" b="1" i="1" dirty="0">
                <a:solidFill>
                  <a:srgbClr val="FF3300"/>
                </a:solidFill>
              </a:rPr>
              <a:t> </a:t>
            </a:r>
            <a:r>
              <a:rPr lang="el-GR" sz="1000" b="1" i="1" dirty="0" err="1">
                <a:solidFill>
                  <a:srgbClr val="FF3300"/>
                </a:solidFill>
              </a:rPr>
              <a:t>Specialization</a:t>
            </a:r>
            <a:r>
              <a:rPr lang="el-GR" sz="1000" b="1" i="1" dirty="0">
                <a:solidFill>
                  <a:srgbClr val="FF3300"/>
                </a:solidFill>
              </a:rPr>
              <a:t> 4+2/3</a:t>
            </a:r>
            <a:endParaRPr lang="en-US" sz="900" b="1" dirty="0">
              <a:solidFill>
                <a:srgbClr val="FF3300"/>
              </a:solidFill>
            </a:endParaRPr>
          </a:p>
          <a:p>
            <a:pPr marL="742950" lvl="1" indent="-285750">
              <a:lnSpc>
                <a:spcPct val="90000"/>
              </a:lnSpc>
              <a:spcBef>
                <a:spcPct val="20000"/>
              </a:spcBef>
              <a:buClr>
                <a:schemeClr val="accent2"/>
              </a:buClr>
              <a:buSzPct val="100000"/>
              <a:buFont typeface="Wingdings" pitchFamily="2" charset="2"/>
              <a:buChar char="§"/>
            </a:pPr>
            <a:r>
              <a:rPr lang="en-US" sz="900" b="1" dirty="0"/>
              <a:t>Mathematical Methods for Robotics, Vision and Graphics</a:t>
            </a:r>
          </a:p>
          <a:p>
            <a:pPr marL="742950" lvl="1" indent="-285750">
              <a:lnSpc>
                <a:spcPct val="90000"/>
              </a:lnSpc>
              <a:spcBef>
                <a:spcPct val="20000"/>
              </a:spcBef>
              <a:buClr>
                <a:schemeClr val="accent2"/>
              </a:buClr>
              <a:buSzPct val="100000"/>
              <a:buFont typeface="Wingdings" pitchFamily="2" charset="2"/>
              <a:buChar char="§"/>
            </a:pPr>
            <a:r>
              <a:rPr lang="en-US" sz="900" b="1" dirty="0"/>
              <a:t>Introduction to Robotics</a:t>
            </a:r>
          </a:p>
          <a:p>
            <a:pPr marL="742950" lvl="1" indent="-285750">
              <a:lnSpc>
                <a:spcPct val="90000"/>
              </a:lnSpc>
              <a:spcBef>
                <a:spcPct val="20000"/>
              </a:spcBef>
              <a:buClr>
                <a:schemeClr val="accent2"/>
              </a:buClr>
              <a:buSzPct val="100000"/>
              <a:buFont typeface="Wingdings" pitchFamily="2" charset="2"/>
              <a:buChar char="§"/>
            </a:pPr>
            <a:r>
              <a:rPr lang="en-US" sz="900" b="1" dirty="0"/>
              <a:t>Introduction to </a:t>
            </a:r>
            <a:r>
              <a:rPr lang="en-US" sz="900" b="1" dirty="0" err="1"/>
              <a:t>Mechatronics</a:t>
            </a:r>
            <a:r>
              <a:rPr lang="en-US" sz="900" b="1" dirty="0"/>
              <a:t> (or EE 118)</a:t>
            </a:r>
          </a:p>
          <a:p>
            <a:pPr marL="742950" lvl="1" indent="-285750">
              <a:lnSpc>
                <a:spcPct val="90000"/>
              </a:lnSpc>
              <a:spcBef>
                <a:spcPct val="20000"/>
              </a:spcBef>
              <a:buClr>
                <a:schemeClr val="accent2"/>
              </a:buClr>
              <a:buSzPct val="100000"/>
              <a:buFont typeface="Wingdings" pitchFamily="2" charset="2"/>
              <a:buChar char="§"/>
            </a:pPr>
            <a:r>
              <a:rPr lang="en-US" sz="900" b="1" dirty="0"/>
              <a:t>Feedback Control Design</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Optimal Control and Hybrid Systems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Introduction to Computer Vision</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Experimental Robotics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Robot Programming Laboratory</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Experimental </a:t>
            </a:r>
            <a:r>
              <a:rPr lang="en-US" sz="900" b="1" dirty="0" err="1">
                <a:solidFill>
                  <a:srgbClr val="00B050"/>
                </a:solidFill>
              </a:rPr>
              <a:t>Haptics</a:t>
            </a:r>
            <a:endParaRPr lang="en-US" sz="900" b="1" dirty="0">
              <a:solidFill>
                <a:srgbClr val="00B050"/>
              </a:solidFill>
            </a:endParaRP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Introduction to Control Design Techniques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Control System Design </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Linear Control Systems I</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Linear Control Systems II</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304800" y="76202"/>
            <a:ext cx="8610600" cy="533399"/>
          </a:xfrm>
        </p:spPr>
        <p:txBody>
          <a:bodyPr/>
          <a:lstStyle/>
          <a:p>
            <a:r>
              <a:rPr lang="en-US" sz="2800" b="1" dirty="0" smtClean="0"/>
              <a:t>EPFL School of Computer and Communication Sciences</a:t>
            </a:r>
            <a:endParaRPr lang="el-GR" sz="2800" dirty="0" smtClean="0"/>
          </a:p>
        </p:txBody>
      </p:sp>
      <p:graphicFrame>
        <p:nvGraphicFramePr>
          <p:cNvPr id="7" name="Table 6"/>
          <p:cNvGraphicFramePr>
            <a:graphicFrameLocks noGrp="1"/>
          </p:cNvGraphicFramePr>
          <p:nvPr/>
        </p:nvGraphicFramePr>
        <p:xfrm>
          <a:off x="1371600" y="1371600"/>
          <a:ext cx="6096000" cy="3474720"/>
        </p:xfrm>
        <a:graphic>
          <a:graphicData uri="http://schemas.openxmlformats.org/drawingml/2006/table">
            <a:tbl>
              <a:tblPr firstRow="1" bandRow="1">
                <a:tableStyleId>{21E4AEA4-8DFA-4A89-87EB-49C32662AFE0}</a:tableStyleId>
              </a:tblPr>
              <a:tblGrid>
                <a:gridCol w="3048000"/>
                <a:gridCol w="3048000"/>
              </a:tblGrid>
              <a:tr h="360000">
                <a:tc>
                  <a:txBody>
                    <a:bodyPr/>
                    <a:lstStyle/>
                    <a:p>
                      <a:r>
                        <a:rPr lang="el-GR" sz="1800" dirty="0" smtClean="0"/>
                        <a:t>1</a:t>
                      </a:r>
                      <a:r>
                        <a:rPr lang="el-GR" sz="1800" baseline="30000" dirty="0" smtClean="0"/>
                        <a:t>ο</a:t>
                      </a:r>
                      <a:r>
                        <a:rPr lang="el-GR" sz="1800" baseline="0" dirty="0" smtClean="0"/>
                        <a:t> Εξάμηνο</a:t>
                      </a:r>
                      <a:endParaRPr lang="el-GR" sz="1800" dirty="0"/>
                    </a:p>
                  </a:txBody>
                  <a:tcPr/>
                </a:tc>
                <a:tc>
                  <a:txBody>
                    <a:bodyPr/>
                    <a:lstStyle/>
                    <a:p>
                      <a:r>
                        <a:rPr lang="el-GR" sz="1800" dirty="0" smtClean="0"/>
                        <a:t>2</a:t>
                      </a:r>
                      <a:r>
                        <a:rPr lang="el-GR" sz="1800" baseline="30000" dirty="0" smtClean="0"/>
                        <a:t>ο</a:t>
                      </a:r>
                      <a:r>
                        <a:rPr lang="el-GR" sz="1800" dirty="0" smtClean="0"/>
                        <a:t> Εξάμηνο</a:t>
                      </a:r>
                      <a:endParaRPr lang="el-GR" sz="1800" dirty="0"/>
                    </a:p>
                  </a:txBody>
                  <a:tcPr/>
                </a:tc>
              </a:tr>
              <a:tr h="360000">
                <a:tc>
                  <a:txBody>
                    <a:bodyPr/>
                    <a:lstStyle/>
                    <a:p>
                      <a:r>
                        <a:rPr lang="en-US" sz="1800" b="1" kern="1200" baseline="0" dirty="0" smtClean="0">
                          <a:solidFill>
                            <a:schemeClr val="dk1"/>
                          </a:solidFill>
                          <a:latin typeface="+mn-lt"/>
                          <a:ea typeface="+mn-ea"/>
                          <a:cs typeface="+mn-cs"/>
                        </a:rPr>
                        <a:t>Information sciences (4)</a:t>
                      </a:r>
                    </a:p>
                  </a:txBody>
                  <a:tcPr/>
                </a:tc>
                <a:tc>
                  <a:txBody>
                    <a:bodyPr/>
                    <a:lstStyle/>
                    <a:p>
                      <a:r>
                        <a:rPr lang="en-US" sz="1800" b="1" kern="1200" baseline="0" dirty="0" smtClean="0">
                          <a:solidFill>
                            <a:schemeClr val="dk1"/>
                          </a:solidFill>
                          <a:latin typeface="+mn-lt"/>
                          <a:ea typeface="+mn-ea"/>
                          <a:cs typeface="+mn-cs"/>
                        </a:rPr>
                        <a:t>IT project (6)</a:t>
                      </a:r>
                      <a:endParaRPr lang="el-GR" sz="1800" dirty="0"/>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Introduction to objects oriented programming (6)</a:t>
                      </a:r>
                    </a:p>
                  </a:txBody>
                  <a:tcPr/>
                </a:tc>
                <a:tc>
                  <a:txBody>
                    <a:bodyPr/>
                    <a:lstStyle/>
                    <a:p>
                      <a:r>
                        <a:rPr lang="en-US" sz="1800" b="1" kern="1200" baseline="0" dirty="0" smtClean="0">
                          <a:solidFill>
                            <a:schemeClr val="dk1"/>
                          </a:solidFill>
                          <a:latin typeface="+mn-lt"/>
                          <a:ea typeface="+mn-ea"/>
                          <a:cs typeface="+mn-cs"/>
                        </a:rPr>
                        <a:t>Programming theory and practice (Java) (5)</a:t>
                      </a:r>
                      <a:endParaRPr lang="el-GR" sz="1800" dirty="0"/>
                    </a:p>
                  </a:txBody>
                  <a:tcPr/>
                </a:tc>
              </a:tr>
              <a:tr h="360000">
                <a:tc>
                  <a:txBody>
                    <a:bodyPr/>
                    <a:lstStyle/>
                    <a:p>
                      <a:r>
                        <a:rPr lang="en-US" sz="1800" b="1" kern="1200" baseline="0" dirty="0" smtClean="0">
                          <a:solidFill>
                            <a:schemeClr val="dk1"/>
                          </a:solidFill>
                          <a:latin typeface="+mn-lt"/>
                          <a:ea typeface="+mn-ea"/>
                          <a:cs typeface="+mn-cs"/>
                        </a:rPr>
                        <a:t>Logic Systems I (3) </a:t>
                      </a:r>
                      <a:endParaRPr lang="el-G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Logic systems II (3)</a:t>
                      </a:r>
                    </a:p>
                  </a:txBody>
                  <a:tcPr/>
                </a:tc>
              </a:tr>
              <a:tr h="360000">
                <a:tc>
                  <a:txBody>
                    <a:bodyPr/>
                    <a:lstStyle/>
                    <a:p>
                      <a:r>
                        <a:rPr lang="en-US" sz="1800" b="1" kern="1200" baseline="0" dirty="0" smtClean="0">
                          <a:solidFill>
                            <a:schemeClr val="dk1"/>
                          </a:solidFill>
                          <a:latin typeface="+mn-lt"/>
                          <a:ea typeface="+mn-ea"/>
                          <a:cs typeface="+mn-cs"/>
                        </a:rPr>
                        <a:t>Analysis I (6) </a:t>
                      </a:r>
                      <a:endParaRPr lang="el-G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Analysis II (6)</a:t>
                      </a: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Linear Algebra (6) </a:t>
                      </a:r>
                      <a:endParaRPr lang="el-GR" sz="1800" dirty="0" smtClean="0"/>
                    </a:p>
                  </a:txBody>
                  <a:tcPr/>
                </a:tc>
                <a:tc>
                  <a:txBody>
                    <a:bodyPr/>
                    <a:lstStyle/>
                    <a:p>
                      <a:r>
                        <a:rPr lang="en-US" sz="1800" b="1" kern="1200" baseline="0" dirty="0" smtClean="0">
                          <a:solidFill>
                            <a:schemeClr val="dk1"/>
                          </a:solidFill>
                          <a:latin typeface="+mn-lt"/>
                          <a:ea typeface="+mn-ea"/>
                          <a:cs typeface="+mn-cs"/>
                        </a:rPr>
                        <a:t>Discrete structures (8)</a:t>
                      </a: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Introduction to computing systems (3)</a:t>
                      </a:r>
                    </a:p>
                  </a:txBody>
                  <a:tcPr/>
                </a:tc>
                <a:tc>
                  <a:txBody>
                    <a:bodyPr/>
                    <a:lstStyle/>
                    <a:p>
                      <a:endParaRPr lang="el-GR" sz="1800" dirty="0"/>
                    </a:p>
                  </a:txBody>
                  <a:tcPr/>
                </a:tc>
              </a:tr>
              <a:tr h="360000">
                <a:tc>
                  <a:txBody>
                    <a:bodyPr/>
                    <a:lstStyle/>
                    <a:p>
                      <a:r>
                        <a:rPr lang="en-US" sz="1800" b="1" kern="1200" baseline="0" dirty="0" err="1" smtClean="0">
                          <a:solidFill>
                            <a:schemeClr val="dk1"/>
                          </a:solidFill>
                          <a:latin typeface="+mn-lt"/>
                          <a:ea typeface="+mn-ea"/>
                          <a:cs typeface="+mn-cs"/>
                        </a:rPr>
                        <a:t>Propedeutic</a:t>
                      </a:r>
                      <a:r>
                        <a:rPr lang="en-US" sz="1800" b="1" kern="1200" baseline="0" dirty="0" smtClean="0">
                          <a:solidFill>
                            <a:schemeClr val="dk1"/>
                          </a:solidFill>
                          <a:latin typeface="+mn-lt"/>
                          <a:ea typeface="+mn-ea"/>
                          <a:cs typeface="+mn-cs"/>
                        </a:rPr>
                        <a:t> BA1 (2) </a:t>
                      </a:r>
                      <a:endParaRPr lang="el-G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err="1" smtClean="0">
                          <a:solidFill>
                            <a:schemeClr val="dk1"/>
                          </a:solidFill>
                          <a:latin typeface="+mn-lt"/>
                          <a:ea typeface="+mn-ea"/>
                          <a:cs typeface="+mn-cs"/>
                        </a:rPr>
                        <a:t>Propedeutic</a:t>
                      </a:r>
                      <a:r>
                        <a:rPr lang="en-US" sz="1800" b="1" kern="1200" baseline="0" dirty="0" smtClean="0">
                          <a:solidFill>
                            <a:schemeClr val="dk1"/>
                          </a:solidFill>
                          <a:latin typeface="+mn-lt"/>
                          <a:ea typeface="+mn-ea"/>
                          <a:cs typeface="+mn-cs"/>
                        </a:rPr>
                        <a:t> BA2 (2)</a:t>
                      </a:r>
                      <a:endParaRPr lang="el-GR" sz="1800" dirty="0" smtClean="0"/>
                    </a:p>
                  </a:txBody>
                  <a:tcPr/>
                </a:tc>
              </a:tr>
            </a:tbl>
          </a:graphicData>
        </a:graphic>
      </p:graphicFrame>
      <p:sp>
        <p:nvSpPr>
          <p:cNvPr id="68640" name="TextBox 7"/>
          <p:cNvSpPr txBox="1">
            <a:spLocks noChangeArrowheads="1"/>
          </p:cNvSpPr>
          <p:nvPr/>
        </p:nvSpPr>
        <p:spPr bwMode="auto">
          <a:xfrm>
            <a:off x="1295400" y="762000"/>
            <a:ext cx="2294218" cy="400110"/>
          </a:xfrm>
          <a:prstGeom prst="rect">
            <a:avLst/>
          </a:prstGeom>
          <a:noFill/>
          <a:ln w="9525">
            <a:noFill/>
            <a:miter lim="800000"/>
            <a:headEnd/>
            <a:tailEnd/>
          </a:ln>
        </p:spPr>
        <p:txBody>
          <a:bodyPr wrap="none">
            <a:spAutoFit/>
          </a:bodyPr>
          <a:lstStyle/>
          <a:p>
            <a:r>
              <a:rPr lang="en-US" sz="2000">
                <a:solidFill>
                  <a:srgbClr val="FF0000"/>
                </a:solidFill>
              </a:rPr>
              <a:t>Computer Science</a:t>
            </a:r>
            <a:endParaRPr lang="el-GR" sz="2000">
              <a:solidFill>
                <a:srgbClr val="FF0000"/>
              </a:solidFill>
            </a:endParaRPr>
          </a:p>
        </p:txBody>
      </p:sp>
      <p:sp>
        <p:nvSpPr>
          <p:cNvPr id="68641" name="TextBox 8"/>
          <p:cNvSpPr txBox="1">
            <a:spLocks noChangeArrowheads="1"/>
          </p:cNvSpPr>
          <p:nvPr/>
        </p:nvSpPr>
        <p:spPr bwMode="auto">
          <a:xfrm>
            <a:off x="4572002" y="762000"/>
            <a:ext cx="3020379" cy="400110"/>
          </a:xfrm>
          <a:prstGeom prst="rect">
            <a:avLst/>
          </a:prstGeom>
          <a:noFill/>
          <a:ln w="9525">
            <a:noFill/>
            <a:miter lim="800000"/>
            <a:headEnd/>
            <a:tailEnd/>
          </a:ln>
        </p:spPr>
        <p:txBody>
          <a:bodyPr wrap="none">
            <a:spAutoFit/>
          </a:bodyPr>
          <a:lstStyle/>
          <a:p>
            <a:r>
              <a:rPr lang="en-US" sz="2000">
                <a:solidFill>
                  <a:srgbClr val="00B050"/>
                </a:solidFill>
              </a:rPr>
              <a:t>Communication Systems</a:t>
            </a:r>
            <a:endParaRPr lang="el-GR" sz="2000">
              <a:solidFill>
                <a:srgbClr val="00B05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762000" y="1295400"/>
          <a:ext cx="7620000" cy="4023514"/>
        </p:xfrm>
        <a:graphic>
          <a:graphicData uri="http://schemas.openxmlformats.org/drawingml/2006/table">
            <a:tbl>
              <a:tblPr firstRow="1" bandRow="1">
                <a:tableStyleId>{21E4AEA4-8DFA-4A89-87EB-49C32662AFE0}</a:tableStyleId>
              </a:tblPr>
              <a:tblGrid>
                <a:gridCol w="3347103"/>
                <a:gridCol w="4272897"/>
              </a:tblGrid>
              <a:tr h="360000">
                <a:tc>
                  <a:txBody>
                    <a:bodyPr/>
                    <a:lstStyle/>
                    <a:p>
                      <a:r>
                        <a:rPr lang="el-GR" sz="1800" baseline="0" dirty="0" smtClean="0"/>
                        <a:t>3</a:t>
                      </a:r>
                      <a:r>
                        <a:rPr lang="el-GR" sz="1800" baseline="30000" dirty="0" smtClean="0"/>
                        <a:t>ο</a:t>
                      </a:r>
                      <a:r>
                        <a:rPr lang="el-GR" sz="1800" baseline="0" dirty="0" smtClean="0"/>
                        <a:t> Εξάμηνο</a:t>
                      </a:r>
                      <a:endParaRPr lang="el-GR" sz="1800" dirty="0"/>
                    </a:p>
                  </a:txBody>
                  <a:tcPr marT="45727" marB="45727"/>
                </a:tc>
                <a:tc>
                  <a:txBody>
                    <a:bodyPr/>
                    <a:lstStyle/>
                    <a:p>
                      <a:r>
                        <a:rPr lang="el-GR" sz="1800" baseline="0" dirty="0" smtClean="0"/>
                        <a:t>4</a:t>
                      </a:r>
                      <a:r>
                        <a:rPr lang="el-GR" sz="1800" baseline="30000" dirty="0" smtClean="0"/>
                        <a:t>ο</a:t>
                      </a:r>
                      <a:r>
                        <a:rPr lang="el-GR" sz="1800" dirty="0" smtClean="0"/>
                        <a:t> Εξάμηνο</a:t>
                      </a:r>
                      <a:endParaRPr lang="el-GR" sz="1800" dirty="0"/>
                    </a:p>
                  </a:txBody>
                  <a:tcPr marT="45727" marB="45727"/>
                </a:tc>
              </a:tr>
              <a:tr h="360000">
                <a:tc>
                  <a:txBody>
                    <a:bodyPr/>
                    <a:lstStyle/>
                    <a:p>
                      <a:r>
                        <a:rPr lang="en-US" sz="1800" b="1" kern="1200" baseline="0" dirty="0" smtClean="0">
                          <a:solidFill>
                            <a:schemeClr val="dk1"/>
                          </a:solidFill>
                          <a:latin typeface="+mn-lt"/>
                          <a:ea typeface="+mn-ea"/>
                          <a:cs typeface="+mn-cs"/>
                        </a:rPr>
                        <a:t>General physics I (6)</a:t>
                      </a:r>
                    </a:p>
                  </a:txBody>
                  <a:tcPr marT="45727" marB="45727"/>
                </a:tc>
                <a:tc>
                  <a:txBody>
                    <a:bodyPr/>
                    <a:lstStyle/>
                    <a:p>
                      <a:r>
                        <a:rPr lang="en-US" sz="1800" b="1" kern="1200" baseline="0" dirty="0" smtClean="0">
                          <a:solidFill>
                            <a:schemeClr val="dk1"/>
                          </a:solidFill>
                          <a:latin typeface="+mn-lt"/>
                          <a:ea typeface="+mn-ea"/>
                          <a:cs typeface="+mn-cs"/>
                        </a:rPr>
                        <a:t>General physics II (6)</a:t>
                      </a:r>
                      <a:endParaRPr lang="el-GR" sz="1800" dirty="0"/>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Algorithms (6) </a:t>
                      </a: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Probabilities and statistics (6)</a:t>
                      </a:r>
                    </a:p>
                  </a:txBody>
                  <a:tcPr marT="45727" marB="45727"/>
                </a:tc>
              </a:tr>
              <a:tr h="360000">
                <a:tc>
                  <a:txBody>
                    <a:bodyPr/>
                    <a:lstStyle/>
                    <a:p>
                      <a:r>
                        <a:rPr lang="en-US" sz="1800" b="1" kern="1200" baseline="0" dirty="0" smtClean="0">
                          <a:solidFill>
                            <a:schemeClr val="dk1"/>
                          </a:solidFill>
                          <a:latin typeface="+mn-lt"/>
                          <a:ea typeface="+mn-ea"/>
                          <a:cs typeface="+mn-cs"/>
                        </a:rPr>
                        <a:t>Analysis III (4) </a:t>
                      </a:r>
                      <a:endParaRPr lang="el-GR" sz="1800" dirty="0"/>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Concurrency (4)</a:t>
                      </a:r>
                    </a:p>
                  </a:txBody>
                  <a:tcPr marT="45727" marB="45727"/>
                </a:tc>
              </a:tr>
              <a:tr h="360000">
                <a:tc>
                  <a:txBody>
                    <a:bodyPr/>
                    <a:lstStyle/>
                    <a:p>
                      <a:r>
                        <a:rPr lang="en-US" sz="1800" b="1" kern="1200" baseline="0" dirty="0" smtClean="0">
                          <a:solidFill>
                            <a:schemeClr val="dk1"/>
                          </a:solidFill>
                          <a:latin typeface="+mn-lt"/>
                          <a:ea typeface="+mn-ea"/>
                          <a:cs typeface="+mn-cs"/>
                        </a:rPr>
                        <a:t>Computer networks (5) </a:t>
                      </a:r>
                      <a:endParaRPr lang="el-GR" sz="1800" dirty="0"/>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System oriented programming (4)</a:t>
                      </a:r>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Computer architecture I (4) </a:t>
                      </a:r>
                      <a:endParaRPr lang="el-GR" sz="1800" b="1" dirty="0" smtClean="0">
                        <a:solidFill>
                          <a:srgbClr val="FF0000"/>
                        </a:solidFill>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Theoretical Computer Science (4)</a:t>
                      </a:r>
                    </a:p>
                  </a:txBody>
                  <a:tcPr marT="45727" marB="45727"/>
                </a:tc>
              </a:tr>
              <a:tr h="360000">
                <a:tc>
                  <a:txBody>
                    <a:bodyPr/>
                    <a:lstStyle/>
                    <a:p>
                      <a:r>
                        <a:rPr lang="en-US" sz="1800" b="1" kern="1200" baseline="0" dirty="0" smtClean="0">
                          <a:solidFill>
                            <a:srgbClr val="00B050"/>
                          </a:solidFill>
                          <a:latin typeface="+mn-lt"/>
                          <a:ea typeface="+mn-ea"/>
                          <a:cs typeface="+mn-cs"/>
                        </a:rPr>
                        <a:t>Circuits and systems I (3)</a:t>
                      </a:r>
                    </a:p>
                  </a:txBody>
                  <a:tcPr marT="45727" marB="45727"/>
                </a:tc>
                <a:tc>
                  <a:txBody>
                    <a:bodyPr/>
                    <a:lstStyle/>
                    <a:p>
                      <a:r>
                        <a:rPr lang="en-US" sz="1800" b="1" kern="1200" baseline="0" dirty="0" smtClean="0">
                          <a:solidFill>
                            <a:srgbClr val="00B050"/>
                          </a:solidFill>
                          <a:latin typeface="+mn-lt"/>
                          <a:ea typeface="+mn-ea"/>
                          <a:cs typeface="+mn-cs"/>
                        </a:rPr>
                        <a:t>Circuits and systems II (3)</a:t>
                      </a:r>
                      <a:endParaRPr lang="el-GR" sz="1800" b="1" dirty="0">
                        <a:solidFill>
                          <a:srgbClr val="00B050"/>
                        </a:solidFill>
                      </a:endParaRPr>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kern="1200" baseline="0" dirty="0" smtClean="0">
                        <a:solidFill>
                          <a:schemeClr val="dk1"/>
                        </a:solidFill>
                        <a:latin typeface="+mn-lt"/>
                        <a:ea typeface="+mn-ea"/>
                        <a:cs typeface="+mn-cs"/>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00B050"/>
                          </a:solidFill>
                          <a:latin typeface="+mn-lt"/>
                          <a:ea typeface="+mn-ea"/>
                          <a:cs typeface="+mn-cs"/>
                        </a:rPr>
                        <a:t>Analysis IV (4)</a:t>
                      </a:r>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Adv</a:t>
                      </a:r>
                      <a:r>
                        <a:rPr lang="el-GR" sz="1800" kern="1200" baseline="0" dirty="0" smtClean="0">
                          <a:solidFill>
                            <a:schemeClr val="dk1"/>
                          </a:solidFill>
                          <a:latin typeface="+mn-lt"/>
                          <a:ea typeface="+mn-ea"/>
                          <a:cs typeface="+mn-cs"/>
                        </a:rPr>
                        <a:t>. </a:t>
                      </a:r>
                      <a:r>
                        <a:rPr lang="en-US" sz="1800" kern="1200" baseline="0" dirty="0" smtClean="0">
                          <a:solidFill>
                            <a:schemeClr val="dk1"/>
                          </a:solidFill>
                          <a:latin typeface="+mn-lt"/>
                          <a:ea typeface="+mn-ea"/>
                          <a:cs typeface="+mn-cs"/>
                        </a:rPr>
                        <a:t>topics in programming (4) </a:t>
                      </a:r>
                      <a:endParaRPr lang="en-US" sz="1800" b="1" kern="1200" baseline="0" dirty="0" smtClean="0">
                        <a:solidFill>
                          <a:schemeClr val="dk1"/>
                        </a:solidFill>
                        <a:latin typeface="+mn-lt"/>
                        <a:ea typeface="+mn-ea"/>
                        <a:cs typeface="+mn-cs"/>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Adv</a:t>
                      </a:r>
                      <a:r>
                        <a:rPr lang="el-GR" sz="1800" kern="1200" baseline="0" dirty="0" smtClean="0">
                          <a:solidFill>
                            <a:schemeClr val="dk1"/>
                          </a:solidFill>
                          <a:latin typeface="+mn-lt"/>
                          <a:ea typeface="+mn-ea"/>
                          <a:cs typeface="+mn-cs"/>
                        </a:rPr>
                        <a:t>.</a:t>
                      </a:r>
                      <a:r>
                        <a:rPr lang="en-US" sz="1800" kern="1200" baseline="0" dirty="0" smtClean="0">
                          <a:solidFill>
                            <a:schemeClr val="dk1"/>
                          </a:solidFill>
                          <a:latin typeface="+mn-lt"/>
                          <a:ea typeface="+mn-ea"/>
                          <a:cs typeface="+mn-cs"/>
                        </a:rPr>
                        <a:t> theoretical computer science (4)</a:t>
                      </a:r>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Electronics I (4) </a:t>
                      </a:r>
                      <a:endParaRPr lang="en-US" sz="1800" b="1" kern="1200" baseline="0" dirty="0" smtClean="0">
                        <a:solidFill>
                          <a:schemeClr val="dk1"/>
                        </a:solidFill>
                        <a:latin typeface="+mn-lt"/>
                        <a:ea typeface="+mn-ea"/>
                        <a:cs typeface="+mn-cs"/>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Computer architecture II (5)</a:t>
                      </a:r>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kern="1200" baseline="0" dirty="0" smtClean="0">
                        <a:solidFill>
                          <a:schemeClr val="dk1"/>
                        </a:solidFill>
                        <a:latin typeface="+mn-lt"/>
                        <a:ea typeface="+mn-ea"/>
                        <a:cs typeface="+mn-cs"/>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Digital photography (4)</a:t>
                      </a:r>
                      <a:endParaRPr lang="en-US" sz="1800" b="1" kern="1200" baseline="0" dirty="0" smtClean="0">
                        <a:solidFill>
                          <a:schemeClr val="dk1"/>
                        </a:solidFill>
                        <a:latin typeface="+mn-lt"/>
                        <a:ea typeface="+mn-ea"/>
                        <a:cs typeface="+mn-cs"/>
                      </a:endParaRPr>
                    </a:p>
                  </a:txBody>
                  <a:tcPr marT="45727" marB="45727"/>
                </a:tc>
              </a:tr>
            </a:tbl>
          </a:graphicData>
        </a:graphic>
      </p:graphicFrame>
      <p:sp>
        <p:nvSpPr>
          <p:cNvPr id="69673" name="TextBox 5"/>
          <p:cNvSpPr txBox="1">
            <a:spLocks noChangeArrowheads="1"/>
          </p:cNvSpPr>
          <p:nvPr/>
        </p:nvSpPr>
        <p:spPr bwMode="auto">
          <a:xfrm>
            <a:off x="1295400" y="762000"/>
            <a:ext cx="2294218" cy="400110"/>
          </a:xfrm>
          <a:prstGeom prst="rect">
            <a:avLst/>
          </a:prstGeom>
          <a:noFill/>
          <a:ln w="9525">
            <a:noFill/>
            <a:miter lim="800000"/>
            <a:headEnd/>
            <a:tailEnd/>
          </a:ln>
        </p:spPr>
        <p:txBody>
          <a:bodyPr wrap="none">
            <a:spAutoFit/>
          </a:bodyPr>
          <a:lstStyle/>
          <a:p>
            <a:r>
              <a:rPr lang="en-US" sz="2000">
                <a:solidFill>
                  <a:srgbClr val="FF0000"/>
                </a:solidFill>
              </a:rPr>
              <a:t>Computer Science</a:t>
            </a:r>
            <a:endParaRPr lang="el-GR" sz="2000">
              <a:solidFill>
                <a:srgbClr val="FF0000"/>
              </a:solidFill>
            </a:endParaRPr>
          </a:p>
        </p:txBody>
      </p:sp>
      <p:sp>
        <p:nvSpPr>
          <p:cNvPr id="69674" name="TextBox 6"/>
          <p:cNvSpPr txBox="1">
            <a:spLocks noChangeArrowheads="1"/>
          </p:cNvSpPr>
          <p:nvPr/>
        </p:nvSpPr>
        <p:spPr bwMode="auto">
          <a:xfrm>
            <a:off x="4572002" y="762000"/>
            <a:ext cx="3020379" cy="400110"/>
          </a:xfrm>
          <a:prstGeom prst="rect">
            <a:avLst/>
          </a:prstGeom>
          <a:noFill/>
          <a:ln w="9525">
            <a:noFill/>
            <a:miter lim="800000"/>
            <a:headEnd/>
            <a:tailEnd/>
          </a:ln>
        </p:spPr>
        <p:txBody>
          <a:bodyPr wrap="none">
            <a:spAutoFit/>
          </a:bodyPr>
          <a:lstStyle/>
          <a:p>
            <a:r>
              <a:rPr lang="en-US" sz="2000">
                <a:solidFill>
                  <a:srgbClr val="00B050"/>
                </a:solidFill>
              </a:rPr>
              <a:t>Communication Systems</a:t>
            </a:r>
            <a:endParaRPr lang="el-GR" sz="2000">
              <a:solidFill>
                <a:srgbClr val="00B050"/>
              </a:solidFill>
            </a:endParaRPr>
          </a:p>
        </p:txBody>
      </p:sp>
      <p:sp>
        <p:nvSpPr>
          <p:cNvPr id="7" name="Title 1"/>
          <p:cNvSpPr txBox="1">
            <a:spLocks/>
          </p:cNvSpPr>
          <p:nvPr/>
        </p:nvSpPr>
        <p:spPr>
          <a:xfrm>
            <a:off x="304800" y="76202"/>
            <a:ext cx="8610600" cy="533399"/>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spc="50" normalizeH="0" baseline="0" noProof="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EPFL School of Computer and Communication Sciences</a:t>
            </a:r>
            <a:endParaRPr kumimoji="0" lang="el-GR" sz="28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04800" y="1066801"/>
          <a:ext cx="8610600" cy="5486400"/>
        </p:xfrm>
        <a:graphic>
          <a:graphicData uri="http://schemas.openxmlformats.org/drawingml/2006/table">
            <a:tbl>
              <a:tblPr firstRow="1" bandRow="1">
                <a:tableStyleId>{21E4AEA4-8DFA-4A89-87EB-49C32662AFE0}</a:tableStyleId>
              </a:tblPr>
              <a:tblGrid>
                <a:gridCol w="4267200"/>
                <a:gridCol w="4343400"/>
              </a:tblGrid>
              <a:tr h="360000">
                <a:tc>
                  <a:txBody>
                    <a:bodyPr/>
                    <a:lstStyle/>
                    <a:p>
                      <a:r>
                        <a:rPr lang="en-US" sz="1800" baseline="0" dirty="0" smtClean="0"/>
                        <a:t>5</a:t>
                      </a:r>
                      <a:r>
                        <a:rPr lang="el-GR" sz="1800" baseline="30000" dirty="0" smtClean="0"/>
                        <a:t>ο</a:t>
                      </a:r>
                      <a:r>
                        <a:rPr lang="el-GR" sz="1800" baseline="0" dirty="0" smtClean="0"/>
                        <a:t> Εξάμηνο</a:t>
                      </a:r>
                      <a:endParaRPr lang="el-GR" sz="1800" dirty="0"/>
                    </a:p>
                  </a:txBody>
                  <a:tcPr/>
                </a:tc>
                <a:tc>
                  <a:txBody>
                    <a:bodyPr/>
                    <a:lstStyle/>
                    <a:p>
                      <a:r>
                        <a:rPr lang="en-US" sz="1800" baseline="0" dirty="0" smtClean="0"/>
                        <a:t>6</a:t>
                      </a:r>
                      <a:r>
                        <a:rPr lang="el-GR" sz="1800" baseline="30000" dirty="0" smtClean="0"/>
                        <a:t>ο</a:t>
                      </a:r>
                      <a:r>
                        <a:rPr lang="el-GR" sz="1800" dirty="0" smtClean="0"/>
                        <a:t> Εξάμηνο</a:t>
                      </a:r>
                      <a:endParaRPr lang="el-GR" sz="1800" dirty="0"/>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Software engineering (6)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Introduction to database systems (4)</a:t>
                      </a:r>
                    </a:p>
                  </a:txBody>
                  <a:tcPr/>
                </a:tc>
              </a:tr>
              <a:tr h="360000">
                <a:tc>
                  <a:txBody>
                    <a:bodyPr/>
                    <a:lstStyle/>
                    <a:p>
                      <a:r>
                        <a:rPr lang="en-US" sz="1800" kern="1200" baseline="0" dirty="0" smtClean="0">
                          <a:solidFill>
                            <a:schemeClr val="dk1"/>
                          </a:solidFill>
                          <a:latin typeface="+mn-lt"/>
                          <a:ea typeface="+mn-ea"/>
                          <a:cs typeface="+mn-cs"/>
                        </a:rPr>
                        <a:t>Compiler construction (6)</a:t>
                      </a:r>
                      <a:endParaRPr lang="el-GR" sz="1800" b="1"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Operating systems (4)</a:t>
                      </a:r>
                    </a:p>
                  </a:txBody>
                  <a:tcPr/>
                </a:tc>
              </a:tr>
              <a:tr h="360000">
                <a:tc>
                  <a:txBody>
                    <a:bodyPr/>
                    <a:lstStyle/>
                    <a:p>
                      <a:r>
                        <a:rPr lang="en-US" sz="1800" kern="1200" baseline="0" dirty="0" smtClean="0">
                          <a:solidFill>
                            <a:schemeClr val="dk1"/>
                          </a:solidFill>
                          <a:latin typeface="+mn-lt"/>
                          <a:ea typeface="+mn-ea"/>
                          <a:cs typeface="+mn-cs"/>
                        </a:rPr>
                        <a:t>Introduction to computer graphics (6)</a:t>
                      </a:r>
                      <a:endParaRPr lang="el-G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Project in computer science I (8)</a:t>
                      </a:r>
                    </a:p>
                  </a:txBody>
                  <a:tcPr/>
                </a:tc>
              </a:tr>
              <a:tr h="360000">
                <a:tc>
                  <a:txBody>
                    <a:bodyPr/>
                    <a:lstStyle/>
                    <a:p>
                      <a:r>
                        <a:rPr lang="en-US" sz="1800" b="1" kern="1200" baseline="0" dirty="0" smtClean="0">
                          <a:solidFill>
                            <a:srgbClr val="00B050"/>
                          </a:solidFill>
                          <a:latin typeface="+mn-lt"/>
                          <a:ea typeface="+mn-ea"/>
                          <a:cs typeface="+mn-cs"/>
                        </a:rPr>
                        <a:t>Stochastic models in com. (6)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00B050"/>
                          </a:solidFill>
                          <a:latin typeface="+mn-lt"/>
                          <a:ea typeface="+mn-ea"/>
                          <a:cs typeface="+mn-cs"/>
                        </a:rPr>
                        <a:t>Principles of digital </a:t>
                      </a:r>
                      <a:r>
                        <a:rPr lang="en-US" sz="1800" b="1" kern="1200" baseline="0" dirty="0" err="1" smtClean="0">
                          <a:solidFill>
                            <a:srgbClr val="00B050"/>
                          </a:solidFill>
                          <a:latin typeface="+mn-lt"/>
                          <a:ea typeface="+mn-ea"/>
                          <a:cs typeface="+mn-cs"/>
                        </a:rPr>
                        <a:t>coms</a:t>
                      </a:r>
                      <a:r>
                        <a:rPr lang="en-US" sz="1800" b="1" kern="1200" baseline="0" dirty="0" smtClean="0">
                          <a:solidFill>
                            <a:srgbClr val="00B050"/>
                          </a:solidFill>
                          <a:latin typeface="+mn-lt"/>
                          <a:ea typeface="+mn-ea"/>
                          <a:cs typeface="+mn-cs"/>
                        </a:rPr>
                        <a:t> (6)</a:t>
                      </a:r>
                    </a:p>
                  </a:txBody>
                  <a:tcPr/>
                </a:tc>
              </a:tr>
              <a:tr h="360000">
                <a:tc>
                  <a:txBody>
                    <a:bodyPr/>
                    <a:lstStyle/>
                    <a:p>
                      <a:r>
                        <a:rPr lang="en-US" sz="1800" kern="1200" baseline="0" dirty="0" smtClean="0">
                          <a:solidFill>
                            <a:schemeClr val="dk1"/>
                          </a:solidFill>
                          <a:latin typeface="+mn-lt"/>
                          <a:ea typeface="+mn-ea"/>
                          <a:cs typeface="+mn-cs"/>
                        </a:rPr>
                        <a:t>Electronics II (4)</a:t>
                      </a:r>
                      <a:endParaRPr lang="en-US" sz="1800" b="1" kern="1200" baseline="0" dirty="0" smtClean="0">
                        <a:solidFill>
                          <a:srgbClr val="00B050"/>
                        </a:solidFill>
                        <a:latin typeface="+mn-lt"/>
                        <a:ea typeface="+mn-ea"/>
                        <a:cs typeface="+mn-cs"/>
                      </a:endParaRPr>
                    </a:p>
                  </a:txBody>
                  <a:tcPr/>
                </a:tc>
                <a:tc>
                  <a:txBody>
                    <a:bodyPr/>
                    <a:lstStyle/>
                    <a:p>
                      <a:r>
                        <a:rPr lang="en-US" sz="1800" b="1" kern="1200" baseline="0" dirty="0" smtClean="0">
                          <a:solidFill>
                            <a:srgbClr val="00B050"/>
                          </a:solidFill>
                          <a:latin typeface="+mn-lt"/>
                          <a:ea typeface="+mn-ea"/>
                          <a:cs typeface="+mn-cs"/>
                        </a:rPr>
                        <a:t>Signal processing for com. (6)</a:t>
                      </a:r>
                      <a:endParaRPr lang="el-GR" sz="1800" b="1" dirty="0">
                        <a:solidFill>
                          <a:srgbClr val="00B050"/>
                        </a:solidFill>
                      </a:endParaRP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Functional materials in com systems (3)</a:t>
                      </a: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00B050"/>
                          </a:solidFill>
                          <a:latin typeface="+mn-lt"/>
                          <a:ea typeface="+mn-ea"/>
                          <a:cs typeface="+mn-cs"/>
                        </a:rPr>
                        <a:t>Project in communication systems (8)</a:t>
                      </a:r>
                      <a:endParaRPr lang="el-GR" sz="1800" b="1" dirty="0" smtClean="0">
                        <a:solidFill>
                          <a:srgbClr val="00B050"/>
                        </a:solidFill>
                      </a:endParaRPr>
                    </a:p>
                  </a:txBody>
                  <a:tcPr/>
                </a:tc>
              </a:tr>
              <a:tr h="360000">
                <a:tc>
                  <a:txBody>
                    <a:bodyPr/>
                    <a:lstStyle/>
                    <a:p>
                      <a:r>
                        <a:rPr lang="en-US" sz="1800" kern="1200" baseline="0" dirty="0" smtClean="0">
                          <a:solidFill>
                            <a:schemeClr val="dk1"/>
                          </a:solidFill>
                          <a:latin typeface="+mn-lt"/>
                          <a:ea typeface="+mn-ea"/>
                          <a:cs typeface="+mn-cs"/>
                        </a:rPr>
                        <a:t>Real‐time systems (4)</a:t>
                      </a: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baseline="0" dirty="0" err="1" smtClean="0">
                          <a:solidFill>
                            <a:schemeClr val="dk1"/>
                          </a:solidFill>
                          <a:latin typeface="+mn-lt"/>
                          <a:ea typeface="+mn-ea"/>
                          <a:cs typeface="+mn-cs"/>
                        </a:rPr>
                        <a:t>Artificial</a:t>
                      </a:r>
                      <a:r>
                        <a:rPr lang="fr-FR" sz="1800" kern="1200" baseline="0" dirty="0" smtClean="0">
                          <a:solidFill>
                            <a:schemeClr val="dk1"/>
                          </a:solidFill>
                          <a:latin typeface="+mn-lt"/>
                          <a:ea typeface="+mn-ea"/>
                          <a:cs typeface="+mn-cs"/>
                        </a:rPr>
                        <a:t> intelligence (4)</a:t>
                      </a: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Software development project (4)</a:t>
                      </a: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Distributed computer science (4)</a:t>
                      </a:r>
                      <a:endParaRPr lang="el-GR" sz="1800" b="1" dirty="0" smtClean="0">
                        <a:solidFill>
                          <a:srgbClr val="00B050"/>
                        </a:solidFill>
                      </a:endParaRP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Network security (4)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Electronics III (3)</a:t>
                      </a:r>
                      <a:endParaRPr lang="el-GR" sz="1800" b="1" dirty="0" smtClean="0">
                        <a:solidFill>
                          <a:srgbClr val="00B050"/>
                        </a:solidFill>
                      </a:endParaRPr>
                    </a:p>
                  </a:txBody>
                  <a:tcPr/>
                </a:tc>
              </a:tr>
              <a:tr h="360000">
                <a:tc>
                  <a:txBody>
                    <a:bodyPr/>
                    <a:lstStyle/>
                    <a:p>
                      <a:endParaRPr lang="el-G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Intr. to multiprocessor architecture (4)</a:t>
                      </a:r>
                      <a:endParaRPr lang="el-GR" sz="1800" b="1" dirty="0" smtClean="0">
                        <a:solidFill>
                          <a:srgbClr val="00B050"/>
                        </a:solidFill>
                      </a:endParaRP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Graph theory applications (4)</a:t>
                      </a:r>
                      <a:endParaRPr lang="el-GR" sz="1800" b="1" dirty="0" smtClean="0">
                        <a:solidFill>
                          <a:srgbClr val="00B050"/>
                        </a:solidFill>
                      </a:endParaRP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EM I : </a:t>
                      </a:r>
                      <a:r>
                        <a:rPr lang="en-US" sz="1800" kern="1200" baseline="0" dirty="0" err="1" smtClean="0">
                          <a:solidFill>
                            <a:schemeClr val="dk1"/>
                          </a:solidFill>
                          <a:latin typeface="+mn-lt"/>
                          <a:ea typeface="+mn-ea"/>
                          <a:cs typeface="+mn-cs"/>
                        </a:rPr>
                        <a:t>Transm</a:t>
                      </a:r>
                      <a:r>
                        <a:rPr lang="en-US" sz="1800" kern="1200" baseline="0" dirty="0" smtClean="0">
                          <a:solidFill>
                            <a:schemeClr val="dk1"/>
                          </a:solidFill>
                          <a:latin typeface="+mn-lt"/>
                          <a:ea typeface="+mn-ea"/>
                          <a:cs typeface="+mn-cs"/>
                        </a:rPr>
                        <a:t>. lines and waves (3)</a:t>
                      </a: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EM II : field computation (3)</a:t>
                      </a:r>
                      <a:endParaRPr lang="el-GR" sz="1800" b="1" dirty="0" smtClean="0">
                        <a:solidFill>
                          <a:srgbClr val="00B050"/>
                        </a:solidFill>
                      </a:endParaRPr>
                    </a:p>
                  </a:txBody>
                  <a:tcPr/>
                </a:tc>
              </a:tr>
              <a:tr h="360000">
                <a:tc>
                  <a:txBody>
                    <a:bodyPr/>
                    <a:lstStyle/>
                    <a:p>
                      <a:r>
                        <a:rPr lang="en-US" sz="1800" kern="1200" baseline="0" dirty="0" smtClean="0">
                          <a:solidFill>
                            <a:schemeClr val="dk1"/>
                          </a:solidFill>
                          <a:latin typeface="+mn-lt"/>
                          <a:ea typeface="+mn-ea"/>
                          <a:cs typeface="+mn-cs"/>
                        </a:rPr>
                        <a:t>Human resources in project man. (2)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Numerical Analysis (3)</a:t>
                      </a:r>
                      <a:endParaRPr lang="el-GR" sz="1800" b="1" dirty="0" smtClean="0">
                        <a:solidFill>
                          <a:srgbClr val="00B050"/>
                        </a:solidFill>
                      </a:endParaRP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Professional communication (2)</a:t>
                      </a: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800" b="1" dirty="0" smtClean="0">
                        <a:solidFill>
                          <a:srgbClr val="00B050"/>
                        </a:solidFill>
                      </a:endParaRPr>
                    </a:p>
                  </a:txBody>
                  <a:tcPr/>
                </a:tc>
              </a:tr>
            </a:tbl>
          </a:graphicData>
        </a:graphic>
      </p:graphicFrame>
      <p:sp>
        <p:nvSpPr>
          <p:cNvPr id="70709" name="TextBox 3"/>
          <p:cNvSpPr txBox="1">
            <a:spLocks noChangeArrowheads="1"/>
          </p:cNvSpPr>
          <p:nvPr/>
        </p:nvSpPr>
        <p:spPr bwMode="auto">
          <a:xfrm>
            <a:off x="1295400" y="609600"/>
            <a:ext cx="2294218" cy="400110"/>
          </a:xfrm>
          <a:prstGeom prst="rect">
            <a:avLst/>
          </a:prstGeom>
          <a:noFill/>
          <a:ln w="9525">
            <a:noFill/>
            <a:miter lim="800000"/>
            <a:headEnd/>
            <a:tailEnd/>
          </a:ln>
        </p:spPr>
        <p:txBody>
          <a:bodyPr wrap="none">
            <a:spAutoFit/>
          </a:bodyPr>
          <a:lstStyle/>
          <a:p>
            <a:r>
              <a:rPr lang="en-US" sz="2000">
                <a:solidFill>
                  <a:srgbClr val="FF0000"/>
                </a:solidFill>
              </a:rPr>
              <a:t>Computer Science</a:t>
            </a:r>
            <a:endParaRPr lang="el-GR" sz="2000">
              <a:solidFill>
                <a:srgbClr val="FF0000"/>
              </a:solidFill>
            </a:endParaRPr>
          </a:p>
        </p:txBody>
      </p:sp>
      <p:sp>
        <p:nvSpPr>
          <p:cNvPr id="70710" name="TextBox 4"/>
          <p:cNvSpPr txBox="1">
            <a:spLocks noChangeArrowheads="1"/>
          </p:cNvSpPr>
          <p:nvPr/>
        </p:nvSpPr>
        <p:spPr bwMode="auto">
          <a:xfrm>
            <a:off x="4572002" y="609600"/>
            <a:ext cx="3020379" cy="400110"/>
          </a:xfrm>
          <a:prstGeom prst="rect">
            <a:avLst/>
          </a:prstGeom>
          <a:noFill/>
          <a:ln w="9525">
            <a:noFill/>
            <a:miter lim="800000"/>
            <a:headEnd/>
            <a:tailEnd/>
          </a:ln>
        </p:spPr>
        <p:txBody>
          <a:bodyPr wrap="none">
            <a:spAutoFit/>
          </a:bodyPr>
          <a:lstStyle/>
          <a:p>
            <a:r>
              <a:rPr lang="en-US" sz="2000">
                <a:solidFill>
                  <a:srgbClr val="00B050"/>
                </a:solidFill>
              </a:rPr>
              <a:t>Communication Systems</a:t>
            </a:r>
            <a:endParaRPr lang="el-GR" sz="2000">
              <a:solidFill>
                <a:srgbClr val="00B050"/>
              </a:solidFill>
            </a:endParaRPr>
          </a:p>
        </p:txBody>
      </p:sp>
      <p:sp>
        <p:nvSpPr>
          <p:cNvPr id="6" name="Title 1"/>
          <p:cNvSpPr txBox="1">
            <a:spLocks/>
          </p:cNvSpPr>
          <p:nvPr/>
        </p:nvSpPr>
        <p:spPr>
          <a:xfrm>
            <a:off x="304800" y="76202"/>
            <a:ext cx="8610600" cy="533399"/>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spc="50" normalizeH="0" baseline="0" noProof="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EPFL School of Computer and Communication Sciences</a:t>
            </a:r>
            <a:endParaRPr kumimoji="0" lang="el-GR" sz="28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81000" y="76200"/>
            <a:ext cx="8382000" cy="639762"/>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defPPr>
              <a:defRPr lang="el-GR"/>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Υπάρχουσα Κατάσταση (παλαιό</a:t>
            </a:r>
            <a:r>
              <a:rPr kumimoji="0" lang="el-GR" sz="3600" b="1" i="0" u="none" strike="noStrike" kern="1200"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 ΠΠΣ)</a:t>
            </a:r>
            <a:endParaRPr kumimoji="0" lang="el-GR"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endParaRPr>
          </a:p>
        </p:txBody>
      </p:sp>
      <p:sp>
        <p:nvSpPr>
          <p:cNvPr id="3" name="TextBox 2"/>
          <p:cNvSpPr txBox="1"/>
          <p:nvPr/>
        </p:nvSpPr>
        <p:spPr>
          <a:xfrm>
            <a:off x="714528" y="990600"/>
            <a:ext cx="7896072" cy="400110"/>
          </a:xfrm>
          <a:prstGeom prst="rect">
            <a:avLst/>
          </a:prstGeom>
          <a:noFill/>
        </p:spPr>
        <p:txBody>
          <a:bodyPr wrap="none" rtlCol="0">
            <a:spAutoFit/>
          </a:bodyPr>
          <a:lstStyle/>
          <a:p>
            <a:r>
              <a:rPr lang="el-GR" sz="2000" b="1" dirty="0" smtClean="0">
                <a:latin typeface="+mn-lt"/>
              </a:rPr>
              <a:t>Παλαιό ΠΠΣ: Εγγεγραμμένοι φοιτητές2002-2003 μέχρι 2008-2009</a:t>
            </a:r>
            <a:endParaRPr lang="el-GR" sz="2000" b="1"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288256105"/>
              </p:ext>
            </p:extLst>
          </p:nvPr>
        </p:nvGraphicFramePr>
        <p:xfrm>
          <a:off x="304800" y="1879600"/>
          <a:ext cx="8534400" cy="1828800"/>
        </p:xfrm>
        <a:graphic>
          <a:graphicData uri="http://schemas.openxmlformats.org/drawingml/2006/table">
            <a:tbl>
              <a:tblPr firstRow="1" bandRow="1">
                <a:tableStyleId>{5C22544A-7EE6-4342-B048-85BDC9FD1C3A}</a:tableStyleId>
              </a:tblPr>
              <a:tblGrid>
                <a:gridCol w="1800072"/>
                <a:gridCol w="2057400"/>
                <a:gridCol w="2543328"/>
                <a:gridCol w="2133600"/>
              </a:tblGrid>
              <a:tr h="370840">
                <a:tc>
                  <a:txBody>
                    <a:bodyPr/>
                    <a:lstStyle/>
                    <a:p>
                      <a:r>
                        <a:rPr lang="el-GR" dirty="0" smtClean="0"/>
                        <a:t>Τρόπος</a:t>
                      </a:r>
                      <a:r>
                        <a:rPr lang="el-GR" baseline="0" dirty="0" smtClean="0"/>
                        <a:t> Εγγραφής</a:t>
                      </a:r>
                      <a:endParaRPr lang="el-GR" dirty="0"/>
                    </a:p>
                  </a:txBody>
                  <a:tcPr/>
                </a:tc>
                <a:tc>
                  <a:txBody>
                    <a:bodyPr/>
                    <a:lstStyle/>
                    <a:p>
                      <a:r>
                        <a:rPr lang="el-GR" dirty="0" smtClean="0"/>
                        <a:t>Πλήθος Εγγεγραμμένων Φοιτητών</a:t>
                      </a:r>
                      <a:endParaRPr lang="el-GR" dirty="0"/>
                    </a:p>
                  </a:txBody>
                  <a:tcPr/>
                </a:tc>
                <a:tc>
                  <a:txBody>
                    <a:bodyPr/>
                    <a:lstStyle/>
                    <a:p>
                      <a:r>
                        <a:rPr lang="el-GR" dirty="0" smtClean="0"/>
                        <a:t>Πλήθος Αποφοίτων</a:t>
                      </a:r>
                      <a:br>
                        <a:rPr lang="el-GR" dirty="0" smtClean="0"/>
                      </a:br>
                      <a:r>
                        <a:rPr lang="el-GR" dirty="0" smtClean="0"/>
                        <a:t>Φοιτητών  μέχρι τα </a:t>
                      </a:r>
                      <a:br>
                        <a:rPr lang="el-GR" dirty="0" smtClean="0"/>
                      </a:br>
                      <a:r>
                        <a:rPr lang="el-GR" dirty="0" smtClean="0"/>
                        <a:t>6 έτη σπουδών</a:t>
                      </a:r>
                      <a:endParaRPr lang="el-GR" dirty="0"/>
                    </a:p>
                  </a:txBody>
                  <a:tcPr/>
                </a:tc>
                <a:tc>
                  <a:txBody>
                    <a:bodyPr/>
                    <a:lstStyle/>
                    <a:p>
                      <a:r>
                        <a:rPr lang="el-GR" dirty="0" smtClean="0"/>
                        <a:t>Ποσοστά επί των εγγεγραμμένων</a:t>
                      </a:r>
                      <a:endParaRPr lang="el-GR" dirty="0"/>
                    </a:p>
                  </a:txBody>
                  <a:tcPr/>
                </a:tc>
              </a:tr>
              <a:tr h="370840">
                <a:tc>
                  <a:txBody>
                    <a:bodyPr/>
                    <a:lstStyle/>
                    <a:p>
                      <a:r>
                        <a:rPr lang="el-GR" dirty="0" smtClean="0"/>
                        <a:t>Πανελλήνιες</a:t>
                      </a:r>
                      <a:endParaRPr lang="el-GR" dirty="0"/>
                    </a:p>
                  </a:txBody>
                  <a:tcPr/>
                </a:tc>
                <a:tc>
                  <a:txBody>
                    <a:bodyPr/>
                    <a:lstStyle/>
                    <a:p>
                      <a:pPr algn="ctr"/>
                      <a:r>
                        <a:rPr lang="el-GR" b="1" dirty="0" smtClean="0"/>
                        <a:t>1236</a:t>
                      </a:r>
                      <a:endParaRPr lang="el-GR" b="1" dirty="0"/>
                    </a:p>
                  </a:txBody>
                  <a:tcPr/>
                </a:tc>
                <a:tc>
                  <a:txBody>
                    <a:bodyPr/>
                    <a:lstStyle/>
                    <a:p>
                      <a:pPr algn="ctr"/>
                      <a:r>
                        <a:rPr lang="el-GR" b="1" dirty="0" smtClean="0"/>
                        <a:t>412</a:t>
                      </a:r>
                      <a:endParaRPr lang="el-GR" b="1" dirty="0"/>
                    </a:p>
                  </a:txBody>
                  <a:tcPr/>
                </a:tc>
                <a:tc>
                  <a:txBody>
                    <a:bodyPr/>
                    <a:lstStyle/>
                    <a:p>
                      <a:pPr algn="ctr"/>
                      <a:r>
                        <a:rPr lang="el-GR" sz="2400" b="1" dirty="0" smtClean="0">
                          <a:solidFill>
                            <a:srgbClr val="C00000"/>
                          </a:solidFill>
                        </a:rPr>
                        <a:t>33%</a:t>
                      </a:r>
                      <a:endParaRPr lang="el-GR" sz="2400" b="1" dirty="0">
                        <a:solidFill>
                          <a:srgbClr val="C00000"/>
                        </a:solidFill>
                      </a:endParaRPr>
                    </a:p>
                  </a:txBody>
                  <a:tcPr/>
                </a:tc>
              </a:tr>
              <a:tr h="370840">
                <a:tc>
                  <a:txBody>
                    <a:bodyPr/>
                    <a:lstStyle/>
                    <a:p>
                      <a:r>
                        <a:rPr lang="el-GR" dirty="0" smtClean="0"/>
                        <a:t>Μεταγραφή</a:t>
                      </a:r>
                      <a:endParaRPr lang="el-GR" dirty="0"/>
                    </a:p>
                  </a:txBody>
                  <a:tcPr/>
                </a:tc>
                <a:tc>
                  <a:txBody>
                    <a:bodyPr/>
                    <a:lstStyle/>
                    <a:p>
                      <a:pPr algn="ctr"/>
                      <a:r>
                        <a:rPr lang="el-GR" b="1" dirty="0" smtClean="0"/>
                        <a:t>452</a:t>
                      </a:r>
                      <a:endParaRPr lang="el-GR" b="1" dirty="0"/>
                    </a:p>
                  </a:txBody>
                  <a:tcPr/>
                </a:tc>
                <a:tc>
                  <a:txBody>
                    <a:bodyPr/>
                    <a:lstStyle/>
                    <a:p>
                      <a:pPr algn="ctr"/>
                      <a:r>
                        <a:rPr lang="el-GR" b="1" dirty="0" smtClean="0"/>
                        <a:t>77</a:t>
                      </a:r>
                      <a:endParaRPr lang="el-GR" b="1" dirty="0"/>
                    </a:p>
                  </a:txBody>
                  <a:tcPr/>
                </a:tc>
                <a:tc>
                  <a:txBody>
                    <a:bodyPr/>
                    <a:lstStyle/>
                    <a:p>
                      <a:pPr algn="ctr"/>
                      <a:r>
                        <a:rPr lang="el-GR" sz="2400" b="1" dirty="0" smtClean="0">
                          <a:solidFill>
                            <a:srgbClr val="C00000"/>
                          </a:solidFill>
                        </a:rPr>
                        <a:t>17%</a:t>
                      </a:r>
                      <a:endParaRPr lang="el-GR" sz="2400" b="1" dirty="0">
                        <a:solidFill>
                          <a:srgbClr val="C00000"/>
                        </a:solidFill>
                      </a:endParaRPr>
                    </a:p>
                  </a:txBody>
                  <a:tcPr/>
                </a:tc>
              </a:tr>
            </a:tbl>
          </a:graphicData>
        </a:graphic>
      </p:graphicFrame>
    </p:spTree>
    <p:extLst>
      <p:ext uri="{BB962C8B-B14F-4D97-AF65-F5344CB8AC3E}">
        <p14:creationId xmlns:p14="http://schemas.microsoft.com/office/powerpoint/2010/main" val="42375969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76202"/>
            <a:ext cx="8839200" cy="639763"/>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0" hangingPunct="0">
              <a:defRPr/>
            </a:pPr>
            <a:r>
              <a:rPr lang="en-US" sz="2800" b="1" kern="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Berkeley Electrical Engineering and Computer Sciences</a:t>
            </a:r>
            <a:r>
              <a:rPr lang="el-GR" sz="2800" b="1" kern="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 </a:t>
            </a:r>
          </a:p>
        </p:txBody>
      </p:sp>
      <p:sp>
        <p:nvSpPr>
          <p:cNvPr id="3" name="Content Placeholder 2"/>
          <p:cNvSpPr txBox="1">
            <a:spLocks/>
          </p:cNvSpPr>
          <p:nvPr/>
        </p:nvSpPr>
        <p:spPr>
          <a:xfrm>
            <a:off x="152400" y="914400"/>
            <a:ext cx="8763000" cy="5715000"/>
          </a:xfrm>
          <a:prstGeom prst="rect">
            <a:avLst/>
          </a:prstGeom>
        </p:spPr>
        <p:txBody>
          <a:bodyPr/>
          <a:lstStyle/>
          <a:p>
            <a:pPr marL="266700" lvl="1" indent="-266700">
              <a:buFont typeface="Arial" pitchFamily="34" charset="0"/>
              <a:buChar char="•"/>
              <a:defRPr/>
            </a:pPr>
            <a:r>
              <a:rPr lang="en-US" b="1" dirty="0">
                <a:latin typeface="Constantia" pitchFamily="18" charset="0"/>
                <a:cs typeface="+mn-cs"/>
              </a:rPr>
              <a:t>Electronics (Option I)</a:t>
            </a:r>
          </a:p>
          <a:p>
            <a:pPr marL="266700" lvl="1" indent="-266700">
              <a:defRPr/>
            </a:pPr>
            <a:r>
              <a:rPr lang="en-US" sz="1600" dirty="0">
                <a:latin typeface="Constantia" pitchFamily="18" charset="0"/>
                <a:cs typeface="+mn-cs"/>
              </a:rPr>
              <a:t>	For students interested in integrated circuits, including fabrication technology, solid state devices, digital and analog circuits analysis and design, VLSI design, and computer-aided design and manufacturing; and for students interested in </a:t>
            </a:r>
            <a:r>
              <a:rPr lang="en-US" sz="1600" dirty="0" err="1">
                <a:latin typeface="Constantia" pitchFamily="18" charset="0"/>
                <a:cs typeface="+mn-cs"/>
              </a:rPr>
              <a:t>microelectromechanical</a:t>
            </a:r>
            <a:r>
              <a:rPr lang="en-US" sz="1600" dirty="0">
                <a:latin typeface="Constantia" pitchFamily="18" charset="0"/>
                <a:cs typeface="+mn-cs"/>
              </a:rPr>
              <a:t> systems, </a:t>
            </a:r>
            <a:r>
              <a:rPr lang="en-US" sz="1600" dirty="0" err="1">
                <a:latin typeface="Constantia" pitchFamily="18" charset="0"/>
                <a:cs typeface="+mn-cs"/>
              </a:rPr>
              <a:t>electromagnetics</a:t>
            </a:r>
            <a:r>
              <a:rPr lang="en-US" sz="1600" dirty="0">
                <a:latin typeface="Constantia" pitchFamily="18" charset="0"/>
                <a:cs typeface="+mn-cs"/>
              </a:rPr>
              <a:t>, acoustics, optoelectronics, plasmas, </a:t>
            </a:r>
            <a:r>
              <a:rPr lang="en-US" sz="1600" dirty="0" err="1">
                <a:latin typeface="Constantia" pitchFamily="18" charset="0"/>
                <a:cs typeface="+mn-cs"/>
              </a:rPr>
              <a:t>cryoelectronics</a:t>
            </a:r>
            <a:r>
              <a:rPr lang="en-US" sz="1600" dirty="0">
                <a:latin typeface="Constantia" pitchFamily="18" charset="0"/>
                <a:cs typeface="+mn-cs"/>
              </a:rPr>
              <a:t>, and antennas and propagation. </a:t>
            </a:r>
          </a:p>
          <a:p>
            <a:pPr marL="266700" lvl="1" indent="-266700">
              <a:buFont typeface="Arial" pitchFamily="34" charset="0"/>
              <a:buChar char="•"/>
              <a:defRPr/>
            </a:pPr>
            <a:r>
              <a:rPr lang="en-US" b="1" dirty="0">
                <a:latin typeface="Constantia" pitchFamily="18" charset="0"/>
                <a:cs typeface="+mn-cs"/>
              </a:rPr>
              <a:t>Communications, Networks and Systems (Option II)</a:t>
            </a:r>
          </a:p>
          <a:p>
            <a:pPr marL="266700" lvl="1" indent="-266700">
              <a:defRPr/>
            </a:pPr>
            <a:r>
              <a:rPr lang="en-US" sz="1600" dirty="0">
                <a:latin typeface="Constantia" pitchFamily="18" charset="0"/>
                <a:cs typeface="+mn-cs"/>
              </a:rPr>
              <a:t>	For students with interests in networks, control, robotics, digital and analog communications, computer networks, signal processing, systems design and optimization, or power systems planning and operation; or for students with an interest in biology or medicine as well as electrical engineering, including biological sensors and signals, signal and image processing, and analysis and modeling of biological systems. </a:t>
            </a:r>
          </a:p>
          <a:p>
            <a:pPr marL="266700" lvl="1" indent="-266700">
              <a:buFont typeface="Arial" pitchFamily="34" charset="0"/>
              <a:buChar char="•"/>
              <a:defRPr/>
            </a:pPr>
            <a:r>
              <a:rPr lang="en-US" b="1" dirty="0">
                <a:latin typeface="Constantia" pitchFamily="18" charset="0"/>
                <a:cs typeface="+mn-cs"/>
              </a:rPr>
              <a:t>Computer Systems (Option III)</a:t>
            </a:r>
          </a:p>
          <a:p>
            <a:pPr marL="266700" lvl="1" indent="-266700">
              <a:defRPr/>
            </a:pPr>
            <a:r>
              <a:rPr lang="en-US" sz="1600" dirty="0">
                <a:latin typeface="Constantia" pitchFamily="18" charset="0"/>
                <a:cs typeface="+mn-cs"/>
              </a:rPr>
              <a:t>	For students interested in machine architecture and logic design, operating systems, database systems, programming systems and languages, or digital devices and circuits. </a:t>
            </a:r>
          </a:p>
          <a:p>
            <a:pPr marL="266700" lvl="1" indent="-266700">
              <a:buFont typeface="Arial" pitchFamily="34" charset="0"/>
              <a:buChar char="•"/>
              <a:defRPr/>
            </a:pPr>
            <a:r>
              <a:rPr lang="en-US" b="1" dirty="0">
                <a:latin typeface="Constantia" pitchFamily="18" charset="0"/>
                <a:cs typeface="+mn-cs"/>
              </a:rPr>
              <a:t>Computer Science (Option IV)</a:t>
            </a:r>
          </a:p>
          <a:p>
            <a:pPr marL="266700" lvl="1" indent="-266700">
              <a:defRPr/>
            </a:pPr>
            <a:r>
              <a:rPr lang="en-US" sz="1600" dirty="0">
                <a:latin typeface="Constantia" pitchFamily="18" charset="0"/>
                <a:cs typeface="+mn-cs"/>
              </a:rPr>
              <a:t>	For students with interests in all aspects of computer science, including design and analysis of algorithms, complexity theory, artificial intelligence, computer graphics, and database systems.</a:t>
            </a:r>
          </a:p>
          <a:p>
            <a:pPr marL="266700" lvl="1" indent="-266700">
              <a:buFont typeface="Arial" pitchFamily="34" charset="0"/>
              <a:buChar char="•"/>
              <a:defRPr/>
            </a:pPr>
            <a:r>
              <a:rPr lang="en-US" b="1" dirty="0">
                <a:latin typeface="Constantia" pitchFamily="18" charset="0"/>
                <a:cs typeface="+mn-cs"/>
              </a:rPr>
              <a:t>General Course of Study (Option V)</a:t>
            </a:r>
          </a:p>
          <a:p>
            <a:pPr marL="266700" lvl="1" indent="-266700">
              <a:defRPr/>
            </a:pPr>
            <a:r>
              <a:rPr lang="en-US" sz="1600" dirty="0">
                <a:latin typeface="Constantia" pitchFamily="18" charset="0"/>
                <a:cs typeface="+mn-cs"/>
              </a:rPr>
              <a:t>	For students whose interests are broad or are not yet focused on a specific field, this very flexible program enables students to explore several of the areas of electrical engineering and computer sciences.</a:t>
            </a:r>
          </a:p>
          <a:p>
            <a:pPr marL="342900" indent="-342900" eaLnBrk="0" hangingPunct="0">
              <a:spcBef>
                <a:spcPct val="20000"/>
              </a:spcBef>
              <a:defRPr/>
            </a:pPr>
            <a:endParaRPr lang="en-US" sz="1400" kern="0" dirty="0">
              <a:latin typeface="Constantia" pitchFamily="18" charset="0"/>
              <a:cs typeface="+mn-cs"/>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1" name="TextBox 6"/>
          <p:cNvSpPr txBox="1">
            <a:spLocks noChangeArrowheads="1"/>
          </p:cNvSpPr>
          <p:nvPr/>
        </p:nvSpPr>
        <p:spPr bwMode="auto">
          <a:xfrm>
            <a:off x="324642" y="5562602"/>
            <a:ext cx="8431218" cy="584775"/>
          </a:xfrm>
          <a:prstGeom prst="rect">
            <a:avLst/>
          </a:prstGeom>
          <a:ln>
            <a:headEnd/>
            <a:tailEnd/>
          </a:ln>
          <a:effectLst>
            <a:glow rad="228600">
              <a:schemeClr val="accent2">
                <a:satMod val="175000"/>
                <a:alpha val="40000"/>
              </a:schemeClr>
            </a:glow>
          </a:effectLst>
        </p:spPr>
        <p:style>
          <a:lnRef idx="2">
            <a:schemeClr val="accent3"/>
          </a:lnRef>
          <a:fillRef idx="1">
            <a:schemeClr val="lt1"/>
          </a:fillRef>
          <a:effectRef idx="0">
            <a:schemeClr val="accent3"/>
          </a:effectRef>
          <a:fontRef idx="minor">
            <a:schemeClr val="dk1"/>
          </a:fontRef>
        </p:style>
        <p:txBody>
          <a:bodyPr wrap="none">
            <a:spAutoFit/>
          </a:bodyPr>
          <a:lstStyle/>
          <a:p>
            <a:pPr algn="ctr"/>
            <a:r>
              <a:rPr lang="el-GR" sz="1600" b="1" dirty="0">
                <a:solidFill>
                  <a:schemeClr val="tx1"/>
                </a:solidFill>
              </a:rPr>
              <a:t>Απαίτηση για ορθολογικότερη αποτύπωση και κατανομή του φόρτου των μαθημάτων,</a:t>
            </a:r>
          </a:p>
          <a:p>
            <a:pPr algn="ctr"/>
            <a:r>
              <a:rPr lang="el-GR" sz="1600" b="1" dirty="0">
                <a:solidFill>
                  <a:schemeClr val="tx1"/>
                </a:solidFill>
              </a:rPr>
              <a:t>αναδιάρθρωση γνωστικών αντικειμένων και μείωση μαθημάτων και ωρών διδασκαλίας </a:t>
            </a:r>
          </a:p>
        </p:txBody>
      </p:sp>
      <p:sp>
        <p:nvSpPr>
          <p:cNvPr id="12" name="Title 1"/>
          <p:cNvSpPr txBox="1">
            <a:spLocks/>
          </p:cNvSpPr>
          <p:nvPr/>
        </p:nvSpPr>
        <p:spPr>
          <a:xfrm>
            <a:off x="304800" y="46038"/>
            <a:ext cx="8382000" cy="639762"/>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Υπάρχουσα Κατάσταση (παλαιό</a:t>
            </a:r>
            <a:r>
              <a:rPr kumimoji="0" lang="el-GR" sz="3600" b="1" i="0" u="none" strike="noStrike" kern="1200" spc="50" normalizeH="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 ΠΠΣ)</a:t>
            </a:r>
            <a:endParaRPr kumimoji="0" lang="el-GR"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endParaRPr>
          </a:p>
        </p:txBody>
      </p:sp>
      <p:grpSp>
        <p:nvGrpSpPr>
          <p:cNvPr id="3" name="Group 2"/>
          <p:cNvGrpSpPr/>
          <p:nvPr/>
        </p:nvGrpSpPr>
        <p:grpSpPr>
          <a:xfrm>
            <a:off x="1371600" y="838200"/>
            <a:ext cx="6400800" cy="4495800"/>
            <a:chOff x="1295400" y="838200"/>
            <a:chExt cx="6400800" cy="4495800"/>
          </a:xfrm>
        </p:grpSpPr>
        <p:graphicFrame>
          <p:nvGraphicFramePr>
            <p:cNvPr id="8" name="Chart 7"/>
            <p:cNvGraphicFramePr/>
            <p:nvPr>
              <p:extLst>
                <p:ext uri="{D42A27DB-BD31-4B8C-83A1-F6EECF244321}">
                  <p14:modId xmlns:p14="http://schemas.microsoft.com/office/powerpoint/2010/main" val="4022169948"/>
                </p:ext>
              </p:extLst>
            </p:nvPr>
          </p:nvGraphicFramePr>
          <p:xfrm>
            <a:off x="1295400" y="990600"/>
            <a:ext cx="64008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2362203" y="4800600"/>
              <a:ext cx="1391343" cy="338554"/>
            </a:xfrm>
            <a:prstGeom prst="rect">
              <a:avLst/>
            </a:prstGeom>
            <a:noFill/>
            <a:ln>
              <a:noFill/>
            </a:ln>
          </p:spPr>
          <p:txBody>
            <a:bodyPr wrap="none">
              <a:spAutoFit/>
            </a:bodyPr>
            <a:lstStyle/>
            <a:p>
              <a:pPr>
                <a:defRPr/>
              </a:pPr>
              <a:r>
                <a:rPr lang="el-GR" sz="1600" dirty="0">
                  <a:latin typeface="+mn-lt"/>
                  <a:cs typeface="+mn-cs"/>
                </a:rPr>
                <a:t>Έτη φοίτησης</a:t>
              </a:r>
            </a:p>
          </p:txBody>
        </p:sp>
        <p:sp>
          <p:nvSpPr>
            <p:cNvPr id="10" name="TextBox 9"/>
            <p:cNvSpPr txBox="1"/>
            <p:nvPr/>
          </p:nvSpPr>
          <p:spPr>
            <a:xfrm>
              <a:off x="1481137" y="838200"/>
              <a:ext cx="1171796" cy="338554"/>
            </a:xfrm>
            <a:prstGeom prst="rect">
              <a:avLst/>
            </a:prstGeom>
            <a:noFill/>
          </p:spPr>
          <p:txBody>
            <a:bodyPr wrap="none">
              <a:spAutoFit/>
            </a:bodyPr>
            <a:lstStyle/>
            <a:p>
              <a:pPr>
                <a:defRPr/>
              </a:pPr>
              <a:r>
                <a:rPr lang="el-GR" sz="1600" dirty="0">
                  <a:latin typeface="+mn-lt"/>
                  <a:cs typeface="+mn-cs"/>
                </a:rPr>
                <a:t># φοιτητών</a:t>
              </a:r>
            </a:p>
          </p:txBody>
        </p:sp>
        <p:sp>
          <p:nvSpPr>
            <p:cNvPr id="11" name="TextBox 10"/>
            <p:cNvSpPr txBox="1"/>
            <p:nvPr/>
          </p:nvSpPr>
          <p:spPr>
            <a:xfrm>
              <a:off x="4038602" y="2209800"/>
              <a:ext cx="3022943" cy="400110"/>
            </a:xfrm>
            <a:prstGeom prst="rect">
              <a:avLst/>
            </a:prstGeom>
            <a:noFill/>
            <a:ln>
              <a:noFill/>
            </a:ln>
          </p:spPr>
          <p:txBody>
            <a:bodyPr wrap="none">
              <a:spAutoFit/>
            </a:bodyPr>
            <a:lstStyle/>
            <a:p>
              <a:pPr>
                <a:defRPr/>
              </a:pPr>
              <a:r>
                <a:rPr lang="el-GR" sz="2000" b="1" dirty="0">
                  <a:latin typeface="+mn-lt"/>
                  <a:cs typeface="+mn-cs"/>
                </a:rPr>
                <a:t>Μ.Ο. ετών φοίτησης: 5,5</a:t>
              </a:r>
            </a:p>
          </p:txBody>
        </p:sp>
        <p:sp>
          <p:nvSpPr>
            <p:cNvPr id="2" name="TextBox 1"/>
            <p:cNvSpPr txBox="1"/>
            <p:nvPr/>
          </p:nvSpPr>
          <p:spPr>
            <a:xfrm>
              <a:off x="4167838" y="1066800"/>
              <a:ext cx="3071162" cy="369332"/>
            </a:xfrm>
            <a:prstGeom prst="rect">
              <a:avLst/>
            </a:prstGeom>
            <a:noFill/>
          </p:spPr>
          <p:txBody>
            <a:bodyPr wrap="none" rtlCol="0">
              <a:spAutoFit/>
            </a:bodyPr>
            <a:lstStyle/>
            <a:p>
              <a:r>
                <a:rPr lang="el-GR" b="1" dirty="0" smtClean="0">
                  <a:solidFill>
                    <a:srgbClr val="C00000"/>
                  </a:solidFill>
                </a:rPr>
                <a:t>Κατανομή των αποφοίτων</a:t>
              </a:r>
              <a:endParaRPr lang="el-GR" b="1" dirty="0">
                <a:solidFill>
                  <a:srgbClr val="C00000"/>
                </a:solidFill>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 Τίτλος"/>
          <p:cNvSpPr>
            <a:spLocks noGrp="1"/>
          </p:cNvSpPr>
          <p:nvPr>
            <p:ph type="title"/>
          </p:nvPr>
        </p:nvSpPr>
        <p:spPr>
          <a:xfrm>
            <a:off x="304800" y="76200"/>
            <a:ext cx="8305800" cy="609600"/>
          </a:xfr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el-GR" sz="3600" dirty="0" smtClean="0">
                <a:latin typeface="+mn-lt"/>
                <a:ea typeface="+mn-ea"/>
                <a:cs typeface="+mn-cs"/>
              </a:rPr>
              <a:t>Εκπαιδευτικοί Στόχοι του Νέου ΠΠΣ</a:t>
            </a:r>
          </a:p>
        </p:txBody>
      </p:sp>
      <p:sp>
        <p:nvSpPr>
          <p:cNvPr id="8195" name="2 - Θέση περιεχομένου"/>
          <p:cNvSpPr>
            <a:spLocks noGrp="1"/>
          </p:cNvSpPr>
          <p:nvPr>
            <p:ph idx="1"/>
          </p:nvPr>
        </p:nvSpPr>
        <p:spPr>
          <a:xfrm>
            <a:off x="152400" y="838200"/>
            <a:ext cx="8686800" cy="5943600"/>
          </a:xfrm>
        </p:spPr>
        <p:txBody>
          <a:bodyPr/>
          <a:lstStyle/>
          <a:p>
            <a:pPr>
              <a:spcBef>
                <a:spcPts val="600"/>
              </a:spcBef>
            </a:pPr>
            <a:r>
              <a:rPr lang="el-GR" sz="2000" b="1" dirty="0" smtClean="0"/>
              <a:t>Το Τμήμα Πληροφορικής και Τηλεπικοινωνιών του ΕΚΠΑ προσφέρει ένα σύγχρονο πρόγραμμα προπτυχιακών σπουδών (ΠΠΣ), που βασίζεται στα </a:t>
            </a:r>
            <a:r>
              <a:rPr lang="el-GR" sz="2000" dirty="0" smtClean="0"/>
              <a:t>ΠΠΣ για την Πληροφορική που </a:t>
            </a:r>
            <a:r>
              <a:rPr lang="el-GR" sz="2000" b="1" dirty="0" smtClean="0"/>
              <a:t>προτείνουν από κοινού οι κορυφαίοι διεθνείς επιστημονικοί οργανισμοί: </a:t>
            </a:r>
          </a:p>
          <a:p>
            <a:pPr lvl="1">
              <a:spcBef>
                <a:spcPts val="600"/>
              </a:spcBef>
            </a:pPr>
            <a:r>
              <a:rPr lang="el-GR" sz="2000" b="1" dirty="0" err="1" smtClean="0">
                <a:solidFill>
                  <a:srgbClr val="C00000"/>
                </a:solidFill>
              </a:rPr>
              <a:t>Association</a:t>
            </a:r>
            <a:r>
              <a:rPr lang="el-GR" sz="2000" b="1" dirty="0" smtClean="0">
                <a:solidFill>
                  <a:srgbClr val="C00000"/>
                </a:solidFill>
              </a:rPr>
              <a:t> </a:t>
            </a:r>
            <a:r>
              <a:rPr lang="el-GR" sz="2000" b="1" dirty="0" err="1" smtClean="0">
                <a:solidFill>
                  <a:srgbClr val="C00000"/>
                </a:solidFill>
              </a:rPr>
              <a:t>for</a:t>
            </a:r>
            <a:r>
              <a:rPr lang="el-GR" sz="2000" b="1" dirty="0" smtClean="0">
                <a:solidFill>
                  <a:srgbClr val="C00000"/>
                </a:solidFill>
              </a:rPr>
              <a:t> </a:t>
            </a:r>
            <a:r>
              <a:rPr lang="el-GR" sz="2000" b="1" dirty="0" err="1" smtClean="0">
                <a:solidFill>
                  <a:srgbClr val="C00000"/>
                </a:solidFill>
              </a:rPr>
              <a:t>Computing</a:t>
            </a:r>
            <a:r>
              <a:rPr lang="el-GR" sz="2000" b="1" dirty="0" smtClean="0">
                <a:solidFill>
                  <a:srgbClr val="C00000"/>
                </a:solidFill>
              </a:rPr>
              <a:t> </a:t>
            </a:r>
            <a:r>
              <a:rPr lang="el-GR" sz="2000" b="1" dirty="0" err="1" smtClean="0">
                <a:solidFill>
                  <a:srgbClr val="C00000"/>
                </a:solidFill>
              </a:rPr>
              <a:t>Machinery</a:t>
            </a:r>
            <a:r>
              <a:rPr lang="el-GR" sz="2000" b="1" dirty="0" smtClean="0">
                <a:solidFill>
                  <a:srgbClr val="C00000"/>
                </a:solidFill>
              </a:rPr>
              <a:t> (ACM) </a:t>
            </a:r>
            <a:r>
              <a:rPr lang="el-GR" sz="2000" b="1" dirty="0" smtClean="0"/>
              <a:t>και </a:t>
            </a:r>
          </a:p>
          <a:p>
            <a:pPr lvl="1">
              <a:spcBef>
                <a:spcPts val="600"/>
              </a:spcBef>
            </a:pPr>
            <a:r>
              <a:rPr lang="el-GR" sz="2000" b="1" dirty="0" smtClean="0">
                <a:solidFill>
                  <a:srgbClr val="C00000"/>
                </a:solidFill>
              </a:rPr>
              <a:t>IEEE </a:t>
            </a:r>
            <a:r>
              <a:rPr lang="el-GR" sz="2000" b="1" dirty="0" err="1" smtClean="0">
                <a:solidFill>
                  <a:srgbClr val="C00000"/>
                </a:solidFill>
              </a:rPr>
              <a:t>Computer</a:t>
            </a:r>
            <a:r>
              <a:rPr lang="el-GR" sz="2000" b="1" dirty="0" smtClean="0">
                <a:solidFill>
                  <a:srgbClr val="C00000"/>
                </a:solidFill>
              </a:rPr>
              <a:t> </a:t>
            </a:r>
            <a:r>
              <a:rPr lang="el-GR" sz="2000" b="1" dirty="0" err="1" smtClean="0">
                <a:solidFill>
                  <a:srgbClr val="C00000"/>
                </a:solidFill>
              </a:rPr>
              <a:t>Society</a:t>
            </a:r>
            <a:r>
              <a:rPr lang="el-GR" sz="2000" b="1" dirty="0" smtClean="0">
                <a:solidFill>
                  <a:srgbClr val="C00000"/>
                </a:solidFill>
              </a:rPr>
              <a:t> (CS)</a:t>
            </a:r>
            <a:r>
              <a:rPr lang="el-GR" sz="2000" b="1" dirty="0" smtClean="0"/>
              <a:t>, </a:t>
            </a:r>
          </a:p>
          <a:p>
            <a:pPr>
              <a:spcBef>
                <a:spcPts val="600"/>
              </a:spcBef>
              <a:buNone/>
            </a:pPr>
            <a:r>
              <a:rPr lang="el-GR" sz="2000" b="1" dirty="0" smtClean="0"/>
              <a:t>	εμπλουτισμένο με ένα σύγχρονο κύκλο μαθημάτων στις Τηλεπικοινωνίες (</a:t>
            </a:r>
            <a:r>
              <a:rPr lang="el-GR" sz="2000" b="1" dirty="0" err="1" smtClean="0"/>
              <a:t>Telecommunications</a:t>
            </a:r>
            <a:r>
              <a:rPr lang="el-GR" sz="2000" b="1" dirty="0" smtClean="0"/>
              <a:t>). </a:t>
            </a:r>
          </a:p>
          <a:p>
            <a:pPr>
              <a:spcBef>
                <a:spcPts val="600"/>
              </a:spcBef>
            </a:pPr>
            <a:r>
              <a:rPr lang="el-GR" sz="2000" b="1" dirty="0" smtClean="0"/>
              <a:t>Επιπλέον, προσφέρει και μαθήματα παιδαγωγικής επάρκειας.  </a:t>
            </a:r>
            <a:endParaRPr lang="en-US" sz="2000" b="1" dirty="0" smtClean="0"/>
          </a:p>
          <a:p>
            <a:pPr>
              <a:spcBef>
                <a:spcPts val="600"/>
              </a:spcBef>
            </a:pPr>
            <a:r>
              <a:rPr lang="el-GR" sz="2000" dirty="0" smtClean="0"/>
              <a:t>Το νέο ΠΠΣ στοχεύει: </a:t>
            </a:r>
          </a:p>
          <a:p>
            <a:pPr lvl="1">
              <a:spcBef>
                <a:spcPts val="600"/>
              </a:spcBef>
            </a:pPr>
            <a:r>
              <a:rPr lang="el-GR" sz="2000" dirty="0" smtClean="0"/>
              <a:t>στην </a:t>
            </a:r>
            <a:r>
              <a:rPr lang="el-GR" sz="2000" dirty="0" smtClean="0">
                <a:solidFill>
                  <a:srgbClr val="C00000"/>
                </a:solidFill>
              </a:rPr>
              <a:t>οριζόντια γνώση </a:t>
            </a:r>
            <a:r>
              <a:rPr lang="el-GR" sz="2000" dirty="0" smtClean="0"/>
              <a:t>όλων των βασικών γνωστικών αντικειμένων στην Πληροφορική και τις Τηλεπικοινωνίες με την προσφορά υποχρεωτικών μαθημάτων (</a:t>
            </a:r>
            <a:r>
              <a:rPr lang="el-GR" sz="2000" dirty="0" smtClean="0">
                <a:solidFill>
                  <a:srgbClr val="C00000"/>
                </a:solidFill>
              </a:rPr>
              <a:t>βασικός κύκλος σπουδών</a:t>
            </a:r>
            <a:r>
              <a:rPr lang="el-GR" sz="2000" dirty="0" smtClean="0"/>
              <a:t>), </a:t>
            </a:r>
          </a:p>
          <a:p>
            <a:pPr lvl="1">
              <a:spcBef>
                <a:spcPts val="600"/>
              </a:spcBef>
            </a:pPr>
            <a:r>
              <a:rPr lang="el-GR" sz="2000" dirty="0" smtClean="0"/>
              <a:t>στην </a:t>
            </a:r>
            <a:r>
              <a:rPr lang="el-GR" sz="2000" dirty="0" smtClean="0">
                <a:solidFill>
                  <a:srgbClr val="C00000"/>
                </a:solidFill>
              </a:rPr>
              <a:t>εξειδίκευση</a:t>
            </a:r>
            <a:r>
              <a:rPr lang="el-GR" sz="2000" dirty="0" smtClean="0"/>
              <a:t> με την προσφορά κατ’ επιλογή υποχρεωτικών μαθημάτων και προαιρετικών μαθημάτων διαρθρωμένα σε </a:t>
            </a:r>
            <a:br>
              <a:rPr lang="el-GR" sz="2000" dirty="0" smtClean="0"/>
            </a:br>
            <a:r>
              <a:rPr lang="el-GR" sz="2000" dirty="0" smtClean="0"/>
              <a:t>6 ειδικεύσεις, στις οποίες το Τμήμα έχει πολύ υψηλής στάθμης ερευνητική δραστηριότητα (</a:t>
            </a:r>
            <a:r>
              <a:rPr lang="el-GR" sz="2000" dirty="0" smtClean="0">
                <a:solidFill>
                  <a:srgbClr val="C00000"/>
                </a:solidFill>
              </a:rPr>
              <a:t>εστιασμένος κύκλος σπουδών</a:t>
            </a:r>
            <a:r>
              <a:rPr lang="el-GR" sz="2000" dirty="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 Θέση περιεχομένου"/>
          <p:cNvSpPr txBox="1">
            <a:spLocks/>
          </p:cNvSpPr>
          <p:nvPr/>
        </p:nvSpPr>
        <p:spPr>
          <a:xfrm>
            <a:off x="152400" y="914400"/>
            <a:ext cx="8686800" cy="5562600"/>
          </a:xfrm>
          <a:prstGeom prst="rect">
            <a:avLst/>
          </a:prstGeom>
        </p:spPr>
        <p:txBody>
          <a:bodyPr/>
          <a:lstStyle/>
          <a:p>
            <a:pPr marL="273050" lvl="0" indent="-273050">
              <a:spcBef>
                <a:spcPts val="600"/>
              </a:spcBef>
              <a:spcAft>
                <a:spcPts val="600"/>
              </a:spcAft>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Το νέο </a:t>
            </a:r>
            <a:r>
              <a:rPr lang="el-GR" sz="2000" b="1" dirty="0" smtClean="0">
                <a:latin typeface="+mn-lt"/>
                <a:cs typeface="+mn-cs"/>
              </a:rPr>
              <a:t>ΠΠΣ σε συνδυασμό με την επιστημονική ποιότητα του Τμήματος (στα 100 καλλίτερα του κόσμου επί σειράς ετών) παρέχει στους απόφοιτους του Τμήματος τη δυνατότητα επιλογής και δημιουργίας ενός </a:t>
            </a:r>
            <a:r>
              <a:rPr lang="el-GR" sz="2000" b="1" dirty="0" smtClean="0">
                <a:solidFill>
                  <a:srgbClr val="C00000"/>
                </a:solidFill>
                <a:latin typeface="+mn-lt"/>
                <a:cs typeface="+mn-cs"/>
              </a:rPr>
              <a:t>εξατομικευμένου επιστημονικού προφίλ </a:t>
            </a:r>
            <a:r>
              <a:rPr lang="el-GR" sz="2000" b="1" dirty="0" smtClean="0">
                <a:latin typeface="+mn-lt"/>
                <a:cs typeface="+mn-cs"/>
              </a:rPr>
              <a:t>σύμφωνα με τα ενδιαφέροντα, τις ικανότητες και τις επιδεξιότητές τους. </a:t>
            </a:r>
          </a:p>
          <a:p>
            <a:pPr marL="273050" lvl="0" indent="-273050">
              <a:spcBef>
                <a:spcPts val="600"/>
              </a:spcBef>
              <a:spcAft>
                <a:spcPts val="600"/>
              </a:spcAft>
              <a:buClr>
                <a:srgbClr val="0BD0D9"/>
              </a:buClr>
              <a:buSzPct val="95000"/>
              <a:buFont typeface="Wingdings 2" pitchFamily="18" charset="2"/>
              <a:buChar char=""/>
            </a:pPr>
            <a:r>
              <a:rPr lang="el-GR" sz="2000" b="1" dirty="0" smtClean="0">
                <a:latin typeface="+mn-lt"/>
                <a:cs typeface="+mn-cs"/>
              </a:rPr>
              <a:t>Παράλληλα, επιπλέον της επιστημονικής κουλτούρας, καλλιεργεί </a:t>
            </a:r>
            <a:r>
              <a:rPr lang="el-GR" sz="2000" b="1" dirty="0" smtClean="0">
                <a:solidFill>
                  <a:srgbClr val="C00000"/>
                </a:solidFill>
                <a:latin typeface="+mn-lt"/>
                <a:cs typeface="+mn-cs"/>
              </a:rPr>
              <a:t>αντίληψη μηχανικού </a:t>
            </a:r>
            <a:r>
              <a:rPr lang="el-GR" sz="2000" b="1" dirty="0" smtClean="0">
                <a:latin typeface="+mn-lt"/>
                <a:cs typeface="+mn-cs"/>
              </a:rPr>
              <a:t>μέσω εξειδικευμένων εργασιών και εργαστηρίων.</a:t>
            </a:r>
          </a:p>
          <a:p>
            <a:pPr marL="273050" lvl="0" indent="-273050">
              <a:spcBef>
                <a:spcPts val="600"/>
              </a:spcBef>
              <a:spcAft>
                <a:spcPts val="600"/>
              </a:spcAft>
              <a:buClr>
                <a:srgbClr val="0BD0D9"/>
              </a:buClr>
              <a:buSzPct val="95000"/>
              <a:buFont typeface="Wingdings 2" pitchFamily="18" charset="2"/>
              <a:buChar char=""/>
            </a:pPr>
            <a:r>
              <a:rPr lang="el-GR" sz="2000" b="1" dirty="0" smtClean="0">
                <a:latin typeface="+mn-lt"/>
                <a:cs typeface="+mn-cs"/>
              </a:rPr>
              <a:t> Το νέο ΠΠΣ επίσης περιλαμβάνει πτυχιακή εργασία και/ή πρακτική άσκηση εντός ή εκτός Πανεπιστημίου. </a:t>
            </a:r>
          </a:p>
          <a:p>
            <a:pPr marL="273050" lvl="0" indent="-273050">
              <a:spcBef>
                <a:spcPts val="600"/>
              </a:spcBef>
              <a:spcAft>
                <a:spcPts val="600"/>
              </a:spcAft>
              <a:buClr>
                <a:srgbClr val="0BD0D9"/>
              </a:buClr>
              <a:buSzPct val="95000"/>
              <a:buFont typeface="Wingdings 2" pitchFamily="18" charset="2"/>
              <a:buChar char=""/>
            </a:pPr>
            <a:r>
              <a:rPr lang="el-GR" sz="2000" b="1" dirty="0" smtClean="0">
                <a:latin typeface="+mn-lt"/>
                <a:cs typeface="+mn-cs"/>
              </a:rPr>
              <a:t>Οι απόφοιτοι του Τμήματος μπορούν να ανταποκριθούν με ευχέρεια στις απαιτήσεις όλου του φάσματος επαγγελματικής απασχόλησης:</a:t>
            </a:r>
          </a:p>
          <a:p>
            <a:pPr marL="639763" lvl="1" indent="-246063">
              <a:spcBef>
                <a:spcPts val="600"/>
              </a:spcBef>
              <a:spcAft>
                <a:spcPts val="600"/>
              </a:spcAft>
              <a:buClr>
                <a:schemeClr val="accent1"/>
              </a:buClr>
              <a:buSzPct val="85000"/>
              <a:buFont typeface="Wingdings 2" pitchFamily="18" charset="2"/>
              <a:buChar char=""/>
            </a:pPr>
            <a:r>
              <a:rPr lang="el-GR" sz="2000" b="1" dirty="0" smtClean="0">
                <a:latin typeface="+mn-lt"/>
                <a:cs typeface="+mn-cs"/>
              </a:rPr>
              <a:t>από τη βιομηχανία, τις επιχειρήσεις και τους οργανισμούς, </a:t>
            </a:r>
          </a:p>
          <a:p>
            <a:pPr marL="639763" lvl="1" indent="-246063">
              <a:spcBef>
                <a:spcPts val="600"/>
              </a:spcBef>
              <a:spcAft>
                <a:spcPts val="600"/>
              </a:spcAft>
              <a:buClr>
                <a:schemeClr val="accent1"/>
              </a:buClr>
              <a:buSzPct val="85000"/>
              <a:buFont typeface="Wingdings 2" pitchFamily="18" charset="2"/>
              <a:buChar char=""/>
            </a:pPr>
            <a:r>
              <a:rPr lang="el-GR" sz="2000" b="1" dirty="0" smtClean="0">
                <a:latin typeface="+mn-lt"/>
                <a:cs typeface="+mn-cs"/>
              </a:rPr>
              <a:t>μέχρι την εκπαίδευση και τη βασική και εφαρμοσμένη έρευνα.</a:t>
            </a:r>
          </a:p>
        </p:txBody>
      </p:sp>
      <p:sp>
        <p:nvSpPr>
          <p:cNvPr id="7" name="1 - Τίτλος"/>
          <p:cNvSpPr txBox="1">
            <a:spLocks/>
          </p:cNvSpPr>
          <p:nvPr/>
        </p:nvSpPr>
        <p:spPr>
          <a:xfrm>
            <a:off x="304800" y="76200"/>
            <a:ext cx="8305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Εκπαιδευτικοί Στόχοι του Νέου ΠΠΣ</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152400" y="4114800"/>
            <a:ext cx="8763000" cy="2590800"/>
          </a:xfrm>
          <a:prstGeom prst="roundRect">
            <a:avLst/>
          </a:prstGeom>
          <a:solidFill>
            <a:srgbClr val="FFCC99">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 name="Rounded Rectangle 3"/>
          <p:cNvSpPr/>
          <p:nvPr/>
        </p:nvSpPr>
        <p:spPr>
          <a:xfrm>
            <a:off x="152400" y="1066800"/>
            <a:ext cx="8763000" cy="3048000"/>
          </a:xfrm>
          <a:prstGeom prst="roundRect">
            <a:avLst/>
          </a:prstGeom>
          <a:solidFill>
            <a:srgbClr val="99FFCC">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200"/>
              </a:spcBef>
              <a:defRPr/>
            </a:pPr>
            <a:endParaRPr lang="el-GR" dirty="0"/>
          </a:p>
        </p:txBody>
      </p:sp>
      <p:sp>
        <p:nvSpPr>
          <p:cNvPr id="5" name="4 - Τίτλος"/>
          <p:cNvSpPr txBox="1">
            <a:spLocks/>
          </p:cNvSpPr>
          <p:nvPr/>
        </p:nvSpPr>
        <p:spPr>
          <a:xfrm>
            <a:off x="381000" y="76200"/>
            <a:ext cx="8534400" cy="5334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el-G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Μαθήματα Νέου ΠΠΣ </a:t>
            </a:r>
            <a:r>
              <a:rPr lang="el-G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σύμφωνα με </a:t>
            </a: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ACM</a:t>
            </a:r>
            <a:r>
              <a:rPr lang="el-G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/ΙΕΕΕ </a:t>
            </a: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CS</a:t>
            </a:r>
            <a:endParaRPr lang="el-G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5 - Θέση περιεχομένου"/>
          <p:cNvSpPr txBox="1">
            <a:spLocks/>
          </p:cNvSpPr>
          <p:nvPr/>
        </p:nvSpPr>
        <p:spPr>
          <a:xfrm>
            <a:off x="304800" y="1066800"/>
            <a:ext cx="4191000" cy="5791200"/>
          </a:xfrm>
          <a:prstGeom prst="rect">
            <a:avLst/>
          </a:prstGeom>
        </p:spPr>
        <p:txBody>
          <a:bodyPr/>
          <a:lstStyle/>
          <a:p>
            <a:pPr marL="358775" indent="-358775">
              <a:spcBef>
                <a:spcPts val="200"/>
              </a:spcBef>
              <a:buFont typeface="Wingdings" pitchFamily="2" charset="2"/>
              <a:buChar char="ü"/>
              <a:defRPr/>
            </a:pPr>
            <a:r>
              <a:rPr lang="en-US" sz="1600" b="1" kern="0" dirty="0">
                <a:solidFill>
                  <a:srgbClr val="7030A0"/>
                </a:solidFill>
                <a:latin typeface="+mn-lt"/>
                <a:cs typeface="+mn-cs"/>
              </a:rPr>
              <a:t>Programming Fundamentals</a:t>
            </a:r>
          </a:p>
          <a:p>
            <a:pPr marL="358775" indent="-358775">
              <a:spcBef>
                <a:spcPts val="200"/>
              </a:spcBef>
              <a:buFont typeface="Wingdings" pitchFamily="2" charset="2"/>
              <a:buChar char="ü"/>
              <a:defRPr/>
            </a:pPr>
            <a:r>
              <a:rPr lang="en-US" sz="1600" b="1" kern="0" dirty="0">
                <a:solidFill>
                  <a:srgbClr val="7030A0"/>
                </a:solidFill>
                <a:latin typeface="+mn-lt"/>
                <a:cs typeface="+mn-cs"/>
              </a:rPr>
              <a:t>Discrete Structures</a:t>
            </a:r>
          </a:p>
          <a:p>
            <a:pPr marL="358775" indent="-358775">
              <a:spcBef>
                <a:spcPts val="200"/>
              </a:spcBef>
              <a:buFont typeface="Wingdings" pitchFamily="2" charset="2"/>
              <a:buChar char="ü"/>
              <a:defRPr/>
            </a:pPr>
            <a:r>
              <a:rPr lang="en-US" sz="1600" b="1" kern="0" dirty="0">
                <a:solidFill>
                  <a:srgbClr val="7030A0"/>
                </a:solidFill>
                <a:latin typeface="+mn-lt"/>
                <a:cs typeface="+mn-cs"/>
              </a:rPr>
              <a:t>Algorithms and Complexity</a:t>
            </a:r>
          </a:p>
          <a:p>
            <a:pPr marL="358775" indent="-358775">
              <a:spcBef>
                <a:spcPts val="200"/>
              </a:spcBef>
              <a:spcAft>
                <a:spcPts val="600"/>
              </a:spcAft>
              <a:buFont typeface="Wingdings" pitchFamily="2" charset="2"/>
              <a:buChar char="ü"/>
              <a:defRPr/>
            </a:pPr>
            <a:r>
              <a:rPr lang="en-US" sz="1600" b="1" kern="0" dirty="0">
                <a:solidFill>
                  <a:srgbClr val="7030A0"/>
                </a:solidFill>
                <a:latin typeface="+mn-lt"/>
                <a:cs typeface="+mn-cs"/>
              </a:rPr>
              <a:t>Architecture and Organization </a:t>
            </a:r>
            <a:br>
              <a:rPr lang="en-US" sz="1600" b="1" kern="0" dirty="0">
                <a:solidFill>
                  <a:srgbClr val="7030A0"/>
                </a:solidFill>
                <a:latin typeface="+mn-lt"/>
                <a:cs typeface="+mn-cs"/>
              </a:rPr>
            </a:br>
            <a:r>
              <a:rPr lang="en-US" sz="1600" b="1" kern="0" dirty="0">
                <a:solidFill>
                  <a:srgbClr val="7030A0"/>
                </a:solidFill>
                <a:latin typeface="+mn-lt"/>
                <a:cs typeface="+mn-cs"/>
              </a:rPr>
              <a:t>(Digital Logic included)</a:t>
            </a:r>
          </a:p>
          <a:p>
            <a:pPr marL="358775" indent="-358775">
              <a:spcBef>
                <a:spcPts val="200"/>
              </a:spcBef>
              <a:buFont typeface="Wingdings" pitchFamily="2" charset="2"/>
              <a:buChar char="ü"/>
              <a:defRPr/>
            </a:pPr>
            <a:r>
              <a:rPr lang="en-US" sz="1600" b="1" kern="0" dirty="0">
                <a:solidFill>
                  <a:srgbClr val="7030A0"/>
                </a:solidFill>
                <a:latin typeface="+mn-lt"/>
                <a:cs typeface="+mn-cs"/>
              </a:rPr>
              <a:t>Operating Systems </a:t>
            </a:r>
          </a:p>
          <a:p>
            <a:pPr marL="358775" indent="-358775">
              <a:spcBef>
                <a:spcPts val="200"/>
              </a:spcBef>
              <a:buFont typeface="Wingdings" pitchFamily="2" charset="2"/>
              <a:buChar char="ü"/>
              <a:defRPr/>
            </a:pPr>
            <a:r>
              <a:rPr lang="en-US" sz="1600" b="1" kern="0" dirty="0">
                <a:solidFill>
                  <a:srgbClr val="7030A0"/>
                </a:solidFill>
                <a:latin typeface="+mn-lt"/>
                <a:cs typeface="+mn-cs"/>
              </a:rPr>
              <a:t>Information Management</a:t>
            </a:r>
          </a:p>
          <a:p>
            <a:pPr marL="358775" indent="-358775">
              <a:spcBef>
                <a:spcPts val="200"/>
              </a:spcBef>
              <a:buFont typeface="Wingdings" pitchFamily="2" charset="2"/>
              <a:buChar char="ü"/>
              <a:defRPr/>
            </a:pPr>
            <a:r>
              <a:rPr lang="en-US" sz="1600" b="1" kern="0" dirty="0">
                <a:solidFill>
                  <a:srgbClr val="7030A0"/>
                </a:solidFill>
                <a:latin typeface="+mn-lt"/>
                <a:cs typeface="+mn-cs"/>
              </a:rPr>
              <a:t>Net-Centric Computing</a:t>
            </a:r>
          </a:p>
          <a:p>
            <a:pPr marL="358775" indent="-358775">
              <a:spcBef>
                <a:spcPts val="200"/>
              </a:spcBef>
              <a:buFont typeface="Wingdings" pitchFamily="2" charset="2"/>
              <a:buChar char="ü"/>
              <a:defRPr/>
            </a:pPr>
            <a:endParaRPr lang="en-US" sz="1600" b="1" kern="0" dirty="0">
              <a:solidFill>
                <a:srgbClr val="7030A0"/>
              </a:solidFill>
              <a:latin typeface="+mn-lt"/>
              <a:cs typeface="+mn-cs"/>
            </a:endParaRPr>
          </a:p>
          <a:p>
            <a:pPr marL="358775" indent="-358775">
              <a:spcBef>
                <a:spcPts val="200"/>
              </a:spcBef>
              <a:buFont typeface="Wingdings" pitchFamily="2" charset="2"/>
              <a:buChar char="ü"/>
              <a:defRPr/>
            </a:pPr>
            <a:endParaRPr lang="en-US" sz="1600" b="1" kern="0" dirty="0">
              <a:solidFill>
                <a:srgbClr val="7030A0"/>
              </a:solidFill>
              <a:latin typeface="+mn-lt"/>
              <a:cs typeface="+mn-cs"/>
            </a:endParaRPr>
          </a:p>
          <a:p>
            <a:pPr marL="358775" indent="-358775">
              <a:spcBef>
                <a:spcPts val="200"/>
              </a:spcBef>
              <a:defRPr/>
            </a:pPr>
            <a:endParaRPr lang="el-GR" sz="1600" b="1" kern="0" dirty="0" smtClean="0">
              <a:solidFill>
                <a:srgbClr val="7030A0"/>
              </a:solidFill>
              <a:cs typeface="+mn-cs"/>
            </a:endParaRPr>
          </a:p>
          <a:p>
            <a:pPr marL="358775" indent="-358775">
              <a:spcBef>
                <a:spcPts val="600"/>
              </a:spcBef>
              <a:buFont typeface="Wingdings" pitchFamily="2" charset="2"/>
              <a:buChar char="ü"/>
              <a:defRPr/>
            </a:pPr>
            <a:r>
              <a:rPr lang="en-US" sz="1600" b="1" kern="0" dirty="0" smtClean="0">
                <a:solidFill>
                  <a:srgbClr val="7030A0"/>
                </a:solidFill>
                <a:latin typeface="+mn-lt"/>
                <a:cs typeface="+mn-cs"/>
              </a:rPr>
              <a:t>Social </a:t>
            </a:r>
            <a:r>
              <a:rPr lang="en-US" sz="1600" b="1" kern="0" dirty="0">
                <a:solidFill>
                  <a:srgbClr val="7030A0"/>
                </a:solidFill>
                <a:latin typeface="+mn-lt"/>
                <a:cs typeface="+mn-cs"/>
              </a:rPr>
              <a:t>and Professional Issues</a:t>
            </a:r>
          </a:p>
          <a:p>
            <a:pPr marL="358775" indent="-358775">
              <a:spcBef>
                <a:spcPts val="200"/>
              </a:spcBef>
              <a:buFont typeface="Wingdings" pitchFamily="2" charset="2"/>
              <a:buChar char="ü"/>
              <a:defRPr/>
            </a:pPr>
            <a:r>
              <a:rPr lang="en-US" sz="1600" b="1" kern="0" dirty="0">
                <a:latin typeface="+mn-lt"/>
                <a:cs typeface="+mn-cs"/>
              </a:rPr>
              <a:t>Software Engineering</a:t>
            </a:r>
          </a:p>
          <a:p>
            <a:pPr marL="358775" indent="-358775">
              <a:spcBef>
                <a:spcPts val="200"/>
              </a:spcBef>
              <a:buFont typeface="Wingdings" pitchFamily="2" charset="2"/>
              <a:buChar char="ü"/>
              <a:defRPr/>
            </a:pPr>
            <a:r>
              <a:rPr lang="en-US" sz="1600" b="1" kern="0" dirty="0">
                <a:latin typeface="+mn-lt"/>
                <a:cs typeface="+mn-cs"/>
              </a:rPr>
              <a:t>Human-Computer Interaction</a:t>
            </a:r>
          </a:p>
          <a:p>
            <a:pPr marL="358775" indent="-358775">
              <a:spcBef>
                <a:spcPts val="200"/>
              </a:spcBef>
              <a:buFont typeface="Wingdings" pitchFamily="2" charset="2"/>
              <a:buChar char="ü"/>
              <a:defRPr/>
            </a:pPr>
            <a:r>
              <a:rPr lang="en-US" sz="1600" b="1" kern="0" dirty="0">
                <a:latin typeface="+mn-lt"/>
                <a:cs typeface="+mn-cs"/>
              </a:rPr>
              <a:t>Programming Languages</a:t>
            </a:r>
          </a:p>
          <a:p>
            <a:pPr marL="358775" indent="-358775">
              <a:spcBef>
                <a:spcPts val="200"/>
              </a:spcBef>
              <a:buFont typeface="Wingdings" pitchFamily="2" charset="2"/>
              <a:buChar char="ü"/>
              <a:defRPr/>
            </a:pPr>
            <a:r>
              <a:rPr lang="en-US" sz="1600" b="1" kern="0" dirty="0">
                <a:latin typeface="+mn-lt"/>
                <a:cs typeface="+mn-cs"/>
              </a:rPr>
              <a:t>Graphics and Visual Computing</a:t>
            </a:r>
          </a:p>
          <a:p>
            <a:pPr marL="358775" indent="-358775">
              <a:spcBef>
                <a:spcPts val="200"/>
              </a:spcBef>
              <a:buFont typeface="Wingdings" pitchFamily="2" charset="2"/>
              <a:buChar char="ü"/>
              <a:defRPr/>
            </a:pPr>
            <a:r>
              <a:rPr lang="en-US" sz="1600" b="1" kern="0" dirty="0">
                <a:latin typeface="+mn-lt"/>
                <a:cs typeface="+mn-cs"/>
              </a:rPr>
              <a:t>Intelligent Systems </a:t>
            </a:r>
          </a:p>
          <a:p>
            <a:pPr marL="358775" indent="-358775">
              <a:spcBef>
                <a:spcPts val="200"/>
              </a:spcBef>
              <a:buFont typeface="Wingdings" pitchFamily="2" charset="2"/>
              <a:buChar char="ü"/>
              <a:defRPr/>
            </a:pPr>
            <a:r>
              <a:rPr lang="en-US" sz="1600" b="1" kern="0" dirty="0">
                <a:latin typeface="+mn-lt"/>
                <a:cs typeface="+mn-cs"/>
              </a:rPr>
              <a:t>Computational Science</a:t>
            </a:r>
            <a:endParaRPr lang="en-US" sz="1600" b="1" kern="0" dirty="0">
              <a:solidFill>
                <a:srgbClr val="00B050"/>
              </a:solidFill>
              <a:latin typeface="+mn-lt"/>
              <a:cs typeface="+mn-cs"/>
            </a:endParaRPr>
          </a:p>
          <a:p>
            <a:pPr marL="358775" indent="-358775">
              <a:spcBef>
                <a:spcPts val="200"/>
              </a:spcBef>
              <a:buFont typeface="Wingdings" pitchFamily="2" charset="2"/>
              <a:buChar char="ü"/>
              <a:defRPr/>
            </a:pPr>
            <a:r>
              <a:rPr lang="en-US" sz="1600" b="1" kern="0" dirty="0">
                <a:solidFill>
                  <a:srgbClr val="00B050"/>
                </a:solidFill>
                <a:latin typeface="+mn-lt"/>
                <a:cs typeface="+mn-cs"/>
              </a:rPr>
              <a:t>Numerical Analysis</a:t>
            </a:r>
          </a:p>
          <a:p>
            <a:pPr marL="358775" indent="-358775">
              <a:spcBef>
                <a:spcPts val="200"/>
              </a:spcBef>
              <a:defRPr/>
            </a:pPr>
            <a:endParaRPr lang="en-US" sz="1600" b="1" kern="0" dirty="0">
              <a:latin typeface="+mn-lt"/>
              <a:cs typeface="+mn-cs"/>
            </a:endParaRPr>
          </a:p>
        </p:txBody>
      </p:sp>
      <p:sp>
        <p:nvSpPr>
          <p:cNvPr id="7" name="5 - Θέση περιεχομένου"/>
          <p:cNvSpPr txBox="1">
            <a:spLocks/>
          </p:cNvSpPr>
          <p:nvPr/>
        </p:nvSpPr>
        <p:spPr bwMode="auto">
          <a:xfrm>
            <a:off x="4343400" y="1066800"/>
            <a:ext cx="4648200" cy="5791200"/>
          </a:xfrm>
          <a:prstGeom prst="rect">
            <a:avLst/>
          </a:prstGeom>
          <a:noFill/>
          <a:ln w="9525">
            <a:noFill/>
            <a:miter lim="800000"/>
            <a:headEnd/>
            <a:tailEnd/>
          </a:ln>
        </p:spPr>
        <p:txBody>
          <a:bodyPr/>
          <a:lstStyle/>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Programming Fundamentals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Discrete Structures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Algorithms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Digital Logic</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Computer Architecture and Organization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Operating Systems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Database Systems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Computer Networks </a:t>
            </a:r>
          </a:p>
          <a:p>
            <a:pPr marL="360000" indent="-360000" eaLnBrk="0" hangingPunct="0">
              <a:spcBef>
                <a:spcPts val="200"/>
              </a:spcBef>
              <a:buFont typeface="Wingdings" pitchFamily="2" charset="2"/>
              <a:buChar char="ü"/>
              <a:defRPr/>
            </a:pPr>
            <a:r>
              <a:rPr lang="en-US" sz="1600" b="1" kern="0" dirty="0">
                <a:solidFill>
                  <a:srgbClr val="FF0000"/>
                </a:solidFill>
                <a:latin typeface="+mn-lt"/>
                <a:cs typeface="+mn-cs"/>
              </a:rPr>
              <a:t>Probability and Statistics </a:t>
            </a:r>
          </a:p>
          <a:p>
            <a:pPr marL="360000" indent="-360000" eaLnBrk="0" hangingPunct="0">
              <a:spcBef>
                <a:spcPts val="200"/>
              </a:spcBef>
              <a:buFont typeface="Wingdings" pitchFamily="2" charset="2"/>
              <a:buChar char="ü"/>
              <a:defRPr/>
            </a:pPr>
            <a:r>
              <a:rPr lang="en-US" sz="1600" b="1" kern="0" dirty="0">
                <a:solidFill>
                  <a:srgbClr val="FF0000"/>
                </a:solidFill>
                <a:latin typeface="+mn-lt"/>
                <a:cs typeface="+mn-cs"/>
              </a:rPr>
              <a:t>Signals, Circuits and Systems</a:t>
            </a:r>
          </a:p>
          <a:p>
            <a:pPr marL="360000" indent="-360000" eaLnBrk="0" hangingPunct="0">
              <a:spcBef>
                <a:spcPts val="200"/>
              </a:spcBef>
              <a:buFont typeface="Wingdings" pitchFamily="2" charset="2"/>
              <a:buChar char="ü"/>
              <a:defRPr/>
            </a:pPr>
            <a:r>
              <a:rPr lang="en-US" sz="1600" b="1" kern="0" dirty="0">
                <a:solidFill>
                  <a:srgbClr val="00B050"/>
                </a:solidFill>
                <a:latin typeface="+mn-lt"/>
                <a:cs typeface="+mn-cs"/>
              </a:rPr>
              <a:t>Communication Systems</a:t>
            </a:r>
            <a:endParaRPr lang="el-GR" sz="1600" b="1" kern="0" dirty="0">
              <a:solidFill>
                <a:srgbClr val="00B050"/>
              </a:solidFill>
              <a:latin typeface="+mn-lt"/>
              <a:cs typeface="+mn-cs"/>
            </a:endParaRPr>
          </a:p>
          <a:p>
            <a:pPr marL="360000" indent="-360000" eaLnBrk="0" hangingPunct="0">
              <a:spcBef>
                <a:spcPts val="1000"/>
              </a:spcBef>
              <a:buFont typeface="Wingdings" pitchFamily="2" charset="2"/>
              <a:buChar char="ü"/>
              <a:defRPr/>
            </a:pPr>
            <a:r>
              <a:rPr lang="en-US" sz="1600" b="1" kern="0" dirty="0" smtClean="0">
                <a:solidFill>
                  <a:srgbClr val="7030A0"/>
                </a:solidFill>
                <a:latin typeface="+mn-lt"/>
                <a:cs typeface="+mn-cs"/>
              </a:rPr>
              <a:t>Social </a:t>
            </a:r>
            <a:r>
              <a:rPr lang="en-US" sz="1600" b="1" kern="0" dirty="0">
                <a:solidFill>
                  <a:srgbClr val="7030A0"/>
                </a:solidFill>
                <a:latin typeface="+mn-lt"/>
                <a:cs typeface="+mn-cs"/>
              </a:rPr>
              <a:t>and Professional Issues</a:t>
            </a:r>
          </a:p>
          <a:p>
            <a:pPr marL="360000" indent="-360000" eaLnBrk="0" hangingPunct="0">
              <a:spcBef>
                <a:spcPts val="200"/>
              </a:spcBef>
              <a:buFont typeface="Wingdings" pitchFamily="2" charset="2"/>
              <a:buChar char="ü"/>
              <a:defRPr/>
            </a:pPr>
            <a:r>
              <a:rPr lang="en-US" sz="1600" b="1" kern="0" dirty="0">
                <a:latin typeface="+mn-lt"/>
                <a:cs typeface="+mn-cs"/>
              </a:rPr>
              <a:t>Digital Signal Processing </a:t>
            </a:r>
          </a:p>
          <a:p>
            <a:pPr marL="360000" indent="-360000" eaLnBrk="0" hangingPunct="0">
              <a:spcBef>
                <a:spcPts val="200"/>
              </a:spcBef>
              <a:buFont typeface="Wingdings" pitchFamily="2" charset="2"/>
              <a:buChar char="ü"/>
              <a:defRPr/>
            </a:pPr>
            <a:r>
              <a:rPr lang="en-US" sz="1600" b="1" kern="0" dirty="0">
                <a:latin typeface="+mn-lt"/>
                <a:cs typeface="+mn-cs"/>
              </a:rPr>
              <a:t>Electronics </a:t>
            </a:r>
          </a:p>
          <a:p>
            <a:pPr marL="360000" indent="-360000" eaLnBrk="0" hangingPunct="0">
              <a:spcBef>
                <a:spcPts val="200"/>
              </a:spcBef>
              <a:buFont typeface="Wingdings" pitchFamily="2" charset="2"/>
              <a:buChar char="ü"/>
              <a:defRPr/>
            </a:pPr>
            <a:r>
              <a:rPr lang="en-US" sz="1600" b="1" kern="0" dirty="0">
                <a:latin typeface="+mn-lt"/>
                <a:cs typeface="+mn-cs"/>
              </a:rPr>
              <a:t>Embedded Systems </a:t>
            </a:r>
          </a:p>
          <a:p>
            <a:pPr marL="360000" indent="-360000" eaLnBrk="0" hangingPunct="0">
              <a:spcBef>
                <a:spcPts val="200"/>
              </a:spcBef>
              <a:buFont typeface="Wingdings" pitchFamily="2" charset="2"/>
              <a:buChar char="ü"/>
              <a:defRPr/>
            </a:pPr>
            <a:r>
              <a:rPr lang="en-US" sz="1600" b="1" kern="0" dirty="0">
                <a:latin typeface="+mn-lt"/>
                <a:cs typeface="+mn-cs"/>
              </a:rPr>
              <a:t>VLSI Design and Fabrication </a:t>
            </a:r>
          </a:p>
          <a:p>
            <a:pPr marL="360000" indent="-360000" eaLnBrk="0" hangingPunct="0">
              <a:spcBef>
                <a:spcPts val="200"/>
              </a:spcBef>
              <a:buFont typeface="Wingdings" pitchFamily="2" charset="2"/>
              <a:buChar char="ü"/>
              <a:defRPr/>
            </a:pPr>
            <a:r>
              <a:rPr lang="en-US" sz="1600" b="1" kern="0" dirty="0">
                <a:latin typeface="+mn-lt"/>
                <a:cs typeface="+mn-cs"/>
              </a:rPr>
              <a:t>Computer Systems Engineering </a:t>
            </a:r>
            <a:endParaRPr lang="el-GR" sz="1600" b="1" kern="0" dirty="0">
              <a:latin typeface="+mn-lt"/>
              <a:cs typeface="+mn-cs"/>
            </a:endParaRPr>
          </a:p>
          <a:p>
            <a:pPr marL="360000" indent="-360000" eaLnBrk="0" hangingPunct="0">
              <a:spcBef>
                <a:spcPts val="200"/>
              </a:spcBef>
              <a:buFont typeface="Wingdings" pitchFamily="2" charset="2"/>
              <a:buChar char="ü"/>
              <a:defRPr/>
            </a:pPr>
            <a:r>
              <a:rPr lang="en-US" sz="1600" b="1" kern="0" dirty="0">
                <a:solidFill>
                  <a:srgbClr val="00B050"/>
                </a:solidFill>
                <a:latin typeface="+mn-lt"/>
                <a:cs typeface="+mn-cs"/>
              </a:rPr>
              <a:t>Digital, Optical, Microwave, Mobile Telecommunications (added value)</a:t>
            </a:r>
          </a:p>
          <a:p>
            <a:pPr marL="360000" indent="-360000" eaLnBrk="0" hangingPunct="0">
              <a:spcBef>
                <a:spcPts val="200"/>
              </a:spcBef>
              <a:buFontTx/>
              <a:buChar char="•"/>
              <a:defRPr/>
            </a:pPr>
            <a:endParaRPr lang="en-US" sz="1600" kern="0" dirty="0">
              <a:latin typeface="+mn-lt"/>
              <a:cs typeface="+mn-cs"/>
            </a:endParaRPr>
          </a:p>
        </p:txBody>
      </p:sp>
      <p:sp>
        <p:nvSpPr>
          <p:cNvPr id="9223" name="TextBox 7"/>
          <p:cNvSpPr txBox="1">
            <a:spLocks noChangeArrowheads="1"/>
          </p:cNvSpPr>
          <p:nvPr/>
        </p:nvSpPr>
        <p:spPr bwMode="auto">
          <a:xfrm>
            <a:off x="1610346" y="6324600"/>
            <a:ext cx="5628657" cy="338554"/>
          </a:xfrm>
          <a:prstGeom prst="rect">
            <a:avLst/>
          </a:prstGeom>
          <a:noFill/>
          <a:ln w="9525">
            <a:noFill/>
            <a:miter lim="800000"/>
            <a:headEnd/>
            <a:tailEnd/>
          </a:ln>
        </p:spPr>
        <p:txBody>
          <a:bodyPr wrap="none">
            <a:spAutoFit/>
          </a:bodyPr>
          <a:lstStyle/>
          <a:p>
            <a:r>
              <a:rPr lang="el-GR" sz="1600" b="1" dirty="0">
                <a:solidFill>
                  <a:srgbClr val="C00000"/>
                </a:solidFill>
              </a:rPr>
              <a:t>Εστιασμένος Κύκλος Σπουδών: Μαθήματα Ειδικεύσεων</a:t>
            </a:r>
          </a:p>
        </p:txBody>
      </p:sp>
      <p:sp>
        <p:nvSpPr>
          <p:cNvPr id="9224" name="TextBox 8"/>
          <p:cNvSpPr txBox="1">
            <a:spLocks noChangeArrowheads="1"/>
          </p:cNvSpPr>
          <p:nvPr/>
        </p:nvSpPr>
        <p:spPr bwMode="auto">
          <a:xfrm>
            <a:off x="685802" y="3352802"/>
            <a:ext cx="2835135" cy="584775"/>
          </a:xfrm>
          <a:prstGeom prst="rect">
            <a:avLst/>
          </a:prstGeom>
          <a:noFill/>
          <a:ln w="9525">
            <a:noFill/>
            <a:miter lim="800000"/>
            <a:headEnd/>
            <a:tailEnd/>
          </a:ln>
        </p:spPr>
        <p:txBody>
          <a:bodyPr wrap="none">
            <a:spAutoFit/>
          </a:bodyPr>
          <a:lstStyle/>
          <a:p>
            <a:r>
              <a:rPr lang="el-GR" sz="1600" b="1" dirty="0">
                <a:solidFill>
                  <a:srgbClr val="00B050"/>
                </a:solidFill>
              </a:rPr>
              <a:t>Βασικός Κύκλος </a:t>
            </a:r>
            <a:r>
              <a:rPr lang="el-GR" sz="1600" b="1" dirty="0" smtClean="0">
                <a:solidFill>
                  <a:srgbClr val="00B050"/>
                </a:solidFill>
              </a:rPr>
              <a:t>Σπουδών:</a:t>
            </a:r>
          </a:p>
          <a:p>
            <a:r>
              <a:rPr lang="el-GR" sz="1600" b="1" dirty="0" smtClean="0">
                <a:solidFill>
                  <a:srgbClr val="00B050"/>
                </a:solidFill>
              </a:rPr>
              <a:t>Υποχρεωτικά Μαθήματα</a:t>
            </a:r>
            <a:endParaRPr lang="el-GR" sz="1600" b="1" dirty="0">
              <a:solidFill>
                <a:srgbClr val="00B050"/>
              </a:solidFill>
            </a:endParaRPr>
          </a:p>
        </p:txBody>
      </p:sp>
      <p:sp>
        <p:nvSpPr>
          <p:cNvPr id="11" name="TextBox 10"/>
          <p:cNvSpPr txBox="1"/>
          <p:nvPr/>
        </p:nvSpPr>
        <p:spPr>
          <a:xfrm>
            <a:off x="313585" y="685800"/>
            <a:ext cx="2505814" cy="369332"/>
          </a:xfrm>
          <a:prstGeom prst="rect">
            <a:avLst/>
          </a:prstGeom>
          <a:noFill/>
        </p:spPr>
        <p:txBody>
          <a:bodyPr wrap="none" rtlCol="0">
            <a:spAutoFit/>
          </a:bodyPr>
          <a:lstStyle/>
          <a:p>
            <a:r>
              <a:rPr lang="en-US" b="1" dirty="0" smtClean="0"/>
              <a:t>A. Computer Science</a:t>
            </a:r>
            <a:endParaRPr lang="el-GR" b="1" dirty="0"/>
          </a:p>
        </p:txBody>
      </p:sp>
      <p:sp>
        <p:nvSpPr>
          <p:cNvPr id="12" name="TextBox 11"/>
          <p:cNvSpPr txBox="1"/>
          <p:nvPr/>
        </p:nvSpPr>
        <p:spPr>
          <a:xfrm>
            <a:off x="4343403" y="685800"/>
            <a:ext cx="2967479" cy="369332"/>
          </a:xfrm>
          <a:prstGeom prst="rect">
            <a:avLst/>
          </a:prstGeom>
          <a:noFill/>
        </p:spPr>
        <p:txBody>
          <a:bodyPr wrap="none" rtlCol="0">
            <a:spAutoFit/>
          </a:bodyPr>
          <a:lstStyle/>
          <a:p>
            <a:r>
              <a:rPr lang="en-US" b="1" dirty="0" smtClean="0"/>
              <a:t>B. Computer Engineering</a:t>
            </a:r>
            <a:endParaRPr lang="el-GR"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29019</TotalTime>
  <Words>5055</Words>
  <Application>Microsoft Office PowerPoint</Application>
  <PresentationFormat>On-screen Show (4:3)</PresentationFormat>
  <Paragraphs>1399</Paragraphs>
  <Slides>52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4" baseType="lpstr">
      <vt:lpstr>Flow</vt:lpstr>
      <vt:lpstr>Equation</vt:lpstr>
      <vt:lpstr>Εθνικόν και Καποδιστριακόν Πανεπιστήμιον Αθηνών Σχολή Θετικών Επιστημών  Τμήμα Πληροφορικής και Τηλεπικοινωνιών</vt:lpstr>
      <vt:lpstr>PowerPoint Presentation</vt:lpstr>
      <vt:lpstr>Υπάρχουσα Κατάσταση (παλαιό ΠΠΣ)</vt:lpstr>
      <vt:lpstr>PowerPoint Presentation</vt:lpstr>
      <vt:lpstr>PowerPoint Presentation</vt:lpstr>
      <vt:lpstr>PowerPoint Presentation</vt:lpstr>
      <vt:lpstr>Εκπαιδευτικοί Στόχοι του Νέου ΠΠΣ</vt:lpstr>
      <vt:lpstr>PowerPoint Presentation</vt:lpstr>
      <vt:lpstr>PowerPoint Presentation</vt:lpstr>
      <vt:lpstr>Διάρθρωση του Νέου ΠΠΣ</vt:lpstr>
      <vt:lpstr>Πλεονεκτήματα του Νέου ΠΠΣ</vt:lpstr>
      <vt:lpstr>PowerPoint Presentation</vt:lpstr>
      <vt:lpstr>Βασικός Κύκλος Σπουδών του Νέου ΠΠΣ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Εφαρμογή του Νέου ΠΠΣ</vt:lpstr>
      <vt:lpstr>Υπολογισμός Βαθμού Πτυχίου του Νέου ΠΠΣ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EPFL School of Computer and Communication Sciences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Antonis Pasxalis</dc:creator>
  <cp:lastModifiedBy>paschalis</cp:lastModifiedBy>
  <cp:revision>2204</cp:revision>
  <cp:lastPrinted>2013-06-12T17:40:33Z</cp:lastPrinted>
  <dcterms:created xsi:type="dcterms:W3CDTF">1601-01-01T00:00:00Z</dcterms:created>
  <dcterms:modified xsi:type="dcterms:W3CDTF">2014-12-17T13:53:01Z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